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av" ContentType="audio/x-wav"/>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7.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6" r:id="rId4"/>
    <p:sldMasterId id="2147483808" r:id="rId5"/>
    <p:sldMasterId id="2147483820" r:id="rId6"/>
    <p:sldMasterId id="2147483866" r:id="rId7"/>
    <p:sldMasterId id="2147483835" r:id="rId8"/>
    <p:sldMasterId id="2147483885" r:id="rId9"/>
    <p:sldMasterId id="2147483901" r:id="rId10"/>
    <p:sldMasterId id="2147483914" r:id="rId11"/>
  </p:sldMasterIdLst>
  <p:notesMasterIdLst>
    <p:notesMasterId r:id="rId128"/>
  </p:notesMasterIdLst>
  <p:handoutMasterIdLst>
    <p:handoutMasterId r:id="rId129"/>
  </p:handoutMasterIdLst>
  <p:sldIdLst>
    <p:sldId id="258" r:id="rId12"/>
    <p:sldId id="825" r:id="rId13"/>
    <p:sldId id="788" r:id="rId14"/>
    <p:sldId id="750" r:id="rId15"/>
    <p:sldId id="309" r:id="rId16"/>
    <p:sldId id="306" r:id="rId17"/>
    <p:sldId id="305" r:id="rId18"/>
    <p:sldId id="276" r:id="rId19"/>
    <p:sldId id="818" r:id="rId20"/>
    <p:sldId id="651" r:id="rId21"/>
    <p:sldId id="654" r:id="rId22"/>
    <p:sldId id="653" r:id="rId23"/>
    <p:sldId id="652" r:id="rId24"/>
    <p:sldId id="311" r:id="rId25"/>
    <p:sldId id="657" r:id="rId26"/>
    <p:sldId id="656" r:id="rId27"/>
    <p:sldId id="670" r:id="rId28"/>
    <p:sldId id="669" r:id="rId29"/>
    <p:sldId id="667" r:id="rId30"/>
    <p:sldId id="658" r:id="rId31"/>
    <p:sldId id="660" r:id="rId32"/>
    <p:sldId id="665" r:id="rId33"/>
    <p:sldId id="664" r:id="rId34"/>
    <p:sldId id="659" r:id="rId35"/>
    <p:sldId id="661" r:id="rId36"/>
    <p:sldId id="655" r:id="rId37"/>
    <p:sldId id="757" r:id="rId38"/>
    <p:sldId id="666" r:id="rId39"/>
    <p:sldId id="756" r:id="rId40"/>
    <p:sldId id="796" r:id="rId41"/>
    <p:sldId id="797" r:id="rId42"/>
    <p:sldId id="798" r:id="rId43"/>
    <p:sldId id="799" r:id="rId44"/>
    <p:sldId id="822" r:id="rId45"/>
    <p:sldId id="823" r:id="rId46"/>
    <p:sldId id="820" r:id="rId47"/>
    <p:sldId id="304" r:id="rId48"/>
    <p:sldId id="310" r:id="rId49"/>
    <p:sldId id="627" r:id="rId50"/>
    <p:sldId id="322" r:id="rId51"/>
    <p:sldId id="794" r:id="rId52"/>
    <p:sldId id="821" r:id="rId53"/>
    <p:sldId id="676" r:id="rId54"/>
    <p:sldId id="675" r:id="rId55"/>
    <p:sldId id="674" r:id="rId56"/>
    <p:sldId id="673" r:id="rId57"/>
    <p:sldId id="672" r:id="rId58"/>
    <p:sldId id="671" r:id="rId59"/>
    <p:sldId id="678" r:id="rId60"/>
    <p:sldId id="677" r:id="rId61"/>
    <p:sldId id="683" r:id="rId62"/>
    <p:sldId id="682" r:id="rId63"/>
    <p:sldId id="681" r:id="rId64"/>
    <p:sldId id="680" r:id="rId65"/>
    <p:sldId id="679" r:id="rId66"/>
    <p:sldId id="684" r:id="rId67"/>
    <p:sldId id="692" r:id="rId68"/>
    <p:sldId id="691" r:id="rId69"/>
    <p:sldId id="690" r:id="rId70"/>
    <p:sldId id="689" r:id="rId71"/>
    <p:sldId id="688" r:id="rId72"/>
    <p:sldId id="687" r:id="rId73"/>
    <p:sldId id="686" r:id="rId74"/>
    <p:sldId id="685" r:id="rId75"/>
    <p:sldId id="697" r:id="rId76"/>
    <p:sldId id="696" r:id="rId77"/>
    <p:sldId id="695" r:id="rId78"/>
    <p:sldId id="694" r:id="rId79"/>
    <p:sldId id="693" r:id="rId80"/>
    <p:sldId id="704" r:id="rId81"/>
    <p:sldId id="280" r:id="rId82"/>
    <p:sldId id="703" r:id="rId83"/>
    <p:sldId id="702" r:id="rId84"/>
    <p:sldId id="701" r:id="rId85"/>
    <p:sldId id="700" r:id="rId86"/>
    <p:sldId id="699" r:id="rId87"/>
    <p:sldId id="708" r:id="rId88"/>
    <p:sldId id="698" r:id="rId89"/>
    <p:sldId id="771" r:id="rId90"/>
    <p:sldId id="294" r:id="rId91"/>
    <p:sldId id="772" r:id="rId92"/>
    <p:sldId id="773" r:id="rId93"/>
    <p:sldId id="289" r:id="rId94"/>
    <p:sldId id="777" r:id="rId95"/>
    <p:sldId id="778" r:id="rId96"/>
    <p:sldId id="801" r:id="rId97"/>
    <p:sldId id="802" r:id="rId98"/>
    <p:sldId id="707" r:id="rId99"/>
    <p:sldId id="706" r:id="rId100"/>
    <p:sldId id="705" r:id="rId101"/>
    <p:sldId id="712" r:id="rId102"/>
    <p:sldId id="711" r:id="rId103"/>
    <p:sldId id="710" r:id="rId104"/>
    <p:sldId id="709" r:id="rId105"/>
    <p:sldId id="715" r:id="rId106"/>
    <p:sldId id="713" r:id="rId107"/>
    <p:sldId id="720" r:id="rId108"/>
    <p:sldId id="308" r:id="rId109"/>
    <p:sldId id="719" r:id="rId110"/>
    <p:sldId id="718" r:id="rId111"/>
    <p:sldId id="717" r:id="rId112"/>
    <p:sldId id="716" r:id="rId113"/>
    <p:sldId id="727" r:id="rId114"/>
    <p:sldId id="726" r:id="rId115"/>
    <p:sldId id="728" r:id="rId116"/>
    <p:sldId id="722" r:id="rId117"/>
    <p:sldId id="721" r:id="rId118"/>
    <p:sldId id="811" r:id="rId119"/>
    <p:sldId id="824" r:id="rId120"/>
    <p:sldId id="733" r:id="rId121"/>
    <p:sldId id="732" r:id="rId122"/>
    <p:sldId id="747" r:id="rId123"/>
    <p:sldId id="730" r:id="rId124"/>
    <p:sldId id="800" r:id="rId125"/>
    <p:sldId id="826" r:id="rId126"/>
    <p:sldId id="789" r:id="rId127"/>
  </p:sldIdLst>
  <p:sldSz cx="9144000" cy="5715000" type="screen16x10"/>
  <p:notesSz cx="6797675" cy="9926638"/>
  <p:defaultTex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Brookes" initials="MB"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16" autoAdjust="0"/>
    <p:restoredTop sz="76277" autoAdjust="0"/>
  </p:normalViewPr>
  <p:slideViewPr>
    <p:cSldViewPr snapToGrid="0">
      <p:cViewPr varScale="1">
        <p:scale>
          <a:sx n="67" d="100"/>
          <a:sy n="67" d="100"/>
        </p:scale>
        <p:origin x="1308" y="80"/>
      </p:cViewPr>
      <p:guideLst>
        <p:guide orient="horz" pos="180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28" Type="http://schemas.openxmlformats.org/officeDocument/2006/relationships/notesMaster" Target="notesMasters/notesMaster1.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slide" Target="slides/slide102.xml"/><Relationship Id="rId118" Type="http://schemas.openxmlformats.org/officeDocument/2006/relationships/slide" Target="slides/slide107.xml"/><Relationship Id="rId134" Type="http://schemas.openxmlformats.org/officeDocument/2006/relationships/tableStyles" Target="tableStyles.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124" Type="http://schemas.openxmlformats.org/officeDocument/2006/relationships/slide" Target="slides/slide113.xml"/><Relationship Id="rId129" Type="http://schemas.openxmlformats.org/officeDocument/2006/relationships/handoutMaster" Target="handoutMasters/handoutMaster1.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slide" Target="slides/slide108.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130" Type="http://schemas.openxmlformats.org/officeDocument/2006/relationships/commentAuthors" Target="commentAuthors.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presProps" Target="presProps.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viewProps" Target="viewProps.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10" Type="http://schemas.openxmlformats.org/officeDocument/2006/relationships/slideMaster" Target="slideMasters/slideMaster7.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5.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ata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BFB833-3AA1-4382-8523-884B33381AB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E1FB10F4-C0F9-4C01-BCE0-C454A8C8DA2A}">
      <dgm:prSet/>
      <dgm:spPr/>
      <dgm:t>
        <a:bodyPr/>
        <a:lstStyle/>
        <a:p>
          <a:r>
            <a:rPr lang="en-GB" b="1" i="0" dirty="0"/>
            <a:t>Learning Outcome 1 Understand approaches to developing, managing and leading teams</a:t>
          </a:r>
          <a:r>
            <a:rPr lang="en-GB" b="0" i="0" dirty="0"/>
            <a:t> </a:t>
          </a:r>
          <a:endParaRPr lang="en-US" dirty="0"/>
        </a:p>
      </dgm:t>
    </dgm:pt>
    <dgm:pt modelId="{F335277B-EF81-4034-9DBF-71A635605DD3}" type="parTrans" cxnId="{3DDC2F77-3FFB-4485-8ED8-BA1BE2819205}">
      <dgm:prSet/>
      <dgm:spPr/>
      <dgm:t>
        <a:bodyPr/>
        <a:lstStyle/>
        <a:p>
          <a:endParaRPr lang="en-US"/>
        </a:p>
      </dgm:t>
    </dgm:pt>
    <dgm:pt modelId="{FF52E00C-248D-4017-BBE7-8DD8B56AFD15}" type="sibTrans" cxnId="{3DDC2F77-3FFB-4485-8ED8-BA1BE2819205}">
      <dgm:prSet/>
      <dgm:spPr/>
      <dgm:t>
        <a:bodyPr/>
        <a:lstStyle/>
        <a:p>
          <a:endParaRPr lang="en-US"/>
        </a:p>
      </dgm:t>
    </dgm:pt>
    <dgm:pt modelId="{0D0F6F04-8E84-45CC-BF46-D8420B5BFAB2}">
      <dgm:prSet/>
      <dgm:spPr/>
      <dgm:t>
        <a:bodyPr/>
        <a:lstStyle/>
        <a:p>
          <a:r>
            <a:rPr lang="en-GB" b="1" i="0" dirty="0"/>
            <a:t>Learning Outcome 2 Understand approaches to achieving a balance of skills and experience in teams</a:t>
          </a:r>
          <a:r>
            <a:rPr lang="en-GB" b="0" i="0" dirty="0"/>
            <a:t> </a:t>
          </a:r>
          <a:endParaRPr lang="en-US" dirty="0"/>
        </a:p>
      </dgm:t>
    </dgm:pt>
    <dgm:pt modelId="{1C15E579-B5DF-43DE-9DA0-04FA1D609100}" type="parTrans" cxnId="{ACAD0821-8371-40D0-AA16-333E790A647B}">
      <dgm:prSet/>
      <dgm:spPr/>
      <dgm:t>
        <a:bodyPr/>
        <a:lstStyle/>
        <a:p>
          <a:endParaRPr lang="en-US"/>
        </a:p>
      </dgm:t>
    </dgm:pt>
    <dgm:pt modelId="{CC33DDCA-3094-40FC-B125-DF6CFE328468}" type="sibTrans" cxnId="{ACAD0821-8371-40D0-AA16-333E790A647B}">
      <dgm:prSet/>
      <dgm:spPr/>
      <dgm:t>
        <a:bodyPr/>
        <a:lstStyle/>
        <a:p>
          <a:endParaRPr lang="en-US"/>
        </a:p>
      </dgm:t>
    </dgm:pt>
    <dgm:pt modelId="{F80B4421-8BAB-483C-B87F-21AF9E5421B5}">
      <dgm:prSet/>
      <dgm:spPr/>
      <dgm:t>
        <a:bodyPr/>
        <a:lstStyle/>
        <a:p>
          <a:r>
            <a:rPr lang="en-GB" b="1" i="0" dirty="0"/>
            <a:t>Learning Outcome 3 Know techniques for leading individuals and teams to achieve success</a:t>
          </a:r>
          <a:r>
            <a:rPr lang="en-GB" b="0" i="0" dirty="0"/>
            <a:t> </a:t>
          </a:r>
          <a:endParaRPr lang="en-US" dirty="0"/>
        </a:p>
      </dgm:t>
    </dgm:pt>
    <dgm:pt modelId="{4F58F5BB-6E82-4385-ACF7-01400051F5BA}" type="parTrans" cxnId="{AB95AC3F-6393-49B3-ADAB-4B45DB674923}">
      <dgm:prSet/>
      <dgm:spPr/>
      <dgm:t>
        <a:bodyPr/>
        <a:lstStyle/>
        <a:p>
          <a:endParaRPr lang="en-US"/>
        </a:p>
      </dgm:t>
    </dgm:pt>
    <dgm:pt modelId="{C9B2C8A7-63C0-491A-A55B-99E3E3AEF8C2}" type="sibTrans" cxnId="{AB95AC3F-6393-49B3-ADAB-4B45DB674923}">
      <dgm:prSet/>
      <dgm:spPr/>
      <dgm:t>
        <a:bodyPr/>
        <a:lstStyle/>
        <a:p>
          <a:endParaRPr lang="en-US"/>
        </a:p>
      </dgm:t>
    </dgm:pt>
    <dgm:pt modelId="{D948675C-2057-4053-B731-5A84B697115B}">
      <dgm:prSet/>
      <dgm:spPr/>
      <dgm:t>
        <a:bodyPr/>
        <a:lstStyle/>
        <a:p>
          <a:r>
            <a:rPr lang="en-GB" b="1" i="0" dirty="0"/>
            <a:t>Learning Outcome 4 Be able to apply your skills in managing talent and performance</a:t>
          </a:r>
          <a:r>
            <a:rPr lang="en-GB" b="0" i="0" dirty="0"/>
            <a:t> </a:t>
          </a:r>
          <a:endParaRPr lang="en-US" dirty="0"/>
        </a:p>
      </dgm:t>
    </dgm:pt>
    <dgm:pt modelId="{23CE73B3-9184-4633-A411-0958F5037CF0}" type="parTrans" cxnId="{F729E6A4-A492-42B4-9717-517B58995070}">
      <dgm:prSet/>
      <dgm:spPr/>
      <dgm:t>
        <a:bodyPr/>
        <a:lstStyle/>
        <a:p>
          <a:endParaRPr lang="en-US"/>
        </a:p>
      </dgm:t>
    </dgm:pt>
    <dgm:pt modelId="{DFDF3E16-7FF3-43DC-95C0-602651797681}" type="sibTrans" cxnId="{F729E6A4-A492-42B4-9717-517B58995070}">
      <dgm:prSet/>
      <dgm:spPr/>
      <dgm:t>
        <a:bodyPr/>
        <a:lstStyle/>
        <a:p>
          <a:endParaRPr lang="en-US"/>
        </a:p>
      </dgm:t>
    </dgm:pt>
    <dgm:pt modelId="{ECE25B91-C913-4DC5-845D-5B1784E60214}" type="pres">
      <dgm:prSet presAssocID="{4DBFB833-3AA1-4382-8523-884B33381AB3}" presName="root" presStyleCnt="0">
        <dgm:presLayoutVars>
          <dgm:dir/>
          <dgm:resizeHandles val="exact"/>
        </dgm:presLayoutVars>
      </dgm:prSet>
      <dgm:spPr/>
    </dgm:pt>
    <dgm:pt modelId="{6111F706-D6B2-4219-8276-BF40A5988674}" type="pres">
      <dgm:prSet presAssocID="{E1FB10F4-C0F9-4C01-BCE0-C454A8C8DA2A}" presName="compNode" presStyleCnt="0"/>
      <dgm:spPr/>
    </dgm:pt>
    <dgm:pt modelId="{5E777AA3-B593-4F17-8599-7DF6B4742FB4}" type="pres">
      <dgm:prSet presAssocID="{E1FB10F4-C0F9-4C01-BCE0-C454A8C8DA2A}" presName="bgRect" presStyleLbl="bgShp" presStyleIdx="0" presStyleCnt="4"/>
      <dgm:spPr/>
    </dgm:pt>
    <dgm:pt modelId="{002FAA0C-2BED-425C-A397-D92E3D88B734}" type="pres">
      <dgm:prSet presAssocID="{E1FB10F4-C0F9-4C01-BCE0-C454A8C8DA2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4B805397-DB53-436F-A84D-8F017F268F28}" type="pres">
      <dgm:prSet presAssocID="{E1FB10F4-C0F9-4C01-BCE0-C454A8C8DA2A}" presName="spaceRect" presStyleCnt="0"/>
      <dgm:spPr/>
    </dgm:pt>
    <dgm:pt modelId="{AE472FED-F85F-4339-BB8C-142804F86D2A}" type="pres">
      <dgm:prSet presAssocID="{E1FB10F4-C0F9-4C01-BCE0-C454A8C8DA2A}" presName="parTx" presStyleLbl="revTx" presStyleIdx="0" presStyleCnt="4">
        <dgm:presLayoutVars>
          <dgm:chMax val="0"/>
          <dgm:chPref val="0"/>
        </dgm:presLayoutVars>
      </dgm:prSet>
      <dgm:spPr/>
    </dgm:pt>
    <dgm:pt modelId="{75029218-DC22-4388-81F1-5657E2114D55}" type="pres">
      <dgm:prSet presAssocID="{FF52E00C-248D-4017-BBE7-8DD8B56AFD15}" presName="sibTrans" presStyleCnt="0"/>
      <dgm:spPr/>
    </dgm:pt>
    <dgm:pt modelId="{3F72FEAA-BE69-45F0-B726-73AAAD2DFD24}" type="pres">
      <dgm:prSet presAssocID="{0D0F6F04-8E84-45CC-BF46-D8420B5BFAB2}" presName="compNode" presStyleCnt="0"/>
      <dgm:spPr/>
    </dgm:pt>
    <dgm:pt modelId="{E97CB42A-7A8B-4C42-A6EA-26905B476DB2}" type="pres">
      <dgm:prSet presAssocID="{0D0F6F04-8E84-45CC-BF46-D8420B5BFAB2}" presName="bgRect" presStyleLbl="bgShp" presStyleIdx="1" presStyleCnt="4"/>
      <dgm:spPr/>
    </dgm:pt>
    <dgm:pt modelId="{DD6B0088-2D93-4271-871D-1CC7D3076424}" type="pres">
      <dgm:prSet presAssocID="{0D0F6F04-8E84-45CC-BF46-D8420B5BFA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les of Justice"/>
        </a:ext>
      </dgm:extLst>
    </dgm:pt>
    <dgm:pt modelId="{BA318CA7-D933-4308-83DF-C16B4F43D068}" type="pres">
      <dgm:prSet presAssocID="{0D0F6F04-8E84-45CC-BF46-D8420B5BFAB2}" presName="spaceRect" presStyleCnt="0"/>
      <dgm:spPr/>
    </dgm:pt>
    <dgm:pt modelId="{DEECC155-5A32-4AB5-85C2-678F407DFB87}" type="pres">
      <dgm:prSet presAssocID="{0D0F6F04-8E84-45CC-BF46-D8420B5BFAB2}" presName="parTx" presStyleLbl="revTx" presStyleIdx="1" presStyleCnt="4">
        <dgm:presLayoutVars>
          <dgm:chMax val="0"/>
          <dgm:chPref val="0"/>
        </dgm:presLayoutVars>
      </dgm:prSet>
      <dgm:spPr/>
    </dgm:pt>
    <dgm:pt modelId="{F9118305-5A12-4B10-949B-92198EDF3259}" type="pres">
      <dgm:prSet presAssocID="{CC33DDCA-3094-40FC-B125-DF6CFE328468}" presName="sibTrans" presStyleCnt="0"/>
      <dgm:spPr/>
    </dgm:pt>
    <dgm:pt modelId="{675FF7AC-4600-498B-B7B9-18A6C94D96EF}" type="pres">
      <dgm:prSet presAssocID="{F80B4421-8BAB-483C-B87F-21AF9E5421B5}" presName="compNode" presStyleCnt="0"/>
      <dgm:spPr/>
    </dgm:pt>
    <dgm:pt modelId="{56EDC2CB-E8F9-4548-A639-04C813033676}" type="pres">
      <dgm:prSet presAssocID="{F80B4421-8BAB-483C-B87F-21AF9E5421B5}" presName="bgRect" presStyleLbl="bgShp" presStyleIdx="2" presStyleCnt="4"/>
      <dgm:spPr/>
    </dgm:pt>
    <dgm:pt modelId="{41D86FFD-9EAC-458C-BE74-E7074C4BECE5}" type="pres">
      <dgm:prSet presAssocID="{F80B4421-8BAB-483C-B87F-21AF9E5421B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oup"/>
        </a:ext>
      </dgm:extLst>
    </dgm:pt>
    <dgm:pt modelId="{D6F39F34-7555-4D72-85C9-D4483A71CAF6}" type="pres">
      <dgm:prSet presAssocID="{F80B4421-8BAB-483C-B87F-21AF9E5421B5}" presName="spaceRect" presStyleCnt="0"/>
      <dgm:spPr/>
    </dgm:pt>
    <dgm:pt modelId="{0DB59E24-1B30-49BA-AD75-D34A14A8D554}" type="pres">
      <dgm:prSet presAssocID="{F80B4421-8BAB-483C-B87F-21AF9E5421B5}" presName="parTx" presStyleLbl="revTx" presStyleIdx="2" presStyleCnt="4">
        <dgm:presLayoutVars>
          <dgm:chMax val="0"/>
          <dgm:chPref val="0"/>
        </dgm:presLayoutVars>
      </dgm:prSet>
      <dgm:spPr/>
    </dgm:pt>
    <dgm:pt modelId="{DE1051A2-EAD6-4C58-B4CA-296FB641F9EE}" type="pres">
      <dgm:prSet presAssocID="{C9B2C8A7-63C0-491A-A55B-99E3E3AEF8C2}" presName="sibTrans" presStyleCnt="0"/>
      <dgm:spPr/>
    </dgm:pt>
    <dgm:pt modelId="{8F3F5835-2826-43F6-9F36-37D2609DCAA7}" type="pres">
      <dgm:prSet presAssocID="{D948675C-2057-4053-B731-5A84B697115B}" presName="compNode" presStyleCnt="0"/>
      <dgm:spPr/>
    </dgm:pt>
    <dgm:pt modelId="{F06C7200-B190-473D-95DC-29547BAF2253}" type="pres">
      <dgm:prSet presAssocID="{D948675C-2057-4053-B731-5A84B697115B}" presName="bgRect" presStyleLbl="bgShp" presStyleIdx="3" presStyleCnt="4"/>
      <dgm:spPr/>
    </dgm:pt>
    <dgm:pt modelId="{35277ED5-6EEF-4C73-A444-A23950A627E5}" type="pres">
      <dgm:prSet presAssocID="{D948675C-2057-4053-B731-5A84B697115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llseye"/>
        </a:ext>
      </dgm:extLst>
    </dgm:pt>
    <dgm:pt modelId="{2E02DFA0-F9BC-4075-97E2-328F2E5BBBF9}" type="pres">
      <dgm:prSet presAssocID="{D948675C-2057-4053-B731-5A84B697115B}" presName="spaceRect" presStyleCnt="0"/>
      <dgm:spPr/>
    </dgm:pt>
    <dgm:pt modelId="{2D76719B-A959-4C04-AB8D-3F7F68615C63}" type="pres">
      <dgm:prSet presAssocID="{D948675C-2057-4053-B731-5A84B697115B}" presName="parTx" presStyleLbl="revTx" presStyleIdx="3" presStyleCnt="4">
        <dgm:presLayoutVars>
          <dgm:chMax val="0"/>
          <dgm:chPref val="0"/>
        </dgm:presLayoutVars>
      </dgm:prSet>
      <dgm:spPr/>
    </dgm:pt>
  </dgm:ptLst>
  <dgm:cxnLst>
    <dgm:cxn modelId="{ACAD0821-8371-40D0-AA16-333E790A647B}" srcId="{4DBFB833-3AA1-4382-8523-884B33381AB3}" destId="{0D0F6F04-8E84-45CC-BF46-D8420B5BFAB2}" srcOrd="1" destOrd="0" parTransId="{1C15E579-B5DF-43DE-9DA0-04FA1D609100}" sibTransId="{CC33DDCA-3094-40FC-B125-DF6CFE328468}"/>
    <dgm:cxn modelId="{1CB91E25-6430-4FC4-BC8D-410E6B0EE39A}" type="presOf" srcId="{0D0F6F04-8E84-45CC-BF46-D8420B5BFAB2}" destId="{DEECC155-5A32-4AB5-85C2-678F407DFB87}" srcOrd="0" destOrd="0" presId="urn:microsoft.com/office/officeart/2018/2/layout/IconVerticalSolidList"/>
    <dgm:cxn modelId="{AB95AC3F-6393-49B3-ADAB-4B45DB674923}" srcId="{4DBFB833-3AA1-4382-8523-884B33381AB3}" destId="{F80B4421-8BAB-483C-B87F-21AF9E5421B5}" srcOrd="2" destOrd="0" parTransId="{4F58F5BB-6E82-4385-ACF7-01400051F5BA}" sibTransId="{C9B2C8A7-63C0-491A-A55B-99E3E3AEF8C2}"/>
    <dgm:cxn modelId="{6D293775-FCBF-4B0A-AC62-E2090C0D9786}" type="presOf" srcId="{F80B4421-8BAB-483C-B87F-21AF9E5421B5}" destId="{0DB59E24-1B30-49BA-AD75-D34A14A8D554}" srcOrd="0" destOrd="0" presId="urn:microsoft.com/office/officeart/2018/2/layout/IconVerticalSolidList"/>
    <dgm:cxn modelId="{3DDC2F77-3FFB-4485-8ED8-BA1BE2819205}" srcId="{4DBFB833-3AA1-4382-8523-884B33381AB3}" destId="{E1FB10F4-C0F9-4C01-BCE0-C454A8C8DA2A}" srcOrd="0" destOrd="0" parTransId="{F335277B-EF81-4034-9DBF-71A635605DD3}" sibTransId="{FF52E00C-248D-4017-BBE7-8DD8B56AFD15}"/>
    <dgm:cxn modelId="{A1263457-1FA7-4D74-8F3D-27E129958EE0}" type="presOf" srcId="{D948675C-2057-4053-B731-5A84B697115B}" destId="{2D76719B-A959-4C04-AB8D-3F7F68615C63}" srcOrd="0" destOrd="0" presId="urn:microsoft.com/office/officeart/2018/2/layout/IconVerticalSolidList"/>
    <dgm:cxn modelId="{4069E691-15F5-42FC-A6EA-100A1DCE3FB3}" type="presOf" srcId="{4DBFB833-3AA1-4382-8523-884B33381AB3}" destId="{ECE25B91-C913-4DC5-845D-5B1784E60214}" srcOrd="0" destOrd="0" presId="urn:microsoft.com/office/officeart/2018/2/layout/IconVerticalSolidList"/>
    <dgm:cxn modelId="{F729E6A4-A492-42B4-9717-517B58995070}" srcId="{4DBFB833-3AA1-4382-8523-884B33381AB3}" destId="{D948675C-2057-4053-B731-5A84B697115B}" srcOrd="3" destOrd="0" parTransId="{23CE73B3-9184-4633-A411-0958F5037CF0}" sibTransId="{DFDF3E16-7FF3-43DC-95C0-602651797681}"/>
    <dgm:cxn modelId="{9E0B5AD8-E299-4FF8-9ECC-B7A9FA83A8C2}" type="presOf" srcId="{E1FB10F4-C0F9-4C01-BCE0-C454A8C8DA2A}" destId="{AE472FED-F85F-4339-BB8C-142804F86D2A}" srcOrd="0" destOrd="0" presId="urn:microsoft.com/office/officeart/2018/2/layout/IconVerticalSolidList"/>
    <dgm:cxn modelId="{FB4F7CC9-0089-4823-8387-7A18CEDD2137}" type="presParOf" srcId="{ECE25B91-C913-4DC5-845D-5B1784E60214}" destId="{6111F706-D6B2-4219-8276-BF40A5988674}" srcOrd="0" destOrd="0" presId="urn:microsoft.com/office/officeart/2018/2/layout/IconVerticalSolidList"/>
    <dgm:cxn modelId="{A55FFC1B-0528-45C3-9E34-ADCC73022B95}" type="presParOf" srcId="{6111F706-D6B2-4219-8276-BF40A5988674}" destId="{5E777AA3-B593-4F17-8599-7DF6B4742FB4}" srcOrd="0" destOrd="0" presId="urn:microsoft.com/office/officeart/2018/2/layout/IconVerticalSolidList"/>
    <dgm:cxn modelId="{AFC407E0-0A9E-4BC4-B705-F4DD4169D4E9}" type="presParOf" srcId="{6111F706-D6B2-4219-8276-BF40A5988674}" destId="{002FAA0C-2BED-425C-A397-D92E3D88B734}" srcOrd="1" destOrd="0" presId="urn:microsoft.com/office/officeart/2018/2/layout/IconVerticalSolidList"/>
    <dgm:cxn modelId="{ED86D30A-E8E6-44EA-81CD-C1050C1CE778}" type="presParOf" srcId="{6111F706-D6B2-4219-8276-BF40A5988674}" destId="{4B805397-DB53-436F-A84D-8F017F268F28}" srcOrd="2" destOrd="0" presId="urn:microsoft.com/office/officeart/2018/2/layout/IconVerticalSolidList"/>
    <dgm:cxn modelId="{B6D88E55-29B7-4F16-A229-D62A62C2059E}" type="presParOf" srcId="{6111F706-D6B2-4219-8276-BF40A5988674}" destId="{AE472FED-F85F-4339-BB8C-142804F86D2A}" srcOrd="3" destOrd="0" presId="urn:microsoft.com/office/officeart/2018/2/layout/IconVerticalSolidList"/>
    <dgm:cxn modelId="{27750780-DE91-4E96-80F4-2BD04E00378E}" type="presParOf" srcId="{ECE25B91-C913-4DC5-845D-5B1784E60214}" destId="{75029218-DC22-4388-81F1-5657E2114D55}" srcOrd="1" destOrd="0" presId="urn:microsoft.com/office/officeart/2018/2/layout/IconVerticalSolidList"/>
    <dgm:cxn modelId="{049C50CE-AB33-4299-B9F3-326F5E1881CC}" type="presParOf" srcId="{ECE25B91-C913-4DC5-845D-5B1784E60214}" destId="{3F72FEAA-BE69-45F0-B726-73AAAD2DFD24}" srcOrd="2" destOrd="0" presId="urn:microsoft.com/office/officeart/2018/2/layout/IconVerticalSolidList"/>
    <dgm:cxn modelId="{9FCA68AB-EA34-4D6F-AE10-DBAAB65F1388}" type="presParOf" srcId="{3F72FEAA-BE69-45F0-B726-73AAAD2DFD24}" destId="{E97CB42A-7A8B-4C42-A6EA-26905B476DB2}" srcOrd="0" destOrd="0" presId="urn:microsoft.com/office/officeart/2018/2/layout/IconVerticalSolidList"/>
    <dgm:cxn modelId="{58F98248-1C9B-4C19-B0BE-09F986AC3E7C}" type="presParOf" srcId="{3F72FEAA-BE69-45F0-B726-73AAAD2DFD24}" destId="{DD6B0088-2D93-4271-871D-1CC7D3076424}" srcOrd="1" destOrd="0" presId="urn:microsoft.com/office/officeart/2018/2/layout/IconVerticalSolidList"/>
    <dgm:cxn modelId="{D8780ED4-A03B-430F-89C5-A9CF704C2E9B}" type="presParOf" srcId="{3F72FEAA-BE69-45F0-B726-73AAAD2DFD24}" destId="{BA318CA7-D933-4308-83DF-C16B4F43D068}" srcOrd="2" destOrd="0" presId="urn:microsoft.com/office/officeart/2018/2/layout/IconVerticalSolidList"/>
    <dgm:cxn modelId="{9BE6EBC1-90AF-4214-AB50-C69BDEBFAA7E}" type="presParOf" srcId="{3F72FEAA-BE69-45F0-B726-73AAAD2DFD24}" destId="{DEECC155-5A32-4AB5-85C2-678F407DFB87}" srcOrd="3" destOrd="0" presId="urn:microsoft.com/office/officeart/2018/2/layout/IconVerticalSolidList"/>
    <dgm:cxn modelId="{8967F27F-3B1F-4CBD-BEE4-492059F0DB59}" type="presParOf" srcId="{ECE25B91-C913-4DC5-845D-5B1784E60214}" destId="{F9118305-5A12-4B10-949B-92198EDF3259}" srcOrd="3" destOrd="0" presId="urn:microsoft.com/office/officeart/2018/2/layout/IconVerticalSolidList"/>
    <dgm:cxn modelId="{DA813B3A-B03C-4479-BAEE-886549E99B65}" type="presParOf" srcId="{ECE25B91-C913-4DC5-845D-5B1784E60214}" destId="{675FF7AC-4600-498B-B7B9-18A6C94D96EF}" srcOrd="4" destOrd="0" presId="urn:microsoft.com/office/officeart/2018/2/layout/IconVerticalSolidList"/>
    <dgm:cxn modelId="{E3078749-D847-4AC1-8E92-5D557ADAD5A3}" type="presParOf" srcId="{675FF7AC-4600-498B-B7B9-18A6C94D96EF}" destId="{56EDC2CB-E8F9-4548-A639-04C813033676}" srcOrd="0" destOrd="0" presId="urn:microsoft.com/office/officeart/2018/2/layout/IconVerticalSolidList"/>
    <dgm:cxn modelId="{9C8364F3-EAB4-46CF-9DC3-C11344F33E8F}" type="presParOf" srcId="{675FF7AC-4600-498B-B7B9-18A6C94D96EF}" destId="{41D86FFD-9EAC-458C-BE74-E7074C4BECE5}" srcOrd="1" destOrd="0" presId="urn:microsoft.com/office/officeart/2018/2/layout/IconVerticalSolidList"/>
    <dgm:cxn modelId="{90969210-AAAB-4E36-8888-A0F03897D41F}" type="presParOf" srcId="{675FF7AC-4600-498B-B7B9-18A6C94D96EF}" destId="{D6F39F34-7555-4D72-85C9-D4483A71CAF6}" srcOrd="2" destOrd="0" presId="urn:microsoft.com/office/officeart/2018/2/layout/IconVerticalSolidList"/>
    <dgm:cxn modelId="{4FD23526-F632-4225-96FE-F185ACE9B7FE}" type="presParOf" srcId="{675FF7AC-4600-498B-B7B9-18A6C94D96EF}" destId="{0DB59E24-1B30-49BA-AD75-D34A14A8D554}" srcOrd="3" destOrd="0" presId="urn:microsoft.com/office/officeart/2018/2/layout/IconVerticalSolidList"/>
    <dgm:cxn modelId="{035F406E-3BEE-4D3C-9569-9594D96DA6B1}" type="presParOf" srcId="{ECE25B91-C913-4DC5-845D-5B1784E60214}" destId="{DE1051A2-EAD6-4C58-B4CA-296FB641F9EE}" srcOrd="5" destOrd="0" presId="urn:microsoft.com/office/officeart/2018/2/layout/IconVerticalSolidList"/>
    <dgm:cxn modelId="{84D46B20-7B1D-4CB8-B6A7-5C15F2CFF98E}" type="presParOf" srcId="{ECE25B91-C913-4DC5-845D-5B1784E60214}" destId="{8F3F5835-2826-43F6-9F36-37D2609DCAA7}" srcOrd="6" destOrd="0" presId="urn:microsoft.com/office/officeart/2018/2/layout/IconVerticalSolidList"/>
    <dgm:cxn modelId="{81560A95-EA24-4D8C-B0A5-044F177B7C16}" type="presParOf" srcId="{8F3F5835-2826-43F6-9F36-37D2609DCAA7}" destId="{F06C7200-B190-473D-95DC-29547BAF2253}" srcOrd="0" destOrd="0" presId="urn:microsoft.com/office/officeart/2018/2/layout/IconVerticalSolidList"/>
    <dgm:cxn modelId="{6921F412-168B-4837-94C8-4B0E942AEA56}" type="presParOf" srcId="{8F3F5835-2826-43F6-9F36-37D2609DCAA7}" destId="{35277ED5-6EEF-4C73-A444-A23950A627E5}" srcOrd="1" destOrd="0" presId="urn:microsoft.com/office/officeart/2018/2/layout/IconVerticalSolidList"/>
    <dgm:cxn modelId="{0641CEB5-1CED-4C8A-B85B-DD4327B6553A}" type="presParOf" srcId="{8F3F5835-2826-43F6-9F36-37D2609DCAA7}" destId="{2E02DFA0-F9BC-4075-97E2-328F2E5BBBF9}" srcOrd="2" destOrd="0" presId="urn:microsoft.com/office/officeart/2018/2/layout/IconVerticalSolidList"/>
    <dgm:cxn modelId="{D88D7E18-A9B3-44D1-BDDA-9863C98A4B0C}" type="presParOf" srcId="{8F3F5835-2826-43F6-9F36-37D2609DCAA7}" destId="{2D76719B-A959-4C04-AB8D-3F7F68615C6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3F33C9-B550-4F6B-AB81-34218DE27DC5}"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42D7ED8D-254E-4AE2-9B74-DAEAFCDC5DB9}">
      <dgm:prSet/>
      <dgm:spPr/>
      <dgm:t>
        <a:bodyPr/>
        <a:lstStyle/>
        <a:p>
          <a:r>
            <a:rPr lang="en-GB" i="1" dirty="0"/>
            <a:t>“The behaviour of an organisation’s leaders should create clarity and unity of purpose within the organisation, and an environment in which the organisation and its people can excel”</a:t>
          </a:r>
          <a:endParaRPr lang="en-US" dirty="0"/>
        </a:p>
      </dgm:t>
    </dgm:pt>
    <dgm:pt modelId="{3C1A9BCF-7389-4205-AE4D-73B1BFA782BC}" type="parTrans" cxnId="{F0BC4D28-148F-42C3-A80D-C280CD2EF30C}">
      <dgm:prSet/>
      <dgm:spPr/>
      <dgm:t>
        <a:bodyPr/>
        <a:lstStyle/>
        <a:p>
          <a:endParaRPr lang="en-US"/>
        </a:p>
      </dgm:t>
    </dgm:pt>
    <dgm:pt modelId="{37E7634D-6AE6-4232-BB97-A9FC5EE894DB}" type="sibTrans" cxnId="{F0BC4D28-148F-42C3-A80D-C280CD2EF30C}">
      <dgm:prSet/>
      <dgm:spPr/>
      <dgm:t>
        <a:bodyPr/>
        <a:lstStyle/>
        <a:p>
          <a:endParaRPr lang="en-US"/>
        </a:p>
      </dgm:t>
    </dgm:pt>
    <dgm:pt modelId="{EAB295D7-155B-48B0-8DD1-E2EBC73D834D}">
      <dgm:prSet/>
      <dgm:spPr/>
      <dgm:t>
        <a:bodyPr/>
        <a:lstStyle/>
        <a:p>
          <a:r>
            <a:rPr lang="en-GB" dirty="0"/>
            <a:t>European Foundation for Quality management (EFQM)</a:t>
          </a:r>
          <a:endParaRPr lang="en-US" dirty="0"/>
        </a:p>
      </dgm:t>
    </dgm:pt>
    <dgm:pt modelId="{AC76E3E5-1B77-44B5-9637-F9630788865D}" type="parTrans" cxnId="{DCF0CBCC-2195-42C2-A5CE-446EE77107E9}">
      <dgm:prSet/>
      <dgm:spPr/>
      <dgm:t>
        <a:bodyPr/>
        <a:lstStyle/>
        <a:p>
          <a:endParaRPr lang="en-US"/>
        </a:p>
      </dgm:t>
    </dgm:pt>
    <dgm:pt modelId="{07EFA907-C3C5-4E77-9470-32186521C782}" type="sibTrans" cxnId="{DCF0CBCC-2195-42C2-A5CE-446EE77107E9}">
      <dgm:prSet/>
      <dgm:spPr/>
      <dgm:t>
        <a:bodyPr/>
        <a:lstStyle/>
        <a:p>
          <a:endParaRPr lang="en-US"/>
        </a:p>
      </dgm:t>
    </dgm:pt>
    <dgm:pt modelId="{F0FF08F9-C67A-4C9C-9376-0DC666FDCBAD}" type="pres">
      <dgm:prSet presAssocID="{F83F33C9-B550-4F6B-AB81-34218DE27DC5}" presName="hierChild1" presStyleCnt="0">
        <dgm:presLayoutVars>
          <dgm:chPref val="1"/>
          <dgm:dir/>
          <dgm:animOne val="branch"/>
          <dgm:animLvl val="lvl"/>
          <dgm:resizeHandles/>
        </dgm:presLayoutVars>
      </dgm:prSet>
      <dgm:spPr/>
    </dgm:pt>
    <dgm:pt modelId="{01EACE5A-124A-43EC-9666-D6BCEEB04B66}" type="pres">
      <dgm:prSet presAssocID="{42D7ED8D-254E-4AE2-9B74-DAEAFCDC5DB9}" presName="hierRoot1" presStyleCnt="0"/>
      <dgm:spPr/>
    </dgm:pt>
    <dgm:pt modelId="{797176B1-4F67-4AE7-AEF9-DF0E35058CBC}" type="pres">
      <dgm:prSet presAssocID="{42D7ED8D-254E-4AE2-9B74-DAEAFCDC5DB9}" presName="composite" presStyleCnt="0"/>
      <dgm:spPr/>
    </dgm:pt>
    <dgm:pt modelId="{B7E96F3B-389F-4903-9DFA-5AD2E66E435F}" type="pres">
      <dgm:prSet presAssocID="{42D7ED8D-254E-4AE2-9B74-DAEAFCDC5DB9}" presName="background" presStyleLbl="node0" presStyleIdx="0" presStyleCnt="2"/>
      <dgm:spPr/>
    </dgm:pt>
    <dgm:pt modelId="{3873DAD6-787B-48E3-AD0D-E30C996342FE}" type="pres">
      <dgm:prSet presAssocID="{42D7ED8D-254E-4AE2-9B74-DAEAFCDC5DB9}" presName="text" presStyleLbl="fgAcc0" presStyleIdx="0" presStyleCnt="2">
        <dgm:presLayoutVars>
          <dgm:chPref val="3"/>
        </dgm:presLayoutVars>
      </dgm:prSet>
      <dgm:spPr/>
    </dgm:pt>
    <dgm:pt modelId="{A63D0AD7-003C-405A-8085-0360A017CACB}" type="pres">
      <dgm:prSet presAssocID="{42D7ED8D-254E-4AE2-9B74-DAEAFCDC5DB9}" presName="hierChild2" presStyleCnt="0"/>
      <dgm:spPr/>
    </dgm:pt>
    <dgm:pt modelId="{B5D87E40-673A-44A2-9D95-80CEFE5B2E6F}" type="pres">
      <dgm:prSet presAssocID="{EAB295D7-155B-48B0-8DD1-E2EBC73D834D}" presName="hierRoot1" presStyleCnt="0"/>
      <dgm:spPr/>
    </dgm:pt>
    <dgm:pt modelId="{6619816D-216C-4DCC-8AAA-BED05D92A483}" type="pres">
      <dgm:prSet presAssocID="{EAB295D7-155B-48B0-8DD1-E2EBC73D834D}" presName="composite" presStyleCnt="0"/>
      <dgm:spPr/>
    </dgm:pt>
    <dgm:pt modelId="{3373AEEF-5971-4677-9140-74F1455E76CB}" type="pres">
      <dgm:prSet presAssocID="{EAB295D7-155B-48B0-8DD1-E2EBC73D834D}" presName="background" presStyleLbl="node0" presStyleIdx="1" presStyleCnt="2"/>
      <dgm:spPr/>
    </dgm:pt>
    <dgm:pt modelId="{0A0F1937-8493-4942-A7E7-FBC0B37F5435}" type="pres">
      <dgm:prSet presAssocID="{EAB295D7-155B-48B0-8DD1-E2EBC73D834D}" presName="text" presStyleLbl="fgAcc0" presStyleIdx="1" presStyleCnt="2">
        <dgm:presLayoutVars>
          <dgm:chPref val="3"/>
        </dgm:presLayoutVars>
      </dgm:prSet>
      <dgm:spPr/>
    </dgm:pt>
    <dgm:pt modelId="{435A5856-BE65-4B7E-B440-460E8118AAC3}" type="pres">
      <dgm:prSet presAssocID="{EAB295D7-155B-48B0-8DD1-E2EBC73D834D}" presName="hierChild2" presStyleCnt="0"/>
      <dgm:spPr/>
    </dgm:pt>
  </dgm:ptLst>
  <dgm:cxnLst>
    <dgm:cxn modelId="{C057170A-EB82-4517-A9AF-E204DAE828AD}" type="presOf" srcId="{F83F33C9-B550-4F6B-AB81-34218DE27DC5}" destId="{F0FF08F9-C67A-4C9C-9376-0DC666FDCBAD}" srcOrd="0" destOrd="0" presId="urn:microsoft.com/office/officeart/2005/8/layout/hierarchy1"/>
    <dgm:cxn modelId="{F0BC4D28-148F-42C3-A80D-C280CD2EF30C}" srcId="{F83F33C9-B550-4F6B-AB81-34218DE27DC5}" destId="{42D7ED8D-254E-4AE2-9B74-DAEAFCDC5DB9}" srcOrd="0" destOrd="0" parTransId="{3C1A9BCF-7389-4205-AE4D-73B1BFA782BC}" sibTransId="{37E7634D-6AE6-4232-BB97-A9FC5EE894DB}"/>
    <dgm:cxn modelId="{91503044-00C5-4A63-B837-CE754A99F25A}" type="presOf" srcId="{42D7ED8D-254E-4AE2-9B74-DAEAFCDC5DB9}" destId="{3873DAD6-787B-48E3-AD0D-E30C996342FE}" srcOrd="0" destOrd="0" presId="urn:microsoft.com/office/officeart/2005/8/layout/hierarchy1"/>
    <dgm:cxn modelId="{AB8E44B8-093D-47E2-B4AD-4E2AE8D63170}" type="presOf" srcId="{EAB295D7-155B-48B0-8DD1-E2EBC73D834D}" destId="{0A0F1937-8493-4942-A7E7-FBC0B37F5435}" srcOrd="0" destOrd="0" presId="urn:microsoft.com/office/officeart/2005/8/layout/hierarchy1"/>
    <dgm:cxn modelId="{DCF0CBCC-2195-42C2-A5CE-446EE77107E9}" srcId="{F83F33C9-B550-4F6B-AB81-34218DE27DC5}" destId="{EAB295D7-155B-48B0-8DD1-E2EBC73D834D}" srcOrd="1" destOrd="0" parTransId="{AC76E3E5-1B77-44B5-9637-F9630788865D}" sibTransId="{07EFA907-C3C5-4E77-9470-32186521C782}"/>
    <dgm:cxn modelId="{C3F739EA-E455-468A-9533-8283CCEFAA04}" type="presParOf" srcId="{F0FF08F9-C67A-4C9C-9376-0DC666FDCBAD}" destId="{01EACE5A-124A-43EC-9666-D6BCEEB04B66}" srcOrd="0" destOrd="0" presId="urn:microsoft.com/office/officeart/2005/8/layout/hierarchy1"/>
    <dgm:cxn modelId="{14DE89B4-A56C-4167-A7F5-232E4D010EB4}" type="presParOf" srcId="{01EACE5A-124A-43EC-9666-D6BCEEB04B66}" destId="{797176B1-4F67-4AE7-AEF9-DF0E35058CBC}" srcOrd="0" destOrd="0" presId="urn:microsoft.com/office/officeart/2005/8/layout/hierarchy1"/>
    <dgm:cxn modelId="{473EF8E9-3776-4693-9D22-BA051C2CF011}" type="presParOf" srcId="{797176B1-4F67-4AE7-AEF9-DF0E35058CBC}" destId="{B7E96F3B-389F-4903-9DFA-5AD2E66E435F}" srcOrd="0" destOrd="0" presId="urn:microsoft.com/office/officeart/2005/8/layout/hierarchy1"/>
    <dgm:cxn modelId="{679629BE-D8B2-4991-8CD5-A5DC03D6A2F8}" type="presParOf" srcId="{797176B1-4F67-4AE7-AEF9-DF0E35058CBC}" destId="{3873DAD6-787B-48E3-AD0D-E30C996342FE}" srcOrd="1" destOrd="0" presId="urn:microsoft.com/office/officeart/2005/8/layout/hierarchy1"/>
    <dgm:cxn modelId="{726E9509-E872-4095-B709-4EAFE1ADEB81}" type="presParOf" srcId="{01EACE5A-124A-43EC-9666-D6BCEEB04B66}" destId="{A63D0AD7-003C-405A-8085-0360A017CACB}" srcOrd="1" destOrd="0" presId="urn:microsoft.com/office/officeart/2005/8/layout/hierarchy1"/>
    <dgm:cxn modelId="{408BEE93-9878-4049-8404-F84F0E77CCD3}" type="presParOf" srcId="{F0FF08F9-C67A-4C9C-9376-0DC666FDCBAD}" destId="{B5D87E40-673A-44A2-9D95-80CEFE5B2E6F}" srcOrd="1" destOrd="0" presId="urn:microsoft.com/office/officeart/2005/8/layout/hierarchy1"/>
    <dgm:cxn modelId="{B355FA32-9FCC-4592-B627-4FC6022D0353}" type="presParOf" srcId="{B5D87E40-673A-44A2-9D95-80CEFE5B2E6F}" destId="{6619816D-216C-4DCC-8AAA-BED05D92A483}" srcOrd="0" destOrd="0" presId="urn:microsoft.com/office/officeart/2005/8/layout/hierarchy1"/>
    <dgm:cxn modelId="{5828C3FA-9AB8-4E7A-9A4A-856D60F3C26E}" type="presParOf" srcId="{6619816D-216C-4DCC-8AAA-BED05D92A483}" destId="{3373AEEF-5971-4677-9140-74F1455E76CB}" srcOrd="0" destOrd="0" presId="urn:microsoft.com/office/officeart/2005/8/layout/hierarchy1"/>
    <dgm:cxn modelId="{A6623A6C-70AB-42A7-B219-F664913FAA59}" type="presParOf" srcId="{6619816D-216C-4DCC-8AAA-BED05D92A483}" destId="{0A0F1937-8493-4942-A7E7-FBC0B37F5435}" srcOrd="1" destOrd="0" presId="urn:microsoft.com/office/officeart/2005/8/layout/hierarchy1"/>
    <dgm:cxn modelId="{688749FC-CF80-406A-9689-A465C782F10A}" type="presParOf" srcId="{B5D87E40-673A-44A2-9D95-80CEFE5B2E6F}" destId="{435A5856-BE65-4B7E-B440-460E8118AAC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860F56-1B60-4C87-9314-A56AD508272D}"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17D7331-EA81-4B61-A5EB-5BD68C476956}">
      <dgm:prSet/>
      <dgm:spPr/>
      <dgm:t>
        <a:bodyPr/>
        <a:lstStyle/>
        <a:p>
          <a:pPr>
            <a:lnSpc>
              <a:spcPct val="100000"/>
            </a:lnSpc>
          </a:pPr>
          <a:r>
            <a:rPr lang="en-GB" dirty="0"/>
            <a:t>Self-Awareness</a:t>
          </a:r>
          <a:endParaRPr lang="en-US" dirty="0"/>
        </a:p>
      </dgm:t>
    </dgm:pt>
    <dgm:pt modelId="{2B2BAF69-27B3-4641-84E9-D1675B566594}" type="parTrans" cxnId="{DBEBCDC4-1799-4D33-B2A0-1BF2F4F29A6F}">
      <dgm:prSet/>
      <dgm:spPr/>
      <dgm:t>
        <a:bodyPr/>
        <a:lstStyle/>
        <a:p>
          <a:endParaRPr lang="en-US"/>
        </a:p>
      </dgm:t>
    </dgm:pt>
    <dgm:pt modelId="{965A45EA-F455-4B7B-B0D9-B23A4672A779}" type="sibTrans" cxnId="{DBEBCDC4-1799-4D33-B2A0-1BF2F4F29A6F}">
      <dgm:prSet/>
      <dgm:spPr/>
      <dgm:t>
        <a:bodyPr/>
        <a:lstStyle/>
        <a:p>
          <a:endParaRPr lang="en-US"/>
        </a:p>
      </dgm:t>
    </dgm:pt>
    <dgm:pt modelId="{DB5BD6DD-09BD-4390-BADE-C1BAAD7EFB3A}">
      <dgm:prSet/>
      <dgm:spPr/>
      <dgm:t>
        <a:bodyPr/>
        <a:lstStyle/>
        <a:p>
          <a:pPr>
            <a:lnSpc>
              <a:spcPct val="100000"/>
            </a:lnSpc>
          </a:pPr>
          <a:r>
            <a:rPr lang="en-GB" dirty="0"/>
            <a:t>Communication</a:t>
          </a:r>
          <a:endParaRPr lang="en-US" dirty="0"/>
        </a:p>
      </dgm:t>
    </dgm:pt>
    <dgm:pt modelId="{C71C016E-0F87-4C53-9685-C5254381AE8C}" type="parTrans" cxnId="{508E7782-F74B-45EF-9A4E-3E3E51F423A0}">
      <dgm:prSet/>
      <dgm:spPr/>
      <dgm:t>
        <a:bodyPr/>
        <a:lstStyle/>
        <a:p>
          <a:endParaRPr lang="en-US"/>
        </a:p>
      </dgm:t>
    </dgm:pt>
    <dgm:pt modelId="{74EE0F24-2A58-45DF-BE23-DD2836650CE6}" type="sibTrans" cxnId="{508E7782-F74B-45EF-9A4E-3E3E51F423A0}">
      <dgm:prSet/>
      <dgm:spPr/>
      <dgm:t>
        <a:bodyPr/>
        <a:lstStyle/>
        <a:p>
          <a:endParaRPr lang="en-US"/>
        </a:p>
      </dgm:t>
    </dgm:pt>
    <dgm:pt modelId="{510BEA1E-30B0-493F-AC78-726BA909AAB3}">
      <dgm:prSet/>
      <dgm:spPr/>
      <dgm:t>
        <a:bodyPr/>
        <a:lstStyle/>
        <a:p>
          <a:pPr>
            <a:lnSpc>
              <a:spcPct val="100000"/>
            </a:lnSpc>
          </a:pPr>
          <a:r>
            <a:rPr lang="en-GB" dirty="0"/>
            <a:t>Influence</a:t>
          </a:r>
          <a:endParaRPr lang="en-US" dirty="0"/>
        </a:p>
      </dgm:t>
    </dgm:pt>
    <dgm:pt modelId="{665DF2E9-1492-48CE-8A93-9BDC221CE76F}" type="parTrans" cxnId="{1AA7E3C4-6BA1-488F-B11B-646E46C6BF7D}">
      <dgm:prSet/>
      <dgm:spPr/>
      <dgm:t>
        <a:bodyPr/>
        <a:lstStyle/>
        <a:p>
          <a:endParaRPr lang="en-US"/>
        </a:p>
      </dgm:t>
    </dgm:pt>
    <dgm:pt modelId="{03B9B5D1-3885-4322-98D7-846453E102E4}" type="sibTrans" cxnId="{1AA7E3C4-6BA1-488F-B11B-646E46C6BF7D}">
      <dgm:prSet/>
      <dgm:spPr/>
      <dgm:t>
        <a:bodyPr/>
        <a:lstStyle/>
        <a:p>
          <a:endParaRPr lang="en-US"/>
        </a:p>
      </dgm:t>
    </dgm:pt>
    <dgm:pt modelId="{41A85806-CA72-4C15-94EC-AC8F0AF95F1A}">
      <dgm:prSet/>
      <dgm:spPr/>
      <dgm:t>
        <a:bodyPr/>
        <a:lstStyle/>
        <a:p>
          <a:pPr>
            <a:lnSpc>
              <a:spcPct val="100000"/>
            </a:lnSpc>
          </a:pPr>
          <a:r>
            <a:rPr lang="en-GB" dirty="0"/>
            <a:t>Learning agility</a:t>
          </a:r>
          <a:endParaRPr lang="en-US" dirty="0"/>
        </a:p>
      </dgm:t>
    </dgm:pt>
    <dgm:pt modelId="{9CAF0FF7-AAD7-4912-80B3-341196637752}" type="parTrans" cxnId="{931C7EE6-A772-4F7B-8EC1-A1B6C18A58D8}">
      <dgm:prSet/>
      <dgm:spPr/>
      <dgm:t>
        <a:bodyPr/>
        <a:lstStyle/>
        <a:p>
          <a:endParaRPr lang="en-US"/>
        </a:p>
      </dgm:t>
    </dgm:pt>
    <dgm:pt modelId="{C544C8A2-B8F9-4558-90EA-093CFCBD085E}" type="sibTrans" cxnId="{931C7EE6-A772-4F7B-8EC1-A1B6C18A58D8}">
      <dgm:prSet/>
      <dgm:spPr/>
      <dgm:t>
        <a:bodyPr/>
        <a:lstStyle/>
        <a:p>
          <a:endParaRPr lang="en-US"/>
        </a:p>
      </dgm:t>
    </dgm:pt>
    <dgm:pt modelId="{3B88997C-4708-4E71-9501-7E05915AF630}" type="pres">
      <dgm:prSet presAssocID="{F2860F56-1B60-4C87-9314-A56AD508272D}" presName="root" presStyleCnt="0">
        <dgm:presLayoutVars>
          <dgm:dir/>
          <dgm:resizeHandles val="exact"/>
        </dgm:presLayoutVars>
      </dgm:prSet>
      <dgm:spPr/>
    </dgm:pt>
    <dgm:pt modelId="{F9DC3ED3-0D21-4769-BAAF-C4299BA9FF09}" type="pres">
      <dgm:prSet presAssocID="{617D7331-EA81-4B61-A5EB-5BD68C476956}" presName="compNode" presStyleCnt="0"/>
      <dgm:spPr/>
    </dgm:pt>
    <dgm:pt modelId="{2C3C8DA0-9F33-477B-958C-EE4E71D7CE4F}" type="pres">
      <dgm:prSet presAssocID="{617D7331-EA81-4B61-A5EB-5BD68C47695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09B241C3-E4D6-4A85-B022-7A5FA609294F}" type="pres">
      <dgm:prSet presAssocID="{617D7331-EA81-4B61-A5EB-5BD68C476956}" presName="spaceRect" presStyleCnt="0"/>
      <dgm:spPr/>
    </dgm:pt>
    <dgm:pt modelId="{07269298-D5FC-4DBE-BAA9-CD08BA8A4157}" type="pres">
      <dgm:prSet presAssocID="{617D7331-EA81-4B61-A5EB-5BD68C476956}" presName="textRect" presStyleLbl="revTx" presStyleIdx="0" presStyleCnt="4">
        <dgm:presLayoutVars>
          <dgm:chMax val="1"/>
          <dgm:chPref val="1"/>
        </dgm:presLayoutVars>
      </dgm:prSet>
      <dgm:spPr/>
    </dgm:pt>
    <dgm:pt modelId="{33DAB07C-F7F9-4397-9CB3-8E2EE9C00A44}" type="pres">
      <dgm:prSet presAssocID="{965A45EA-F455-4B7B-B0D9-B23A4672A779}" presName="sibTrans" presStyleCnt="0"/>
      <dgm:spPr/>
    </dgm:pt>
    <dgm:pt modelId="{02EE7653-BA6F-4231-911B-820EAE3C4A50}" type="pres">
      <dgm:prSet presAssocID="{DB5BD6DD-09BD-4390-BADE-C1BAAD7EFB3A}" presName="compNode" presStyleCnt="0"/>
      <dgm:spPr/>
    </dgm:pt>
    <dgm:pt modelId="{74C7DABC-5766-4378-8D9A-4FD4E9CC9C0B}" type="pres">
      <dgm:prSet presAssocID="{DB5BD6DD-09BD-4390-BADE-C1BAAD7EFB3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elephone"/>
        </a:ext>
      </dgm:extLst>
    </dgm:pt>
    <dgm:pt modelId="{3BF36E51-8FD2-49DA-BB9B-CD00B18BA4C2}" type="pres">
      <dgm:prSet presAssocID="{DB5BD6DD-09BD-4390-BADE-C1BAAD7EFB3A}" presName="spaceRect" presStyleCnt="0"/>
      <dgm:spPr/>
    </dgm:pt>
    <dgm:pt modelId="{788489A4-799C-4284-B48A-212B315DE950}" type="pres">
      <dgm:prSet presAssocID="{DB5BD6DD-09BD-4390-BADE-C1BAAD7EFB3A}" presName="textRect" presStyleLbl="revTx" presStyleIdx="1" presStyleCnt="4">
        <dgm:presLayoutVars>
          <dgm:chMax val="1"/>
          <dgm:chPref val="1"/>
        </dgm:presLayoutVars>
      </dgm:prSet>
      <dgm:spPr/>
    </dgm:pt>
    <dgm:pt modelId="{6ACAD39E-80FD-486B-A9B2-A7F85F73672D}" type="pres">
      <dgm:prSet presAssocID="{74EE0F24-2A58-45DF-BE23-DD2836650CE6}" presName="sibTrans" presStyleCnt="0"/>
      <dgm:spPr/>
    </dgm:pt>
    <dgm:pt modelId="{341606B6-13E4-426E-81D4-C3C84461EF39}" type="pres">
      <dgm:prSet presAssocID="{510BEA1E-30B0-493F-AC78-726BA909AAB3}" presName="compNode" presStyleCnt="0"/>
      <dgm:spPr/>
    </dgm:pt>
    <dgm:pt modelId="{ABE57F28-72C5-46A5-8C69-AF93296AAF98}" type="pres">
      <dgm:prSet presAssocID="{510BEA1E-30B0-493F-AC78-726BA909AAB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s"/>
        </a:ext>
      </dgm:extLst>
    </dgm:pt>
    <dgm:pt modelId="{FF227CAE-345E-42FD-9985-133FB929C37A}" type="pres">
      <dgm:prSet presAssocID="{510BEA1E-30B0-493F-AC78-726BA909AAB3}" presName="spaceRect" presStyleCnt="0"/>
      <dgm:spPr/>
    </dgm:pt>
    <dgm:pt modelId="{62C0E962-059C-48DC-A3B3-DF937B5FDA5D}" type="pres">
      <dgm:prSet presAssocID="{510BEA1E-30B0-493F-AC78-726BA909AAB3}" presName="textRect" presStyleLbl="revTx" presStyleIdx="2" presStyleCnt="4">
        <dgm:presLayoutVars>
          <dgm:chMax val="1"/>
          <dgm:chPref val="1"/>
        </dgm:presLayoutVars>
      </dgm:prSet>
      <dgm:spPr/>
    </dgm:pt>
    <dgm:pt modelId="{8E0377AC-137D-420A-9AF7-E7CADC5F3A31}" type="pres">
      <dgm:prSet presAssocID="{03B9B5D1-3885-4322-98D7-846453E102E4}" presName="sibTrans" presStyleCnt="0"/>
      <dgm:spPr/>
    </dgm:pt>
    <dgm:pt modelId="{D3F7A316-B38E-43EF-8D39-8AC9DCC9D158}" type="pres">
      <dgm:prSet presAssocID="{41A85806-CA72-4C15-94EC-AC8F0AF95F1A}" presName="compNode" presStyleCnt="0"/>
      <dgm:spPr/>
    </dgm:pt>
    <dgm:pt modelId="{CCBDA03E-1E2B-48E2-9BB9-92F7B56BAD38}" type="pres">
      <dgm:prSet presAssocID="{41A85806-CA72-4C15-94EC-AC8F0AF95F1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un"/>
        </a:ext>
      </dgm:extLst>
    </dgm:pt>
    <dgm:pt modelId="{442EEA30-1018-4B29-BF56-EA59AFF3A6F2}" type="pres">
      <dgm:prSet presAssocID="{41A85806-CA72-4C15-94EC-AC8F0AF95F1A}" presName="spaceRect" presStyleCnt="0"/>
      <dgm:spPr/>
    </dgm:pt>
    <dgm:pt modelId="{CE77530C-8B41-46C0-B245-B3610734B8A6}" type="pres">
      <dgm:prSet presAssocID="{41A85806-CA72-4C15-94EC-AC8F0AF95F1A}" presName="textRect" presStyleLbl="revTx" presStyleIdx="3" presStyleCnt="4">
        <dgm:presLayoutVars>
          <dgm:chMax val="1"/>
          <dgm:chPref val="1"/>
        </dgm:presLayoutVars>
      </dgm:prSet>
      <dgm:spPr/>
    </dgm:pt>
  </dgm:ptLst>
  <dgm:cxnLst>
    <dgm:cxn modelId="{74DECE00-90D9-44A8-B563-EFFDA5B380A5}" type="presOf" srcId="{510BEA1E-30B0-493F-AC78-726BA909AAB3}" destId="{62C0E962-059C-48DC-A3B3-DF937B5FDA5D}" srcOrd="0" destOrd="0" presId="urn:microsoft.com/office/officeart/2018/2/layout/IconLabelList"/>
    <dgm:cxn modelId="{76C61321-3919-4D71-9F6F-3AE9078B24B9}" type="presOf" srcId="{41A85806-CA72-4C15-94EC-AC8F0AF95F1A}" destId="{CE77530C-8B41-46C0-B245-B3610734B8A6}" srcOrd="0" destOrd="0" presId="urn:microsoft.com/office/officeart/2018/2/layout/IconLabelList"/>
    <dgm:cxn modelId="{2B70B451-103F-47B9-8B63-BEF978E532E2}" type="presOf" srcId="{DB5BD6DD-09BD-4390-BADE-C1BAAD7EFB3A}" destId="{788489A4-799C-4284-B48A-212B315DE950}" srcOrd="0" destOrd="0" presId="urn:microsoft.com/office/officeart/2018/2/layout/IconLabelList"/>
    <dgm:cxn modelId="{508E7782-F74B-45EF-9A4E-3E3E51F423A0}" srcId="{F2860F56-1B60-4C87-9314-A56AD508272D}" destId="{DB5BD6DD-09BD-4390-BADE-C1BAAD7EFB3A}" srcOrd="1" destOrd="0" parTransId="{C71C016E-0F87-4C53-9685-C5254381AE8C}" sibTransId="{74EE0F24-2A58-45DF-BE23-DD2836650CE6}"/>
    <dgm:cxn modelId="{44F1019D-A303-415E-AB2F-BB3BEE521B90}" type="presOf" srcId="{617D7331-EA81-4B61-A5EB-5BD68C476956}" destId="{07269298-D5FC-4DBE-BAA9-CD08BA8A4157}" srcOrd="0" destOrd="0" presId="urn:microsoft.com/office/officeart/2018/2/layout/IconLabelList"/>
    <dgm:cxn modelId="{DBEBCDC4-1799-4D33-B2A0-1BF2F4F29A6F}" srcId="{F2860F56-1B60-4C87-9314-A56AD508272D}" destId="{617D7331-EA81-4B61-A5EB-5BD68C476956}" srcOrd="0" destOrd="0" parTransId="{2B2BAF69-27B3-4641-84E9-D1675B566594}" sibTransId="{965A45EA-F455-4B7B-B0D9-B23A4672A779}"/>
    <dgm:cxn modelId="{1AA7E3C4-6BA1-488F-B11B-646E46C6BF7D}" srcId="{F2860F56-1B60-4C87-9314-A56AD508272D}" destId="{510BEA1E-30B0-493F-AC78-726BA909AAB3}" srcOrd="2" destOrd="0" parTransId="{665DF2E9-1492-48CE-8A93-9BDC221CE76F}" sibTransId="{03B9B5D1-3885-4322-98D7-846453E102E4}"/>
    <dgm:cxn modelId="{44DFB5DB-8CA8-4737-BAED-D1C3008CFBBA}" type="presOf" srcId="{F2860F56-1B60-4C87-9314-A56AD508272D}" destId="{3B88997C-4708-4E71-9501-7E05915AF630}" srcOrd="0" destOrd="0" presId="urn:microsoft.com/office/officeart/2018/2/layout/IconLabelList"/>
    <dgm:cxn modelId="{931C7EE6-A772-4F7B-8EC1-A1B6C18A58D8}" srcId="{F2860F56-1B60-4C87-9314-A56AD508272D}" destId="{41A85806-CA72-4C15-94EC-AC8F0AF95F1A}" srcOrd="3" destOrd="0" parTransId="{9CAF0FF7-AAD7-4912-80B3-341196637752}" sibTransId="{C544C8A2-B8F9-4558-90EA-093CFCBD085E}"/>
    <dgm:cxn modelId="{C31981F8-A825-490E-860D-C6BF5F733686}" type="presParOf" srcId="{3B88997C-4708-4E71-9501-7E05915AF630}" destId="{F9DC3ED3-0D21-4769-BAAF-C4299BA9FF09}" srcOrd="0" destOrd="0" presId="urn:microsoft.com/office/officeart/2018/2/layout/IconLabelList"/>
    <dgm:cxn modelId="{989CE5C4-460A-40EC-9FAC-EC9ED9D32ECC}" type="presParOf" srcId="{F9DC3ED3-0D21-4769-BAAF-C4299BA9FF09}" destId="{2C3C8DA0-9F33-477B-958C-EE4E71D7CE4F}" srcOrd="0" destOrd="0" presId="urn:microsoft.com/office/officeart/2018/2/layout/IconLabelList"/>
    <dgm:cxn modelId="{1119CC98-FE62-40F0-AB95-F405AEA1A25C}" type="presParOf" srcId="{F9DC3ED3-0D21-4769-BAAF-C4299BA9FF09}" destId="{09B241C3-E4D6-4A85-B022-7A5FA609294F}" srcOrd="1" destOrd="0" presId="urn:microsoft.com/office/officeart/2018/2/layout/IconLabelList"/>
    <dgm:cxn modelId="{DBD5C941-73B1-4800-ADD7-7AE429419D6E}" type="presParOf" srcId="{F9DC3ED3-0D21-4769-BAAF-C4299BA9FF09}" destId="{07269298-D5FC-4DBE-BAA9-CD08BA8A4157}" srcOrd="2" destOrd="0" presId="urn:microsoft.com/office/officeart/2018/2/layout/IconLabelList"/>
    <dgm:cxn modelId="{13343C2C-D1A2-400D-B97E-FDE6AF6A775D}" type="presParOf" srcId="{3B88997C-4708-4E71-9501-7E05915AF630}" destId="{33DAB07C-F7F9-4397-9CB3-8E2EE9C00A44}" srcOrd="1" destOrd="0" presId="urn:microsoft.com/office/officeart/2018/2/layout/IconLabelList"/>
    <dgm:cxn modelId="{8449B509-006D-4F0F-A6FA-74F7B3165497}" type="presParOf" srcId="{3B88997C-4708-4E71-9501-7E05915AF630}" destId="{02EE7653-BA6F-4231-911B-820EAE3C4A50}" srcOrd="2" destOrd="0" presId="urn:microsoft.com/office/officeart/2018/2/layout/IconLabelList"/>
    <dgm:cxn modelId="{C9EA2371-6550-4A8C-B740-6698CBC36999}" type="presParOf" srcId="{02EE7653-BA6F-4231-911B-820EAE3C4A50}" destId="{74C7DABC-5766-4378-8D9A-4FD4E9CC9C0B}" srcOrd="0" destOrd="0" presId="urn:microsoft.com/office/officeart/2018/2/layout/IconLabelList"/>
    <dgm:cxn modelId="{2C0ECB4C-53E4-4DF1-8A31-84D3F2D9F451}" type="presParOf" srcId="{02EE7653-BA6F-4231-911B-820EAE3C4A50}" destId="{3BF36E51-8FD2-49DA-BB9B-CD00B18BA4C2}" srcOrd="1" destOrd="0" presId="urn:microsoft.com/office/officeart/2018/2/layout/IconLabelList"/>
    <dgm:cxn modelId="{47F3FC49-CDF1-44CE-9FA0-9B94812A2229}" type="presParOf" srcId="{02EE7653-BA6F-4231-911B-820EAE3C4A50}" destId="{788489A4-799C-4284-B48A-212B315DE950}" srcOrd="2" destOrd="0" presId="urn:microsoft.com/office/officeart/2018/2/layout/IconLabelList"/>
    <dgm:cxn modelId="{D9F72F7B-78DA-477B-9FC5-80A1B940FCA7}" type="presParOf" srcId="{3B88997C-4708-4E71-9501-7E05915AF630}" destId="{6ACAD39E-80FD-486B-A9B2-A7F85F73672D}" srcOrd="3" destOrd="0" presId="urn:microsoft.com/office/officeart/2018/2/layout/IconLabelList"/>
    <dgm:cxn modelId="{CB630E35-F4DE-459D-A755-7CBDA0EF9CEF}" type="presParOf" srcId="{3B88997C-4708-4E71-9501-7E05915AF630}" destId="{341606B6-13E4-426E-81D4-C3C84461EF39}" srcOrd="4" destOrd="0" presId="urn:microsoft.com/office/officeart/2018/2/layout/IconLabelList"/>
    <dgm:cxn modelId="{8A4CA719-A94F-4ADD-B52E-B4E281102FCF}" type="presParOf" srcId="{341606B6-13E4-426E-81D4-C3C84461EF39}" destId="{ABE57F28-72C5-46A5-8C69-AF93296AAF98}" srcOrd="0" destOrd="0" presId="urn:microsoft.com/office/officeart/2018/2/layout/IconLabelList"/>
    <dgm:cxn modelId="{72FB04D5-B7BE-4F80-B502-2AD817A1E94D}" type="presParOf" srcId="{341606B6-13E4-426E-81D4-C3C84461EF39}" destId="{FF227CAE-345E-42FD-9985-133FB929C37A}" srcOrd="1" destOrd="0" presId="urn:microsoft.com/office/officeart/2018/2/layout/IconLabelList"/>
    <dgm:cxn modelId="{300A24E4-6CF2-4BF1-B4BE-814FFF7E8ED2}" type="presParOf" srcId="{341606B6-13E4-426E-81D4-C3C84461EF39}" destId="{62C0E962-059C-48DC-A3B3-DF937B5FDA5D}" srcOrd="2" destOrd="0" presId="urn:microsoft.com/office/officeart/2018/2/layout/IconLabelList"/>
    <dgm:cxn modelId="{86F85803-FD0E-4E41-801C-12CFAFA5712B}" type="presParOf" srcId="{3B88997C-4708-4E71-9501-7E05915AF630}" destId="{8E0377AC-137D-420A-9AF7-E7CADC5F3A31}" srcOrd="5" destOrd="0" presId="urn:microsoft.com/office/officeart/2018/2/layout/IconLabelList"/>
    <dgm:cxn modelId="{356C7076-2773-4EFD-BA99-D5254466B6F3}" type="presParOf" srcId="{3B88997C-4708-4E71-9501-7E05915AF630}" destId="{D3F7A316-B38E-43EF-8D39-8AC9DCC9D158}" srcOrd="6" destOrd="0" presId="urn:microsoft.com/office/officeart/2018/2/layout/IconLabelList"/>
    <dgm:cxn modelId="{9ACCC9B4-4485-4DF6-BE6E-BC86ED9915E8}" type="presParOf" srcId="{D3F7A316-B38E-43EF-8D39-8AC9DCC9D158}" destId="{CCBDA03E-1E2B-48E2-9BB9-92F7B56BAD38}" srcOrd="0" destOrd="0" presId="urn:microsoft.com/office/officeart/2018/2/layout/IconLabelList"/>
    <dgm:cxn modelId="{08DDCE9D-2A28-4A59-B314-4DFEAD5B0A09}" type="presParOf" srcId="{D3F7A316-B38E-43EF-8D39-8AC9DCC9D158}" destId="{442EEA30-1018-4B29-BF56-EA59AFF3A6F2}" srcOrd="1" destOrd="0" presId="urn:microsoft.com/office/officeart/2018/2/layout/IconLabelList"/>
    <dgm:cxn modelId="{E2AC0505-A7EC-49DE-B83A-0B6281EDA120}" type="presParOf" srcId="{D3F7A316-B38E-43EF-8D39-8AC9DCC9D158}" destId="{CE77530C-8B41-46C0-B245-B3610734B8A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BFB833-3AA1-4382-8523-884B33381AB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E1FB10F4-C0F9-4C01-BCE0-C454A8C8DA2A}">
      <dgm:prSet/>
      <dgm:spPr/>
      <dgm:t>
        <a:bodyPr/>
        <a:lstStyle/>
        <a:p>
          <a:r>
            <a:rPr lang="en-GB" b="1" i="0" dirty="0"/>
            <a:t>Learning Outcome 1 Understand approaches to developing, managing and leading teams</a:t>
          </a:r>
          <a:r>
            <a:rPr lang="en-GB" b="0" i="0" dirty="0"/>
            <a:t> </a:t>
          </a:r>
          <a:endParaRPr lang="en-US" dirty="0"/>
        </a:p>
      </dgm:t>
    </dgm:pt>
    <dgm:pt modelId="{F335277B-EF81-4034-9DBF-71A635605DD3}" type="parTrans" cxnId="{3DDC2F77-3FFB-4485-8ED8-BA1BE2819205}">
      <dgm:prSet/>
      <dgm:spPr/>
      <dgm:t>
        <a:bodyPr/>
        <a:lstStyle/>
        <a:p>
          <a:endParaRPr lang="en-US"/>
        </a:p>
      </dgm:t>
    </dgm:pt>
    <dgm:pt modelId="{FF52E00C-248D-4017-BBE7-8DD8B56AFD15}" type="sibTrans" cxnId="{3DDC2F77-3FFB-4485-8ED8-BA1BE2819205}">
      <dgm:prSet/>
      <dgm:spPr/>
      <dgm:t>
        <a:bodyPr/>
        <a:lstStyle/>
        <a:p>
          <a:endParaRPr lang="en-US"/>
        </a:p>
      </dgm:t>
    </dgm:pt>
    <dgm:pt modelId="{0D0F6F04-8E84-45CC-BF46-D8420B5BFAB2}">
      <dgm:prSet/>
      <dgm:spPr/>
      <dgm:t>
        <a:bodyPr/>
        <a:lstStyle/>
        <a:p>
          <a:r>
            <a:rPr lang="en-GB" b="1" i="0" dirty="0"/>
            <a:t>Learning Outcome 2 Understand approaches to achieving a balance of skills and experience in teams</a:t>
          </a:r>
          <a:r>
            <a:rPr lang="en-GB" b="0" i="0" dirty="0"/>
            <a:t> </a:t>
          </a:r>
          <a:endParaRPr lang="en-US" dirty="0"/>
        </a:p>
      </dgm:t>
    </dgm:pt>
    <dgm:pt modelId="{1C15E579-B5DF-43DE-9DA0-04FA1D609100}" type="parTrans" cxnId="{ACAD0821-8371-40D0-AA16-333E790A647B}">
      <dgm:prSet/>
      <dgm:spPr/>
      <dgm:t>
        <a:bodyPr/>
        <a:lstStyle/>
        <a:p>
          <a:endParaRPr lang="en-US"/>
        </a:p>
      </dgm:t>
    </dgm:pt>
    <dgm:pt modelId="{CC33DDCA-3094-40FC-B125-DF6CFE328468}" type="sibTrans" cxnId="{ACAD0821-8371-40D0-AA16-333E790A647B}">
      <dgm:prSet/>
      <dgm:spPr/>
      <dgm:t>
        <a:bodyPr/>
        <a:lstStyle/>
        <a:p>
          <a:endParaRPr lang="en-US"/>
        </a:p>
      </dgm:t>
    </dgm:pt>
    <dgm:pt modelId="{F80B4421-8BAB-483C-B87F-21AF9E5421B5}">
      <dgm:prSet/>
      <dgm:spPr/>
      <dgm:t>
        <a:bodyPr/>
        <a:lstStyle/>
        <a:p>
          <a:r>
            <a:rPr lang="en-GB" b="1" i="0" dirty="0"/>
            <a:t>Learning Outcome 3 Know techniques for leading individuals and teams to achieve success</a:t>
          </a:r>
          <a:r>
            <a:rPr lang="en-GB" b="0" i="0" dirty="0"/>
            <a:t> </a:t>
          </a:r>
          <a:endParaRPr lang="en-US" dirty="0"/>
        </a:p>
      </dgm:t>
    </dgm:pt>
    <dgm:pt modelId="{4F58F5BB-6E82-4385-ACF7-01400051F5BA}" type="parTrans" cxnId="{AB95AC3F-6393-49B3-ADAB-4B45DB674923}">
      <dgm:prSet/>
      <dgm:spPr/>
      <dgm:t>
        <a:bodyPr/>
        <a:lstStyle/>
        <a:p>
          <a:endParaRPr lang="en-US"/>
        </a:p>
      </dgm:t>
    </dgm:pt>
    <dgm:pt modelId="{C9B2C8A7-63C0-491A-A55B-99E3E3AEF8C2}" type="sibTrans" cxnId="{AB95AC3F-6393-49B3-ADAB-4B45DB674923}">
      <dgm:prSet/>
      <dgm:spPr/>
      <dgm:t>
        <a:bodyPr/>
        <a:lstStyle/>
        <a:p>
          <a:endParaRPr lang="en-US"/>
        </a:p>
      </dgm:t>
    </dgm:pt>
    <dgm:pt modelId="{D948675C-2057-4053-B731-5A84B697115B}">
      <dgm:prSet/>
      <dgm:spPr/>
      <dgm:t>
        <a:bodyPr/>
        <a:lstStyle/>
        <a:p>
          <a:r>
            <a:rPr lang="en-GB" b="1" i="0" dirty="0"/>
            <a:t>Learning Outcome 4 Be able to apply your skills in managing talent and performance</a:t>
          </a:r>
          <a:r>
            <a:rPr lang="en-GB" b="0" i="0" dirty="0"/>
            <a:t> </a:t>
          </a:r>
          <a:endParaRPr lang="en-US" dirty="0"/>
        </a:p>
      </dgm:t>
    </dgm:pt>
    <dgm:pt modelId="{23CE73B3-9184-4633-A411-0958F5037CF0}" type="parTrans" cxnId="{F729E6A4-A492-42B4-9717-517B58995070}">
      <dgm:prSet/>
      <dgm:spPr/>
      <dgm:t>
        <a:bodyPr/>
        <a:lstStyle/>
        <a:p>
          <a:endParaRPr lang="en-US"/>
        </a:p>
      </dgm:t>
    </dgm:pt>
    <dgm:pt modelId="{DFDF3E16-7FF3-43DC-95C0-602651797681}" type="sibTrans" cxnId="{F729E6A4-A492-42B4-9717-517B58995070}">
      <dgm:prSet/>
      <dgm:spPr/>
      <dgm:t>
        <a:bodyPr/>
        <a:lstStyle/>
        <a:p>
          <a:endParaRPr lang="en-US"/>
        </a:p>
      </dgm:t>
    </dgm:pt>
    <dgm:pt modelId="{ECE25B91-C913-4DC5-845D-5B1784E60214}" type="pres">
      <dgm:prSet presAssocID="{4DBFB833-3AA1-4382-8523-884B33381AB3}" presName="root" presStyleCnt="0">
        <dgm:presLayoutVars>
          <dgm:dir/>
          <dgm:resizeHandles val="exact"/>
        </dgm:presLayoutVars>
      </dgm:prSet>
      <dgm:spPr/>
    </dgm:pt>
    <dgm:pt modelId="{6111F706-D6B2-4219-8276-BF40A5988674}" type="pres">
      <dgm:prSet presAssocID="{E1FB10F4-C0F9-4C01-BCE0-C454A8C8DA2A}" presName="compNode" presStyleCnt="0"/>
      <dgm:spPr/>
    </dgm:pt>
    <dgm:pt modelId="{5E777AA3-B593-4F17-8599-7DF6B4742FB4}" type="pres">
      <dgm:prSet presAssocID="{E1FB10F4-C0F9-4C01-BCE0-C454A8C8DA2A}" presName="bgRect" presStyleLbl="bgShp" presStyleIdx="0" presStyleCnt="4"/>
      <dgm:spPr/>
    </dgm:pt>
    <dgm:pt modelId="{002FAA0C-2BED-425C-A397-D92E3D88B734}" type="pres">
      <dgm:prSet presAssocID="{E1FB10F4-C0F9-4C01-BCE0-C454A8C8DA2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4B805397-DB53-436F-A84D-8F017F268F28}" type="pres">
      <dgm:prSet presAssocID="{E1FB10F4-C0F9-4C01-BCE0-C454A8C8DA2A}" presName="spaceRect" presStyleCnt="0"/>
      <dgm:spPr/>
    </dgm:pt>
    <dgm:pt modelId="{AE472FED-F85F-4339-BB8C-142804F86D2A}" type="pres">
      <dgm:prSet presAssocID="{E1FB10F4-C0F9-4C01-BCE0-C454A8C8DA2A}" presName="parTx" presStyleLbl="revTx" presStyleIdx="0" presStyleCnt="4">
        <dgm:presLayoutVars>
          <dgm:chMax val="0"/>
          <dgm:chPref val="0"/>
        </dgm:presLayoutVars>
      </dgm:prSet>
      <dgm:spPr/>
    </dgm:pt>
    <dgm:pt modelId="{75029218-DC22-4388-81F1-5657E2114D55}" type="pres">
      <dgm:prSet presAssocID="{FF52E00C-248D-4017-BBE7-8DD8B56AFD15}" presName="sibTrans" presStyleCnt="0"/>
      <dgm:spPr/>
    </dgm:pt>
    <dgm:pt modelId="{3F72FEAA-BE69-45F0-B726-73AAAD2DFD24}" type="pres">
      <dgm:prSet presAssocID="{0D0F6F04-8E84-45CC-BF46-D8420B5BFAB2}" presName="compNode" presStyleCnt="0"/>
      <dgm:spPr/>
    </dgm:pt>
    <dgm:pt modelId="{E97CB42A-7A8B-4C42-A6EA-26905B476DB2}" type="pres">
      <dgm:prSet presAssocID="{0D0F6F04-8E84-45CC-BF46-D8420B5BFAB2}" presName="bgRect" presStyleLbl="bgShp" presStyleIdx="1" presStyleCnt="4"/>
      <dgm:spPr/>
    </dgm:pt>
    <dgm:pt modelId="{DD6B0088-2D93-4271-871D-1CC7D3076424}" type="pres">
      <dgm:prSet presAssocID="{0D0F6F04-8E84-45CC-BF46-D8420B5BFA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les of Justice"/>
        </a:ext>
      </dgm:extLst>
    </dgm:pt>
    <dgm:pt modelId="{BA318CA7-D933-4308-83DF-C16B4F43D068}" type="pres">
      <dgm:prSet presAssocID="{0D0F6F04-8E84-45CC-BF46-D8420B5BFAB2}" presName="spaceRect" presStyleCnt="0"/>
      <dgm:spPr/>
    </dgm:pt>
    <dgm:pt modelId="{DEECC155-5A32-4AB5-85C2-678F407DFB87}" type="pres">
      <dgm:prSet presAssocID="{0D0F6F04-8E84-45CC-BF46-D8420B5BFAB2}" presName="parTx" presStyleLbl="revTx" presStyleIdx="1" presStyleCnt="4">
        <dgm:presLayoutVars>
          <dgm:chMax val="0"/>
          <dgm:chPref val="0"/>
        </dgm:presLayoutVars>
      </dgm:prSet>
      <dgm:spPr/>
    </dgm:pt>
    <dgm:pt modelId="{F9118305-5A12-4B10-949B-92198EDF3259}" type="pres">
      <dgm:prSet presAssocID="{CC33DDCA-3094-40FC-B125-DF6CFE328468}" presName="sibTrans" presStyleCnt="0"/>
      <dgm:spPr/>
    </dgm:pt>
    <dgm:pt modelId="{675FF7AC-4600-498B-B7B9-18A6C94D96EF}" type="pres">
      <dgm:prSet presAssocID="{F80B4421-8BAB-483C-B87F-21AF9E5421B5}" presName="compNode" presStyleCnt="0"/>
      <dgm:spPr/>
    </dgm:pt>
    <dgm:pt modelId="{56EDC2CB-E8F9-4548-A639-04C813033676}" type="pres">
      <dgm:prSet presAssocID="{F80B4421-8BAB-483C-B87F-21AF9E5421B5}" presName="bgRect" presStyleLbl="bgShp" presStyleIdx="2" presStyleCnt="4"/>
      <dgm:spPr/>
    </dgm:pt>
    <dgm:pt modelId="{41D86FFD-9EAC-458C-BE74-E7074C4BECE5}" type="pres">
      <dgm:prSet presAssocID="{F80B4421-8BAB-483C-B87F-21AF9E5421B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oup"/>
        </a:ext>
      </dgm:extLst>
    </dgm:pt>
    <dgm:pt modelId="{D6F39F34-7555-4D72-85C9-D4483A71CAF6}" type="pres">
      <dgm:prSet presAssocID="{F80B4421-8BAB-483C-B87F-21AF9E5421B5}" presName="spaceRect" presStyleCnt="0"/>
      <dgm:spPr/>
    </dgm:pt>
    <dgm:pt modelId="{0DB59E24-1B30-49BA-AD75-D34A14A8D554}" type="pres">
      <dgm:prSet presAssocID="{F80B4421-8BAB-483C-B87F-21AF9E5421B5}" presName="parTx" presStyleLbl="revTx" presStyleIdx="2" presStyleCnt="4">
        <dgm:presLayoutVars>
          <dgm:chMax val="0"/>
          <dgm:chPref val="0"/>
        </dgm:presLayoutVars>
      </dgm:prSet>
      <dgm:spPr/>
    </dgm:pt>
    <dgm:pt modelId="{DE1051A2-EAD6-4C58-B4CA-296FB641F9EE}" type="pres">
      <dgm:prSet presAssocID="{C9B2C8A7-63C0-491A-A55B-99E3E3AEF8C2}" presName="sibTrans" presStyleCnt="0"/>
      <dgm:spPr/>
    </dgm:pt>
    <dgm:pt modelId="{8F3F5835-2826-43F6-9F36-37D2609DCAA7}" type="pres">
      <dgm:prSet presAssocID="{D948675C-2057-4053-B731-5A84B697115B}" presName="compNode" presStyleCnt="0"/>
      <dgm:spPr/>
    </dgm:pt>
    <dgm:pt modelId="{F06C7200-B190-473D-95DC-29547BAF2253}" type="pres">
      <dgm:prSet presAssocID="{D948675C-2057-4053-B731-5A84B697115B}" presName="bgRect" presStyleLbl="bgShp" presStyleIdx="3" presStyleCnt="4"/>
      <dgm:spPr/>
    </dgm:pt>
    <dgm:pt modelId="{35277ED5-6EEF-4C73-A444-A23950A627E5}" type="pres">
      <dgm:prSet presAssocID="{D948675C-2057-4053-B731-5A84B697115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llseye"/>
        </a:ext>
      </dgm:extLst>
    </dgm:pt>
    <dgm:pt modelId="{2E02DFA0-F9BC-4075-97E2-328F2E5BBBF9}" type="pres">
      <dgm:prSet presAssocID="{D948675C-2057-4053-B731-5A84B697115B}" presName="spaceRect" presStyleCnt="0"/>
      <dgm:spPr/>
    </dgm:pt>
    <dgm:pt modelId="{2D76719B-A959-4C04-AB8D-3F7F68615C63}" type="pres">
      <dgm:prSet presAssocID="{D948675C-2057-4053-B731-5A84B697115B}" presName="parTx" presStyleLbl="revTx" presStyleIdx="3" presStyleCnt="4">
        <dgm:presLayoutVars>
          <dgm:chMax val="0"/>
          <dgm:chPref val="0"/>
        </dgm:presLayoutVars>
      </dgm:prSet>
      <dgm:spPr/>
    </dgm:pt>
  </dgm:ptLst>
  <dgm:cxnLst>
    <dgm:cxn modelId="{ACAD0821-8371-40D0-AA16-333E790A647B}" srcId="{4DBFB833-3AA1-4382-8523-884B33381AB3}" destId="{0D0F6F04-8E84-45CC-BF46-D8420B5BFAB2}" srcOrd="1" destOrd="0" parTransId="{1C15E579-B5DF-43DE-9DA0-04FA1D609100}" sibTransId="{CC33DDCA-3094-40FC-B125-DF6CFE328468}"/>
    <dgm:cxn modelId="{1CB91E25-6430-4FC4-BC8D-410E6B0EE39A}" type="presOf" srcId="{0D0F6F04-8E84-45CC-BF46-D8420B5BFAB2}" destId="{DEECC155-5A32-4AB5-85C2-678F407DFB87}" srcOrd="0" destOrd="0" presId="urn:microsoft.com/office/officeart/2018/2/layout/IconVerticalSolidList"/>
    <dgm:cxn modelId="{AB95AC3F-6393-49B3-ADAB-4B45DB674923}" srcId="{4DBFB833-3AA1-4382-8523-884B33381AB3}" destId="{F80B4421-8BAB-483C-B87F-21AF9E5421B5}" srcOrd="2" destOrd="0" parTransId="{4F58F5BB-6E82-4385-ACF7-01400051F5BA}" sibTransId="{C9B2C8A7-63C0-491A-A55B-99E3E3AEF8C2}"/>
    <dgm:cxn modelId="{6D293775-FCBF-4B0A-AC62-E2090C0D9786}" type="presOf" srcId="{F80B4421-8BAB-483C-B87F-21AF9E5421B5}" destId="{0DB59E24-1B30-49BA-AD75-D34A14A8D554}" srcOrd="0" destOrd="0" presId="urn:microsoft.com/office/officeart/2018/2/layout/IconVerticalSolidList"/>
    <dgm:cxn modelId="{3DDC2F77-3FFB-4485-8ED8-BA1BE2819205}" srcId="{4DBFB833-3AA1-4382-8523-884B33381AB3}" destId="{E1FB10F4-C0F9-4C01-BCE0-C454A8C8DA2A}" srcOrd="0" destOrd="0" parTransId="{F335277B-EF81-4034-9DBF-71A635605DD3}" sibTransId="{FF52E00C-248D-4017-BBE7-8DD8B56AFD15}"/>
    <dgm:cxn modelId="{A1263457-1FA7-4D74-8F3D-27E129958EE0}" type="presOf" srcId="{D948675C-2057-4053-B731-5A84B697115B}" destId="{2D76719B-A959-4C04-AB8D-3F7F68615C63}" srcOrd="0" destOrd="0" presId="urn:microsoft.com/office/officeart/2018/2/layout/IconVerticalSolidList"/>
    <dgm:cxn modelId="{4069E691-15F5-42FC-A6EA-100A1DCE3FB3}" type="presOf" srcId="{4DBFB833-3AA1-4382-8523-884B33381AB3}" destId="{ECE25B91-C913-4DC5-845D-5B1784E60214}" srcOrd="0" destOrd="0" presId="urn:microsoft.com/office/officeart/2018/2/layout/IconVerticalSolidList"/>
    <dgm:cxn modelId="{F729E6A4-A492-42B4-9717-517B58995070}" srcId="{4DBFB833-3AA1-4382-8523-884B33381AB3}" destId="{D948675C-2057-4053-B731-5A84B697115B}" srcOrd="3" destOrd="0" parTransId="{23CE73B3-9184-4633-A411-0958F5037CF0}" sibTransId="{DFDF3E16-7FF3-43DC-95C0-602651797681}"/>
    <dgm:cxn modelId="{9E0B5AD8-E299-4FF8-9ECC-B7A9FA83A8C2}" type="presOf" srcId="{E1FB10F4-C0F9-4C01-BCE0-C454A8C8DA2A}" destId="{AE472FED-F85F-4339-BB8C-142804F86D2A}" srcOrd="0" destOrd="0" presId="urn:microsoft.com/office/officeart/2018/2/layout/IconVerticalSolidList"/>
    <dgm:cxn modelId="{FB4F7CC9-0089-4823-8387-7A18CEDD2137}" type="presParOf" srcId="{ECE25B91-C913-4DC5-845D-5B1784E60214}" destId="{6111F706-D6B2-4219-8276-BF40A5988674}" srcOrd="0" destOrd="0" presId="urn:microsoft.com/office/officeart/2018/2/layout/IconVerticalSolidList"/>
    <dgm:cxn modelId="{A55FFC1B-0528-45C3-9E34-ADCC73022B95}" type="presParOf" srcId="{6111F706-D6B2-4219-8276-BF40A5988674}" destId="{5E777AA3-B593-4F17-8599-7DF6B4742FB4}" srcOrd="0" destOrd="0" presId="urn:microsoft.com/office/officeart/2018/2/layout/IconVerticalSolidList"/>
    <dgm:cxn modelId="{AFC407E0-0A9E-4BC4-B705-F4DD4169D4E9}" type="presParOf" srcId="{6111F706-D6B2-4219-8276-BF40A5988674}" destId="{002FAA0C-2BED-425C-A397-D92E3D88B734}" srcOrd="1" destOrd="0" presId="urn:microsoft.com/office/officeart/2018/2/layout/IconVerticalSolidList"/>
    <dgm:cxn modelId="{ED86D30A-E8E6-44EA-81CD-C1050C1CE778}" type="presParOf" srcId="{6111F706-D6B2-4219-8276-BF40A5988674}" destId="{4B805397-DB53-436F-A84D-8F017F268F28}" srcOrd="2" destOrd="0" presId="urn:microsoft.com/office/officeart/2018/2/layout/IconVerticalSolidList"/>
    <dgm:cxn modelId="{B6D88E55-29B7-4F16-A229-D62A62C2059E}" type="presParOf" srcId="{6111F706-D6B2-4219-8276-BF40A5988674}" destId="{AE472FED-F85F-4339-BB8C-142804F86D2A}" srcOrd="3" destOrd="0" presId="urn:microsoft.com/office/officeart/2018/2/layout/IconVerticalSolidList"/>
    <dgm:cxn modelId="{27750780-DE91-4E96-80F4-2BD04E00378E}" type="presParOf" srcId="{ECE25B91-C913-4DC5-845D-5B1784E60214}" destId="{75029218-DC22-4388-81F1-5657E2114D55}" srcOrd="1" destOrd="0" presId="urn:microsoft.com/office/officeart/2018/2/layout/IconVerticalSolidList"/>
    <dgm:cxn modelId="{049C50CE-AB33-4299-B9F3-326F5E1881CC}" type="presParOf" srcId="{ECE25B91-C913-4DC5-845D-5B1784E60214}" destId="{3F72FEAA-BE69-45F0-B726-73AAAD2DFD24}" srcOrd="2" destOrd="0" presId="urn:microsoft.com/office/officeart/2018/2/layout/IconVerticalSolidList"/>
    <dgm:cxn modelId="{9FCA68AB-EA34-4D6F-AE10-DBAAB65F1388}" type="presParOf" srcId="{3F72FEAA-BE69-45F0-B726-73AAAD2DFD24}" destId="{E97CB42A-7A8B-4C42-A6EA-26905B476DB2}" srcOrd="0" destOrd="0" presId="urn:microsoft.com/office/officeart/2018/2/layout/IconVerticalSolidList"/>
    <dgm:cxn modelId="{58F98248-1C9B-4C19-B0BE-09F986AC3E7C}" type="presParOf" srcId="{3F72FEAA-BE69-45F0-B726-73AAAD2DFD24}" destId="{DD6B0088-2D93-4271-871D-1CC7D3076424}" srcOrd="1" destOrd="0" presId="urn:microsoft.com/office/officeart/2018/2/layout/IconVerticalSolidList"/>
    <dgm:cxn modelId="{D8780ED4-A03B-430F-89C5-A9CF704C2E9B}" type="presParOf" srcId="{3F72FEAA-BE69-45F0-B726-73AAAD2DFD24}" destId="{BA318CA7-D933-4308-83DF-C16B4F43D068}" srcOrd="2" destOrd="0" presId="urn:microsoft.com/office/officeart/2018/2/layout/IconVerticalSolidList"/>
    <dgm:cxn modelId="{9BE6EBC1-90AF-4214-AB50-C69BDEBFAA7E}" type="presParOf" srcId="{3F72FEAA-BE69-45F0-B726-73AAAD2DFD24}" destId="{DEECC155-5A32-4AB5-85C2-678F407DFB87}" srcOrd="3" destOrd="0" presId="urn:microsoft.com/office/officeart/2018/2/layout/IconVerticalSolidList"/>
    <dgm:cxn modelId="{8967F27F-3B1F-4CBD-BEE4-492059F0DB59}" type="presParOf" srcId="{ECE25B91-C913-4DC5-845D-5B1784E60214}" destId="{F9118305-5A12-4B10-949B-92198EDF3259}" srcOrd="3" destOrd="0" presId="urn:microsoft.com/office/officeart/2018/2/layout/IconVerticalSolidList"/>
    <dgm:cxn modelId="{DA813B3A-B03C-4479-BAEE-886549E99B65}" type="presParOf" srcId="{ECE25B91-C913-4DC5-845D-5B1784E60214}" destId="{675FF7AC-4600-498B-B7B9-18A6C94D96EF}" srcOrd="4" destOrd="0" presId="urn:microsoft.com/office/officeart/2018/2/layout/IconVerticalSolidList"/>
    <dgm:cxn modelId="{E3078749-D847-4AC1-8E92-5D557ADAD5A3}" type="presParOf" srcId="{675FF7AC-4600-498B-B7B9-18A6C94D96EF}" destId="{56EDC2CB-E8F9-4548-A639-04C813033676}" srcOrd="0" destOrd="0" presId="urn:microsoft.com/office/officeart/2018/2/layout/IconVerticalSolidList"/>
    <dgm:cxn modelId="{9C8364F3-EAB4-46CF-9DC3-C11344F33E8F}" type="presParOf" srcId="{675FF7AC-4600-498B-B7B9-18A6C94D96EF}" destId="{41D86FFD-9EAC-458C-BE74-E7074C4BECE5}" srcOrd="1" destOrd="0" presId="urn:microsoft.com/office/officeart/2018/2/layout/IconVerticalSolidList"/>
    <dgm:cxn modelId="{90969210-AAAB-4E36-8888-A0F03897D41F}" type="presParOf" srcId="{675FF7AC-4600-498B-B7B9-18A6C94D96EF}" destId="{D6F39F34-7555-4D72-85C9-D4483A71CAF6}" srcOrd="2" destOrd="0" presId="urn:microsoft.com/office/officeart/2018/2/layout/IconVerticalSolidList"/>
    <dgm:cxn modelId="{4FD23526-F632-4225-96FE-F185ACE9B7FE}" type="presParOf" srcId="{675FF7AC-4600-498B-B7B9-18A6C94D96EF}" destId="{0DB59E24-1B30-49BA-AD75-D34A14A8D554}" srcOrd="3" destOrd="0" presId="urn:microsoft.com/office/officeart/2018/2/layout/IconVerticalSolidList"/>
    <dgm:cxn modelId="{035F406E-3BEE-4D3C-9569-9594D96DA6B1}" type="presParOf" srcId="{ECE25B91-C913-4DC5-845D-5B1784E60214}" destId="{DE1051A2-EAD6-4C58-B4CA-296FB641F9EE}" srcOrd="5" destOrd="0" presId="urn:microsoft.com/office/officeart/2018/2/layout/IconVerticalSolidList"/>
    <dgm:cxn modelId="{84D46B20-7B1D-4CB8-B6A7-5C15F2CFF98E}" type="presParOf" srcId="{ECE25B91-C913-4DC5-845D-5B1784E60214}" destId="{8F3F5835-2826-43F6-9F36-37D2609DCAA7}" srcOrd="6" destOrd="0" presId="urn:microsoft.com/office/officeart/2018/2/layout/IconVerticalSolidList"/>
    <dgm:cxn modelId="{81560A95-EA24-4D8C-B0A5-044F177B7C16}" type="presParOf" srcId="{8F3F5835-2826-43F6-9F36-37D2609DCAA7}" destId="{F06C7200-B190-473D-95DC-29547BAF2253}" srcOrd="0" destOrd="0" presId="urn:microsoft.com/office/officeart/2018/2/layout/IconVerticalSolidList"/>
    <dgm:cxn modelId="{6921F412-168B-4837-94C8-4B0E942AEA56}" type="presParOf" srcId="{8F3F5835-2826-43F6-9F36-37D2609DCAA7}" destId="{35277ED5-6EEF-4C73-A444-A23950A627E5}" srcOrd="1" destOrd="0" presId="urn:microsoft.com/office/officeart/2018/2/layout/IconVerticalSolidList"/>
    <dgm:cxn modelId="{0641CEB5-1CED-4C8A-B85B-DD4327B6553A}" type="presParOf" srcId="{8F3F5835-2826-43F6-9F36-37D2609DCAA7}" destId="{2E02DFA0-F9BC-4075-97E2-328F2E5BBBF9}" srcOrd="2" destOrd="0" presId="urn:microsoft.com/office/officeart/2018/2/layout/IconVerticalSolidList"/>
    <dgm:cxn modelId="{D88D7E18-A9B3-44D1-BDDA-9863C98A4B0C}" type="presParOf" srcId="{8F3F5835-2826-43F6-9F36-37D2609DCAA7}" destId="{2D76719B-A959-4C04-AB8D-3F7F68615C6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77AA3-B593-4F17-8599-7DF6B4742FB4}">
      <dsp:nvSpPr>
        <dsp:cNvPr id="0" name=""/>
        <dsp:cNvSpPr/>
      </dsp:nvSpPr>
      <dsp:spPr>
        <a:xfrm>
          <a:off x="0" y="1504"/>
          <a:ext cx="7886700" cy="76275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2FAA0C-2BED-425C-A397-D92E3D88B734}">
      <dsp:nvSpPr>
        <dsp:cNvPr id="0" name=""/>
        <dsp:cNvSpPr/>
      </dsp:nvSpPr>
      <dsp:spPr>
        <a:xfrm>
          <a:off x="230734" y="173125"/>
          <a:ext cx="419517" cy="4195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472FED-F85F-4339-BB8C-142804F86D2A}">
      <dsp:nvSpPr>
        <dsp:cNvPr id="0" name=""/>
        <dsp:cNvSpPr/>
      </dsp:nvSpPr>
      <dsp:spPr>
        <a:xfrm>
          <a:off x="880986" y="1504"/>
          <a:ext cx="7005713" cy="762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25" tIns="80725" rIns="80725" bIns="80725" numCol="1" spcCol="1270" anchor="ctr" anchorCtr="0">
          <a:noAutofit/>
        </a:bodyPr>
        <a:lstStyle/>
        <a:p>
          <a:pPr marL="0" lvl="0" indent="0" algn="l" defTabSz="933450">
            <a:lnSpc>
              <a:spcPct val="90000"/>
            </a:lnSpc>
            <a:spcBef>
              <a:spcPct val="0"/>
            </a:spcBef>
            <a:spcAft>
              <a:spcPct val="35000"/>
            </a:spcAft>
            <a:buNone/>
          </a:pPr>
          <a:r>
            <a:rPr lang="en-GB" sz="2100" b="1" i="0" kern="1200" dirty="0"/>
            <a:t>Learning Outcome 1 Understand approaches to developing, managing and leading teams</a:t>
          </a:r>
          <a:r>
            <a:rPr lang="en-GB" sz="2100" b="0" i="0" kern="1200" dirty="0"/>
            <a:t> </a:t>
          </a:r>
          <a:endParaRPr lang="en-US" sz="2100" kern="1200" dirty="0"/>
        </a:p>
      </dsp:txBody>
      <dsp:txXfrm>
        <a:off x="880986" y="1504"/>
        <a:ext cx="7005713" cy="762758"/>
      </dsp:txXfrm>
    </dsp:sp>
    <dsp:sp modelId="{E97CB42A-7A8B-4C42-A6EA-26905B476DB2}">
      <dsp:nvSpPr>
        <dsp:cNvPr id="0" name=""/>
        <dsp:cNvSpPr/>
      </dsp:nvSpPr>
      <dsp:spPr>
        <a:xfrm>
          <a:off x="0" y="954953"/>
          <a:ext cx="7886700" cy="76275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6B0088-2D93-4271-871D-1CC7D3076424}">
      <dsp:nvSpPr>
        <dsp:cNvPr id="0" name=""/>
        <dsp:cNvSpPr/>
      </dsp:nvSpPr>
      <dsp:spPr>
        <a:xfrm>
          <a:off x="230734" y="1126574"/>
          <a:ext cx="419517" cy="4195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ECC155-5A32-4AB5-85C2-678F407DFB87}">
      <dsp:nvSpPr>
        <dsp:cNvPr id="0" name=""/>
        <dsp:cNvSpPr/>
      </dsp:nvSpPr>
      <dsp:spPr>
        <a:xfrm>
          <a:off x="880986" y="954953"/>
          <a:ext cx="7005713" cy="762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25" tIns="80725" rIns="80725" bIns="80725" numCol="1" spcCol="1270" anchor="ctr" anchorCtr="0">
          <a:noAutofit/>
        </a:bodyPr>
        <a:lstStyle/>
        <a:p>
          <a:pPr marL="0" lvl="0" indent="0" algn="l" defTabSz="933450">
            <a:lnSpc>
              <a:spcPct val="90000"/>
            </a:lnSpc>
            <a:spcBef>
              <a:spcPct val="0"/>
            </a:spcBef>
            <a:spcAft>
              <a:spcPct val="35000"/>
            </a:spcAft>
            <a:buNone/>
          </a:pPr>
          <a:r>
            <a:rPr lang="en-GB" sz="2100" b="1" i="0" kern="1200" dirty="0"/>
            <a:t>Learning Outcome 2 Understand approaches to achieving a balance of skills and experience in teams</a:t>
          </a:r>
          <a:r>
            <a:rPr lang="en-GB" sz="2100" b="0" i="0" kern="1200" dirty="0"/>
            <a:t> </a:t>
          </a:r>
          <a:endParaRPr lang="en-US" sz="2100" kern="1200" dirty="0"/>
        </a:p>
      </dsp:txBody>
      <dsp:txXfrm>
        <a:off x="880986" y="954953"/>
        <a:ext cx="7005713" cy="762758"/>
      </dsp:txXfrm>
    </dsp:sp>
    <dsp:sp modelId="{56EDC2CB-E8F9-4548-A639-04C813033676}">
      <dsp:nvSpPr>
        <dsp:cNvPr id="0" name=""/>
        <dsp:cNvSpPr/>
      </dsp:nvSpPr>
      <dsp:spPr>
        <a:xfrm>
          <a:off x="0" y="1908402"/>
          <a:ext cx="7886700" cy="76275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D86FFD-9EAC-458C-BE74-E7074C4BECE5}">
      <dsp:nvSpPr>
        <dsp:cNvPr id="0" name=""/>
        <dsp:cNvSpPr/>
      </dsp:nvSpPr>
      <dsp:spPr>
        <a:xfrm>
          <a:off x="230734" y="2080023"/>
          <a:ext cx="419517" cy="4195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B59E24-1B30-49BA-AD75-D34A14A8D554}">
      <dsp:nvSpPr>
        <dsp:cNvPr id="0" name=""/>
        <dsp:cNvSpPr/>
      </dsp:nvSpPr>
      <dsp:spPr>
        <a:xfrm>
          <a:off x="880986" y="1908402"/>
          <a:ext cx="7005713" cy="762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25" tIns="80725" rIns="80725" bIns="80725" numCol="1" spcCol="1270" anchor="ctr" anchorCtr="0">
          <a:noAutofit/>
        </a:bodyPr>
        <a:lstStyle/>
        <a:p>
          <a:pPr marL="0" lvl="0" indent="0" algn="l" defTabSz="933450">
            <a:lnSpc>
              <a:spcPct val="90000"/>
            </a:lnSpc>
            <a:spcBef>
              <a:spcPct val="0"/>
            </a:spcBef>
            <a:spcAft>
              <a:spcPct val="35000"/>
            </a:spcAft>
            <a:buNone/>
          </a:pPr>
          <a:r>
            <a:rPr lang="en-GB" sz="2100" b="1" i="0" kern="1200" dirty="0"/>
            <a:t>Learning Outcome 3 Know techniques for leading individuals and teams to achieve success</a:t>
          </a:r>
          <a:r>
            <a:rPr lang="en-GB" sz="2100" b="0" i="0" kern="1200" dirty="0"/>
            <a:t> </a:t>
          </a:r>
          <a:endParaRPr lang="en-US" sz="2100" kern="1200" dirty="0"/>
        </a:p>
      </dsp:txBody>
      <dsp:txXfrm>
        <a:off x="880986" y="1908402"/>
        <a:ext cx="7005713" cy="762758"/>
      </dsp:txXfrm>
    </dsp:sp>
    <dsp:sp modelId="{F06C7200-B190-473D-95DC-29547BAF2253}">
      <dsp:nvSpPr>
        <dsp:cNvPr id="0" name=""/>
        <dsp:cNvSpPr/>
      </dsp:nvSpPr>
      <dsp:spPr>
        <a:xfrm>
          <a:off x="0" y="2861851"/>
          <a:ext cx="7886700" cy="76275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277ED5-6EEF-4C73-A444-A23950A627E5}">
      <dsp:nvSpPr>
        <dsp:cNvPr id="0" name=""/>
        <dsp:cNvSpPr/>
      </dsp:nvSpPr>
      <dsp:spPr>
        <a:xfrm>
          <a:off x="230734" y="3033471"/>
          <a:ext cx="419517" cy="4195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76719B-A959-4C04-AB8D-3F7F68615C63}">
      <dsp:nvSpPr>
        <dsp:cNvPr id="0" name=""/>
        <dsp:cNvSpPr/>
      </dsp:nvSpPr>
      <dsp:spPr>
        <a:xfrm>
          <a:off x="880986" y="2861851"/>
          <a:ext cx="7005713" cy="762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25" tIns="80725" rIns="80725" bIns="80725" numCol="1" spcCol="1270" anchor="ctr" anchorCtr="0">
          <a:noAutofit/>
        </a:bodyPr>
        <a:lstStyle/>
        <a:p>
          <a:pPr marL="0" lvl="0" indent="0" algn="l" defTabSz="933450">
            <a:lnSpc>
              <a:spcPct val="90000"/>
            </a:lnSpc>
            <a:spcBef>
              <a:spcPct val="0"/>
            </a:spcBef>
            <a:spcAft>
              <a:spcPct val="35000"/>
            </a:spcAft>
            <a:buNone/>
          </a:pPr>
          <a:r>
            <a:rPr lang="en-GB" sz="2100" b="1" i="0" kern="1200" dirty="0"/>
            <a:t>Learning Outcome 4 Be able to apply your skills in managing talent and performance</a:t>
          </a:r>
          <a:r>
            <a:rPr lang="en-GB" sz="2100" b="0" i="0" kern="1200" dirty="0"/>
            <a:t> </a:t>
          </a:r>
          <a:endParaRPr lang="en-US" sz="2100" kern="1200" dirty="0"/>
        </a:p>
      </dsp:txBody>
      <dsp:txXfrm>
        <a:off x="880986" y="2861851"/>
        <a:ext cx="7005713" cy="76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E96F3B-389F-4903-9DFA-5AD2E66E435F}">
      <dsp:nvSpPr>
        <dsp:cNvPr id="0" name=""/>
        <dsp:cNvSpPr/>
      </dsp:nvSpPr>
      <dsp:spPr>
        <a:xfrm>
          <a:off x="833" y="69364"/>
          <a:ext cx="2926382" cy="18582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73DAD6-787B-48E3-AD0D-E30C996342FE}">
      <dsp:nvSpPr>
        <dsp:cNvPr id="0" name=""/>
        <dsp:cNvSpPr/>
      </dsp:nvSpPr>
      <dsp:spPr>
        <a:xfrm>
          <a:off x="325987" y="378260"/>
          <a:ext cx="2926382" cy="185825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i="1" kern="1200" dirty="0"/>
            <a:t>“The behaviour of an organisation’s leaders should create clarity and unity of purpose within the organisation, and an environment in which the organisation and its people can excel”</a:t>
          </a:r>
          <a:endParaRPr lang="en-US" sz="1600" kern="1200" dirty="0"/>
        </a:p>
      </dsp:txBody>
      <dsp:txXfrm>
        <a:off x="380413" y="432686"/>
        <a:ext cx="2817530" cy="1749400"/>
      </dsp:txXfrm>
    </dsp:sp>
    <dsp:sp modelId="{3373AEEF-5971-4677-9140-74F1455E76CB}">
      <dsp:nvSpPr>
        <dsp:cNvPr id="0" name=""/>
        <dsp:cNvSpPr/>
      </dsp:nvSpPr>
      <dsp:spPr>
        <a:xfrm>
          <a:off x="3577523" y="69364"/>
          <a:ext cx="2926382" cy="18582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0F1937-8493-4942-A7E7-FBC0B37F5435}">
      <dsp:nvSpPr>
        <dsp:cNvPr id="0" name=""/>
        <dsp:cNvSpPr/>
      </dsp:nvSpPr>
      <dsp:spPr>
        <a:xfrm>
          <a:off x="3902676" y="378260"/>
          <a:ext cx="2926382" cy="185825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European Foundation for Quality management (EFQM)</a:t>
          </a:r>
          <a:endParaRPr lang="en-US" sz="1600" kern="1200" dirty="0"/>
        </a:p>
      </dsp:txBody>
      <dsp:txXfrm>
        <a:off x="3957102" y="432686"/>
        <a:ext cx="2817530" cy="17494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3C8DA0-9F33-477B-958C-EE4E71D7CE4F}">
      <dsp:nvSpPr>
        <dsp:cNvPr id="0" name=""/>
        <dsp:cNvSpPr/>
      </dsp:nvSpPr>
      <dsp:spPr>
        <a:xfrm>
          <a:off x="400368" y="784823"/>
          <a:ext cx="653378" cy="6533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269298-D5FC-4DBE-BAA9-CD08BA8A4157}">
      <dsp:nvSpPr>
        <dsp:cNvPr id="0" name=""/>
        <dsp:cNvSpPr/>
      </dsp:nvSpPr>
      <dsp:spPr>
        <a:xfrm>
          <a:off x="1081" y="1656158"/>
          <a:ext cx="1451953" cy="580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GB" sz="1700" kern="1200" dirty="0"/>
            <a:t>Self-Awareness</a:t>
          </a:r>
          <a:endParaRPr lang="en-US" sz="1700" kern="1200" dirty="0"/>
        </a:p>
      </dsp:txBody>
      <dsp:txXfrm>
        <a:off x="1081" y="1656158"/>
        <a:ext cx="1451953" cy="580781"/>
      </dsp:txXfrm>
    </dsp:sp>
    <dsp:sp modelId="{74C7DABC-5766-4378-8D9A-4FD4E9CC9C0B}">
      <dsp:nvSpPr>
        <dsp:cNvPr id="0" name=""/>
        <dsp:cNvSpPr/>
      </dsp:nvSpPr>
      <dsp:spPr>
        <a:xfrm>
          <a:off x="2106413" y="784823"/>
          <a:ext cx="653378" cy="6533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8489A4-799C-4284-B48A-212B315DE950}">
      <dsp:nvSpPr>
        <dsp:cNvPr id="0" name=""/>
        <dsp:cNvSpPr/>
      </dsp:nvSpPr>
      <dsp:spPr>
        <a:xfrm>
          <a:off x="1707125" y="1656158"/>
          <a:ext cx="1451953" cy="580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GB" sz="1700" kern="1200" dirty="0"/>
            <a:t>Communication</a:t>
          </a:r>
          <a:endParaRPr lang="en-US" sz="1700" kern="1200" dirty="0"/>
        </a:p>
      </dsp:txBody>
      <dsp:txXfrm>
        <a:off x="1707125" y="1656158"/>
        <a:ext cx="1451953" cy="580781"/>
      </dsp:txXfrm>
    </dsp:sp>
    <dsp:sp modelId="{ABE57F28-72C5-46A5-8C69-AF93296AAF98}">
      <dsp:nvSpPr>
        <dsp:cNvPr id="0" name=""/>
        <dsp:cNvSpPr/>
      </dsp:nvSpPr>
      <dsp:spPr>
        <a:xfrm>
          <a:off x="3812458" y="784823"/>
          <a:ext cx="653378" cy="6533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C0E962-059C-48DC-A3B3-DF937B5FDA5D}">
      <dsp:nvSpPr>
        <dsp:cNvPr id="0" name=""/>
        <dsp:cNvSpPr/>
      </dsp:nvSpPr>
      <dsp:spPr>
        <a:xfrm>
          <a:off x="3413170" y="1656158"/>
          <a:ext cx="1451953" cy="580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GB" sz="1700" kern="1200" dirty="0"/>
            <a:t>Influence</a:t>
          </a:r>
          <a:endParaRPr lang="en-US" sz="1700" kern="1200" dirty="0"/>
        </a:p>
      </dsp:txBody>
      <dsp:txXfrm>
        <a:off x="3413170" y="1656158"/>
        <a:ext cx="1451953" cy="580781"/>
      </dsp:txXfrm>
    </dsp:sp>
    <dsp:sp modelId="{CCBDA03E-1E2B-48E2-9BB9-92F7B56BAD38}">
      <dsp:nvSpPr>
        <dsp:cNvPr id="0" name=""/>
        <dsp:cNvSpPr/>
      </dsp:nvSpPr>
      <dsp:spPr>
        <a:xfrm>
          <a:off x="5518502" y="784823"/>
          <a:ext cx="653378" cy="6533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77530C-8B41-46C0-B245-B3610734B8A6}">
      <dsp:nvSpPr>
        <dsp:cNvPr id="0" name=""/>
        <dsp:cNvSpPr/>
      </dsp:nvSpPr>
      <dsp:spPr>
        <a:xfrm>
          <a:off x="5119215" y="1656158"/>
          <a:ext cx="1451953" cy="580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GB" sz="1700" kern="1200" dirty="0"/>
            <a:t>Learning agility</a:t>
          </a:r>
          <a:endParaRPr lang="en-US" sz="1700" kern="1200" dirty="0"/>
        </a:p>
      </dsp:txBody>
      <dsp:txXfrm>
        <a:off x="5119215" y="1656158"/>
        <a:ext cx="1451953" cy="5807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77AA3-B593-4F17-8599-7DF6B4742FB4}">
      <dsp:nvSpPr>
        <dsp:cNvPr id="0" name=""/>
        <dsp:cNvSpPr/>
      </dsp:nvSpPr>
      <dsp:spPr>
        <a:xfrm>
          <a:off x="0" y="1504"/>
          <a:ext cx="7886700" cy="76275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2FAA0C-2BED-425C-A397-D92E3D88B734}">
      <dsp:nvSpPr>
        <dsp:cNvPr id="0" name=""/>
        <dsp:cNvSpPr/>
      </dsp:nvSpPr>
      <dsp:spPr>
        <a:xfrm>
          <a:off x="230734" y="173125"/>
          <a:ext cx="419517" cy="4195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472FED-F85F-4339-BB8C-142804F86D2A}">
      <dsp:nvSpPr>
        <dsp:cNvPr id="0" name=""/>
        <dsp:cNvSpPr/>
      </dsp:nvSpPr>
      <dsp:spPr>
        <a:xfrm>
          <a:off x="880986" y="1504"/>
          <a:ext cx="7005713" cy="762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25" tIns="80725" rIns="80725" bIns="80725" numCol="1" spcCol="1270" anchor="ctr" anchorCtr="0">
          <a:noAutofit/>
        </a:bodyPr>
        <a:lstStyle/>
        <a:p>
          <a:pPr marL="0" lvl="0" indent="0" algn="l" defTabSz="933450">
            <a:lnSpc>
              <a:spcPct val="90000"/>
            </a:lnSpc>
            <a:spcBef>
              <a:spcPct val="0"/>
            </a:spcBef>
            <a:spcAft>
              <a:spcPct val="35000"/>
            </a:spcAft>
            <a:buNone/>
          </a:pPr>
          <a:r>
            <a:rPr lang="en-GB" sz="2100" b="1" i="0" kern="1200" dirty="0"/>
            <a:t>Learning Outcome 1 Understand approaches to developing, managing and leading teams</a:t>
          </a:r>
          <a:r>
            <a:rPr lang="en-GB" sz="2100" b="0" i="0" kern="1200" dirty="0"/>
            <a:t> </a:t>
          </a:r>
          <a:endParaRPr lang="en-US" sz="2100" kern="1200" dirty="0"/>
        </a:p>
      </dsp:txBody>
      <dsp:txXfrm>
        <a:off x="880986" y="1504"/>
        <a:ext cx="7005713" cy="762758"/>
      </dsp:txXfrm>
    </dsp:sp>
    <dsp:sp modelId="{E97CB42A-7A8B-4C42-A6EA-26905B476DB2}">
      <dsp:nvSpPr>
        <dsp:cNvPr id="0" name=""/>
        <dsp:cNvSpPr/>
      </dsp:nvSpPr>
      <dsp:spPr>
        <a:xfrm>
          <a:off x="0" y="954953"/>
          <a:ext cx="7886700" cy="76275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6B0088-2D93-4271-871D-1CC7D3076424}">
      <dsp:nvSpPr>
        <dsp:cNvPr id="0" name=""/>
        <dsp:cNvSpPr/>
      </dsp:nvSpPr>
      <dsp:spPr>
        <a:xfrm>
          <a:off x="230734" y="1126574"/>
          <a:ext cx="419517" cy="4195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ECC155-5A32-4AB5-85C2-678F407DFB87}">
      <dsp:nvSpPr>
        <dsp:cNvPr id="0" name=""/>
        <dsp:cNvSpPr/>
      </dsp:nvSpPr>
      <dsp:spPr>
        <a:xfrm>
          <a:off x="880986" y="954953"/>
          <a:ext cx="7005713" cy="762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25" tIns="80725" rIns="80725" bIns="80725" numCol="1" spcCol="1270" anchor="ctr" anchorCtr="0">
          <a:noAutofit/>
        </a:bodyPr>
        <a:lstStyle/>
        <a:p>
          <a:pPr marL="0" lvl="0" indent="0" algn="l" defTabSz="933450">
            <a:lnSpc>
              <a:spcPct val="90000"/>
            </a:lnSpc>
            <a:spcBef>
              <a:spcPct val="0"/>
            </a:spcBef>
            <a:spcAft>
              <a:spcPct val="35000"/>
            </a:spcAft>
            <a:buNone/>
          </a:pPr>
          <a:r>
            <a:rPr lang="en-GB" sz="2100" b="1" i="0" kern="1200" dirty="0"/>
            <a:t>Learning Outcome 2 Understand approaches to achieving a balance of skills and experience in teams</a:t>
          </a:r>
          <a:r>
            <a:rPr lang="en-GB" sz="2100" b="0" i="0" kern="1200" dirty="0"/>
            <a:t> </a:t>
          </a:r>
          <a:endParaRPr lang="en-US" sz="2100" kern="1200" dirty="0"/>
        </a:p>
      </dsp:txBody>
      <dsp:txXfrm>
        <a:off x="880986" y="954953"/>
        <a:ext cx="7005713" cy="762758"/>
      </dsp:txXfrm>
    </dsp:sp>
    <dsp:sp modelId="{56EDC2CB-E8F9-4548-A639-04C813033676}">
      <dsp:nvSpPr>
        <dsp:cNvPr id="0" name=""/>
        <dsp:cNvSpPr/>
      </dsp:nvSpPr>
      <dsp:spPr>
        <a:xfrm>
          <a:off x="0" y="1908402"/>
          <a:ext cx="7886700" cy="76275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D86FFD-9EAC-458C-BE74-E7074C4BECE5}">
      <dsp:nvSpPr>
        <dsp:cNvPr id="0" name=""/>
        <dsp:cNvSpPr/>
      </dsp:nvSpPr>
      <dsp:spPr>
        <a:xfrm>
          <a:off x="230734" y="2080023"/>
          <a:ext cx="419517" cy="4195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B59E24-1B30-49BA-AD75-D34A14A8D554}">
      <dsp:nvSpPr>
        <dsp:cNvPr id="0" name=""/>
        <dsp:cNvSpPr/>
      </dsp:nvSpPr>
      <dsp:spPr>
        <a:xfrm>
          <a:off x="880986" y="1908402"/>
          <a:ext cx="7005713" cy="762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25" tIns="80725" rIns="80725" bIns="80725" numCol="1" spcCol="1270" anchor="ctr" anchorCtr="0">
          <a:noAutofit/>
        </a:bodyPr>
        <a:lstStyle/>
        <a:p>
          <a:pPr marL="0" lvl="0" indent="0" algn="l" defTabSz="933450">
            <a:lnSpc>
              <a:spcPct val="90000"/>
            </a:lnSpc>
            <a:spcBef>
              <a:spcPct val="0"/>
            </a:spcBef>
            <a:spcAft>
              <a:spcPct val="35000"/>
            </a:spcAft>
            <a:buNone/>
          </a:pPr>
          <a:r>
            <a:rPr lang="en-GB" sz="2100" b="1" i="0" kern="1200" dirty="0"/>
            <a:t>Learning Outcome 3 Know techniques for leading individuals and teams to achieve success</a:t>
          </a:r>
          <a:r>
            <a:rPr lang="en-GB" sz="2100" b="0" i="0" kern="1200" dirty="0"/>
            <a:t> </a:t>
          </a:r>
          <a:endParaRPr lang="en-US" sz="2100" kern="1200" dirty="0"/>
        </a:p>
      </dsp:txBody>
      <dsp:txXfrm>
        <a:off x="880986" y="1908402"/>
        <a:ext cx="7005713" cy="762758"/>
      </dsp:txXfrm>
    </dsp:sp>
    <dsp:sp modelId="{F06C7200-B190-473D-95DC-29547BAF2253}">
      <dsp:nvSpPr>
        <dsp:cNvPr id="0" name=""/>
        <dsp:cNvSpPr/>
      </dsp:nvSpPr>
      <dsp:spPr>
        <a:xfrm>
          <a:off x="0" y="2861851"/>
          <a:ext cx="7886700" cy="76275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277ED5-6EEF-4C73-A444-A23950A627E5}">
      <dsp:nvSpPr>
        <dsp:cNvPr id="0" name=""/>
        <dsp:cNvSpPr/>
      </dsp:nvSpPr>
      <dsp:spPr>
        <a:xfrm>
          <a:off x="230734" y="3033471"/>
          <a:ext cx="419517" cy="4195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76719B-A959-4C04-AB8D-3F7F68615C63}">
      <dsp:nvSpPr>
        <dsp:cNvPr id="0" name=""/>
        <dsp:cNvSpPr/>
      </dsp:nvSpPr>
      <dsp:spPr>
        <a:xfrm>
          <a:off x="880986" y="2861851"/>
          <a:ext cx="7005713" cy="762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25" tIns="80725" rIns="80725" bIns="80725" numCol="1" spcCol="1270" anchor="ctr" anchorCtr="0">
          <a:noAutofit/>
        </a:bodyPr>
        <a:lstStyle/>
        <a:p>
          <a:pPr marL="0" lvl="0" indent="0" algn="l" defTabSz="933450">
            <a:lnSpc>
              <a:spcPct val="90000"/>
            </a:lnSpc>
            <a:spcBef>
              <a:spcPct val="0"/>
            </a:spcBef>
            <a:spcAft>
              <a:spcPct val="35000"/>
            </a:spcAft>
            <a:buNone/>
          </a:pPr>
          <a:r>
            <a:rPr lang="en-GB" sz="2100" b="1" i="0" kern="1200" dirty="0"/>
            <a:t>Learning Outcome 4 Be able to apply your skills in managing talent and performance</a:t>
          </a:r>
          <a:r>
            <a:rPr lang="en-GB" sz="2100" b="0" i="0" kern="1200" dirty="0"/>
            <a:t> </a:t>
          </a:r>
          <a:endParaRPr lang="en-US" sz="2100" kern="1200" dirty="0"/>
        </a:p>
      </dsp:txBody>
      <dsp:txXfrm>
        <a:off x="880986" y="2861851"/>
        <a:ext cx="7005713" cy="76275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836208CD-0383-6649-A012-BD250FF3A379}" type="datetimeFigureOut">
              <a:rPr lang="en-US" smtClean="0"/>
              <a:t>10/14/2025</a:t>
            </a:fld>
            <a:endParaRPr lang="en-US" dirty="0"/>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695A2950-94D6-1244-8EEB-60D45A15CD50}" type="slidenum">
              <a:rPr lang="en-US" smtClean="0"/>
              <a:t>‹#›</a:t>
            </a:fld>
            <a:endParaRPr lang="en-US" dirty="0"/>
          </a:p>
        </p:txBody>
      </p:sp>
    </p:spTree>
    <p:extLst>
      <p:ext uri="{BB962C8B-B14F-4D97-AF65-F5344CB8AC3E}">
        <p14:creationId xmlns:p14="http://schemas.microsoft.com/office/powerpoint/2010/main" val="3911838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7F357469-C70E-4B56-987B-0082086F0B8C}" type="datetimeFigureOut">
              <a:rPr lang="en-GB" smtClean="0"/>
              <a:t>14/10/2025</a:t>
            </a:fld>
            <a:endParaRPr lang="en-GB" dirty="0"/>
          </a:p>
        </p:txBody>
      </p:sp>
      <p:sp>
        <p:nvSpPr>
          <p:cNvPr id="4" name="Slide Image Placeholder 3"/>
          <p:cNvSpPr>
            <a:spLocks noGrp="1" noRot="1" noChangeAspect="1"/>
          </p:cNvSpPr>
          <p:nvPr>
            <p:ph type="sldImg" idx="2"/>
          </p:nvPr>
        </p:nvSpPr>
        <p:spPr>
          <a:xfrm>
            <a:off x="719138" y="1241425"/>
            <a:ext cx="5359400" cy="3349625"/>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3C2141A1-FA70-4217-A960-49FE662E2A30}" type="slidenum">
              <a:rPr lang="en-GB" smtClean="0"/>
              <a:t>‹#›</a:t>
            </a:fld>
            <a:endParaRPr lang="en-GB" dirty="0"/>
          </a:p>
        </p:txBody>
      </p:sp>
    </p:spTree>
    <p:extLst>
      <p:ext uri="{BB962C8B-B14F-4D97-AF65-F5344CB8AC3E}">
        <p14:creationId xmlns:p14="http://schemas.microsoft.com/office/powerpoint/2010/main" val="2974684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heniwork.com/blog/8-tips-on-how-to-write-your-first-employee-handbook/"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wheniwork.com/blog/_wp_link_placeholder"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en.wiktionary.org/wiki/department" TargetMode="External"/><Relationship Id="rId3" Type="http://schemas.openxmlformats.org/officeDocument/2006/relationships/hyperlink" Target="https://en.wikipedia.org/wiki/Action_(philosophy)" TargetMode="External"/><Relationship Id="rId7" Type="http://schemas.openxmlformats.org/officeDocument/2006/relationships/hyperlink" Target="https://en.wikipedia.org/wiki/Organization"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s://en.wikipedia.org/wiki/Management" TargetMode="External"/><Relationship Id="rId11" Type="http://schemas.openxmlformats.org/officeDocument/2006/relationships/hyperlink" Target="https://en.wikipedia.org/wiki/Performance_management#cite_note-2" TargetMode="External"/><Relationship Id="rId5" Type="http://schemas.openxmlformats.org/officeDocument/2006/relationships/hyperlink" Target="https://en.wikipedia.org/wiki/Performance" TargetMode="External"/><Relationship Id="rId10" Type="http://schemas.openxmlformats.org/officeDocument/2006/relationships/hyperlink" Target="https://en.wikipedia.org/wiki/Performance_management#cite_note-1" TargetMode="External"/><Relationship Id="rId4" Type="http://schemas.openxmlformats.org/officeDocument/2006/relationships/hyperlink" Target="https://en.wikipedia.org/wiki/Goal" TargetMode="External"/><Relationship Id="rId9" Type="http://schemas.openxmlformats.org/officeDocument/2006/relationships/hyperlink" Target="https://en.wikipedia.org/wiki/Employee"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traininghand.com/180-degree-appraisal-process/" TargetMode="External"/><Relationship Id="rId2" Type="http://schemas.openxmlformats.org/officeDocument/2006/relationships/slide" Target="../slides/slide56.xml"/><Relationship Id="rId1" Type="http://schemas.openxmlformats.org/officeDocument/2006/relationships/notesMaster" Target="../notesMasters/notesMaster1.xml"/><Relationship Id="rId5" Type="http://schemas.openxmlformats.org/officeDocument/2006/relationships/hyperlink" Target="https://www.traininghand.com/360-degree-feedback/" TargetMode="External"/><Relationship Id="rId4" Type="http://schemas.openxmlformats.org/officeDocument/2006/relationships/hyperlink" Target="https://www.traininghand.com/appraisal-forms/"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verywellmind.com/what-is-nature-versus-nurture-2795392" TargetMode="External"/><Relationship Id="rId7" Type="http://schemas.openxmlformats.org/officeDocument/2006/relationships/hyperlink" Target="https://www.verywellmind.com/leadership-styles-2795312"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www.verywellmind.com/behavioral-psychology-4157183" TargetMode="External"/><Relationship Id="rId5" Type="http://schemas.openxmlformats.org/officeDocument/2006/relationships/hyperlink" Target="https://www.verywellmind.com/what-is-extroversion-2795994" TargetMode="External"/><Relationship Id="rId4" Type="http://schemas.openxmlformats.org/officeDocument/2006/relationships/hyperlink" Target="https://www.verywellmind.com/trait-theory-of-personality-2795955"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en.wikipedia.org/wiki/Motivation" TargetMode="External"/><Relationship Id="rId7" Type="http://schemas.openxmlformats.org/officeDocument/2006/relationships/hyperlink" Target="https://en.wikipedia.org/wiki/Maslow's_hierarchy_of_needs#cite_note-4" TargetMode="External"/><Relationship Id="rId2" Type="http://schemas.openxmlformats.org/officeDocument/2006/relationships/slide" Target="../slides/slide99.xml"/><Relationship Id="rId1" Type="http://schemas.openxmlformats.org/officeDocument/2006/relationships/notesMaster" Target="../notesMasters/notesMaster1.xml"/><Relationship Id="rId6" Type="http://schemas.openxmlformats.org/officeDocument/2006/relationships/hyperlink" Target="https://en.wikipedia.org/wiki/Maslow's_hierarchy_of_needs#cite_note-:0-3" TargetMode="External"/><Relationship Id="rId5" Type="http://schemas.openxmlformats.org/officeDocument/2006/relationships/hyperlink" Target="https://en.wikipedia.org/wiki/Human_behavior" TargetMode="External"/><Relationship Id="rId4" Type="http://schemas.openxmlformats.org/officeDocument/2006/relationships/hyperlink" Target="https://en.wikipedia.org/wiki/Self-actualization"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en.wikipedia.org/wiki/Drive:_The_Surprising_Truth_About_What_Motivates_Us#cite_note-4" TargetMode="External"/><Relationship Id="rId2" Type="http://schemas.openxmlformats.org/officeDocument/2006/relationships/slide" Target="../slides/slide102.xml"/><Relationship Id="rId1" Type="http://schemas.openxmlformats.org/officeDocument/2006/relationships/notesMaster" Target="../notesMasters/notesMaster1.xml"/><Relationship Id="rId4" Type="http://schemas.openxmlformats.org/officeDocument/2006/relationships/hyperlink" Target="https://en.wikipedia.org/wiki/Drive:_The_Surprising_Truth_About_What_Motivates_Us#cite_note-5"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Armstrong (1990) defined leadership in terms of “getting</a:t>
            </a:r>
            <a:r>
              <a:rPr lang="en-GB" baseline="0" dirty="0"/>
              <a:t> things done through people”.  He suggests that leadership happens when there is an objective to be achieved, or a task to be carried out, and when more than one person is needed to do it.</a:t>
            </a:r>
          </a:p>
          <a:p>
            <a:r>
              <a:rPr lang="en-GB" baseline="0" dirty="0"/>
              <a:t>All managers are by definition leaders in that they can only do what they have to do with the support of their team, who must be inspired or persuaded to follow them.</a:t>
            </a:r>
          </a:p>
          <a:p>
            <a:r>
              <a:rPr lang="en-GB" baseline="0" dirty="0"/>
              <a:t>Leadership is therefor about encouraging and inspiring individuals and teams to give their best to achieve a desired result.</a:t>
            </a:r>
          </a:p>
          <a:p>
            <a:r>
              <a:rPr lang="en-GB" baseline="0" dirty="0"/>
              <a:t>Leadership is required because someone has to point the way and ensure that everyone concerned gets there.  Organisational effectiveness depends on the quality of leadership.</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B34F98-F404-40C5-BD95-A1BF0C6C0A0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4800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There are many theories and discussions about leadership styles. One management theorist, Kurt</a:t>
            </a:r>
          </a:p>
          <a:p>
            <a:r>
              <a:rPr lang="en-GB" sz="1200" b="0" i="0" u="none" strike="noStrike" kern="1200" baseline="0" dirty="0">
                <a:solidFill>
                  <a:schemeClr val="tx1"/>
                </a:solidFill>
                <a:latin typeface="+mn-lt"/>
                <a:ea typeface="+mn-ea"/>
                <a:cs typeface="+mn-cs"/>
              </a:rPr>
              <a:t>Lewin, identified the following leadership styles:</a:t>
            </a:r>
          </a:p>
          <a:p>
            <a:endParaRPr lang="en-GB" sz="1200" b="0" i="0" u="none" strike="noStrike" kern="1200" baseline="0" dirty="0">
              <a:solidFill>
                <a:schemeClr val="tx1"/>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0" i="0" u="none" strike="noStrike" kern="1200" baseline="0" dirty="0">
                <a:solidFill>
                  <a:schemeClr val="tx1"/>
                </a:solidFill>
                <a:latin typeface="+mn-lt"/>
                <a:ea typeface="+mn-ea"/>
                <a:cs typeface="+mn-cs"/>
              </a:rPr>
              <a:t>Autocratic</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u="none" strike="noStrike" kern="1200" baseline="0" dirty="0">
                <a:solidFill>
                  <a:schemeClr val="tx1"/>
                </a:solidFill>
                <a:latin typeface="+mn-lt"/>
                <a:ea typeface="+mn-ea"/>
                <a:cs typeface="+mn-cs"/>
              </a:rPr>
              <a:t>Do things their way only. </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u="none" strike="noStrike" kern="1200" baseline="0" dirty="0">
                <a:solidFill>
                  <a:schemeClr val="tx1"/>
                </a:solidFill>
                <a:latin typeface="+mn-lt"/>
                <a:ea typeface="+mn-ea"/>
                <a:cs typeface="+mn-cs"/>
              </a:rPr>
              <a:t>Do not consult with others and insist on having their own way. </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u="none" strike="noStrike" kern="1200" baseline="0" dirty="0">
                <a:solidFill>
                  <a:schemeClr val="tx1"/>
                </a:solidFill>
                <a:latin typeface="+mn-lt"/>
                <a:ea typeface="+mn-ea"/>
                <a:cs typeface="+mn-cs"/>
              </a:rPr>
              <a:t>Make decisions based on the needs of the task, not the people. </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b="0" i="0" u="none" strike="noStrike" kern="1200" baseline="0" dirty="0">
              <a:solidFill>
                <a:schemeClr val="tx1"/>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0" i="0" u="none" strike="noStrike" kern="1200" baseline="0" dirty="0">
                <a:solidFill>
                  <a:schemeClr val="tx1"/>
                </a:solidFill>
                <a:latin typeface="+mn-lt"/>
                <a:ea typeface="+mn-ea"/>
                <a:cs typeface="+mn-cs"/>
              </a:rPr>
              <a:t>This can be useful if there is a crisis or a situation that needs quick, assertive leadership – e.g. for inexperienced team members who need close supervision or in an emergency. The style can be very demotivating and frustrating to experienced and skilled staff.</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Democratic </a:t>
            </a:r>
          </a:p>
          <a:p>
            <a:pPr marL="285750" indent="-285750">
              <a:buFont typeface="Arial" panose="020B0604020202020204" pitchFamily="34" charset="0"/>
              <a:buChar char="•"/>
            </a:pPr>
            <a:r>
              <a:rPr lang="en-GB" sz="1200" b="0" i="0" u="none" strike="noStrike" kern="1200" baseline="0" dirty="0">
                <a:solidFill>
                  <a:schemeClr val="tx1"/>
                </a:solidFill>
                <a:latin typeface="+mn-lt"/>
                <a:ea typeface="+mn-ea"/>
                <a:cs typeface="+mn-cs"/>
              </a:rPr>
              <a:t>Allow other people to be involved in the decision-making process. </a:t>
            </a:r>
          </a:p>
          <a:p>
            <a:pPr marL="285750" indent="-285750">
              <a:buFont typeface="Arial" panose="020B0604020202020204" pitchFamily="34" charset="0"/>
              <a:buChar char="•"/>
            </a:pPr>
            <a:r>
              <a:rPr lang="en-GB" sz="1200" b="0" i="0" u="none" strike="noStrike" kern="1200" baseline="0" dirty="0">
                <a:solidFill>
                  <a:schemeClr val="tx1"/>
                </a:solidFill>
                <a:latin typeface="+mn-lt"/>
                <a:ea typeface="+mn-ea"/>
                <a:cs typeface="+mn-cs"/>
              </a:rPr>
              <a:t>Are consultative and value the opinions of others</a:t>
            </a:r>
          </a:p>
          <a:p>
            <a:pPr marL="285750" indent="-285750">
              <a:buFont typeface="Arial" panose="020B0604020202020204" pitchFamily="34" charset="0"/>
              <a:buChar char="•"/>
            </a:pPr>
            <a:r>
              <a:rPr lang="en-GB" sz="1200" b="0" i="0" u="none" strike="noStrike" kern="1200" baseline="0" dirty="0">
                <a:solidFill>
                  <a:schemeClr val="tx1"/>
                </a:solidFill>
                <a:latin typeface="+mn-lt"/>
                <a:ea typeface="+mn-ea"/>
                <a:cs typeface="+mn-cs"/>
              </a:rPr>
              <a:t>Are influenced by what other people want. </a:t>
            </a:r>
          </a:p>
          <a:p>
            <a:pPr marL="285750" indent="-285750">
              <a:buFont typeface="Arial" panose="020B0604020202020204" pitchFamily="34" charset="0"/>
              <a:buChar char="•"/>
            </a:pPr>
            <a:r>
              <a:rPr lang="en-GB" sz="1200" b="0" i="0" u="none" strike="noStrike" kern="1200" baseline="0" dirty="0">
                <a:solidFill>
                  <a:schemeClr val="tx1"/>
                </a:solidFill>
                <a:latin typeface="+mn-lt"/>
                <a:ea typeface="+mn-ea"/>
                <a:cs typeface="+mn-cs"/>
              </a:rPr>
              <a:t>Are concerned with building relationships with their team members </a:t>
            </a:r>
          </a:p>
          <a:p>
            <a:pPr marL="285750" indent="-285750">
              <a:buFont typeface="Arial" panose="020B0604020202020204" pitchFamily="34" charset="0"/>
              <a:buChar char="•"/>
            </a:pPr>
            <a:r>
              <a:rPr lang="en-GB" sz="1200" b="0" i="0" u="none" strike="noStrike" kern="1200" baseline="0" dirty="0">
                <a:solidFill>
                  <a:schemeClr val="tx1"/>
                </a:solidFill>
                <a:latin typeface="+mn-lt"/>
                <a:ea typeface="+mn-ea"/>
                <a:cs typeface="+mn-cs"/>
              </a:rPr>
              <a:t>Are keen to encourage team members to discuss ideas and suggestions. </a:t>
            </a:r>
          </a:p>
          <a:p>
            <a:pPr marL="0" indent="0">
              <a:buFont typeface="Arial" panose="020B0604020202020204" pitchFamily="34" charset="0"/>
              <a:buNone/>
            </a:pPr>
            <a:endParaRPr lang="en-GB" sz="1200" b="0" i="0" u="none" strike="noStrike" kern="1200" baseline="0" dirty="0">
              <a:solidFill>
                <a:schemeClr val="tx1"/>
              </a:solidFill>
              <a:latin typeface="+mn-lt"/>
              <a:ea typeface="+mn-ea"/>
              <a:cs typeface="+mn-cs"/>
            </a:endParaRPr>
          </a:p>
          <a:p>
            <a:pPr marL="0" indent="0">
              <a:buFont typeface="Arial" panose="020B0604020202020204" pitchFamily="34" charset="0"/>
              <a:buNone/>
            </a:pPr>
            <a:r>
              <a:rPr lang="en-GB" sz="1200" b="0" i="0" u="none" strike="noStrike" kern="1200" baseline="0" dirty="0">
                <a:solidFill>
                  <a:schemeClr val="tx1"/>
                </a:solidFill>
                <a:latin typeface="+mn-lt"/>
                <a:ea typeface="+mn-ea"/>
                <a:cs typeface="+mn-cs"/>
              </a:rPr>
              <a:t>This can make for a very engaging and easy-going working environment, although it can be frustrating if the leader is timid about making final decisions.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Laissez-faire</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u="none" strike="noStrike" kern="1200" baseline="0" dirty="0">
                <a:solidFill>
                  <a:schemeClr val="tx1"/>
                </a:solidFill>
                <a:latin typeface="+mn-lt"/>
                <a:ea typeface="+mn-ea"/>
                <a:cs typeface="+mn-cs"/>
              </a:rPr>
              <a:t>Trust their team’s capabilities and are willing to stand back and let the team get on with the tasks. </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u="none" strike="noStrike" kern="1200" baseline="0" dirty="0">
                <a:solidFill>
                  <a:schemeClr val="tx1"/>
                </a:solidFill>
                <a:latin typeface="+mn-lt"/>
                <a:ea typeface="+mn-ea"/>
                <a:cs typeface="+mn-cs"/>
              </a:rPr>
              <a:t>Have minimal input and involvement. </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u="none" strike="noStrike" kern="1200" baseline="0" dirty="0">
                <a:solidFill>
                  <a:schemeClr val="tx1"/>
                </a:solidFill>
                <a:latin typeface="+mn-lt"/>
                <a:ea typeface="+mn-ea"/>
                <a:cs typeface="+mn-cs"/>
              </a:rPr>
              <a:t>Let the team make the majority of the day-to-day decisions and implement the work processes. </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b="0" i="0" u="none" strike="noStrike" kern="1200" baseline="0" dirty="0">
              <a:solidFill>
                <a:schemeClr val="tx1"/>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0" i="0" u="none" strike="noStrike" kern="1200" baseline="0" dirty="0">
                <a:solidFill>
                  <a:schemeClr val="tx1"/>
                </a:solidFill>
                <a:latin typeface="+mn-lt"/>
                <a:ea typeface="+mn-ea"/>
                <a:cs typeface="+mn-cs"/>
              </a:rPr>
              <a:t>This can be very motivating for team members, and the leader is able to step back and take an overview of the whole operation, moving in to take action only when required. This style works with experienced and well-motivated team members, but is not appropriate for unskilled or unmotivated staff.</a:t>
            </a:r>
            <a:endParaRPr lang="en-GB" dirty="0"/>
          </a:p>
          <a:p>
            <a:endParaRPr lang="en-GB" sz="1200" b="0" i="0" u="none" strike="noStrike" kern="1200" baseline="0" dirty="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3C2141A1-FA70-4217-A960-49FE662E2A30}" type="slidenum">
              <a:rPr lang="en-GB" smtClean="0"/>
              <a:t>17</a:t>
            </a:fld>
            <a:endParaRPr lang="en-GB" dirty="0"/>
          </a:p>
        </p:txBody>
      </p:sp>
    </p:spTree>
    <p:extLst>
      <p:ext uri="{BB962C8B-B14F-4D97-AF65-F5344CB8AC3E}">
        <p14:creationId xmlns:p14="http://schemas.microsoft.com/office/powerpoint/2010/main" val="1226078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Tannenbaum and Schmidt’s Continuum of Leadership Behaviour</a:t>
            </a:r>
          </a:p>
          <a:p>
            <a:endParaRPr lang="en-GB" baseline="0" dirty="0"/>
          </a:p>
          <a:p>
            <a:r>
              <a:rPr lang="en-GB" sz="1200" b="0" i="0" u="none" strike="noStrike" kern="1200" baseline="0" dirty="0">
                <a:solidFill>
                  <a:schemeClr val="tx1"/>
                </a:solidFill>
                <a:latin typeface="+mn-lt"/>
                <a:ea typeface="+mn-ea"/>
                <a:cs typeface="+mn-cs"/>
              </a:rPr>
              <a:t>Tannenbaum and Schmidt’s Continuum of Leadership Behaviour was written in 1958, and updated in 1973. It is often referred to as ‘Tells, Sells, Consults and Joins’. The four main leadership and management styles covered by the theory are:</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 Tells – the manager identifies a problem, makes decisions unilaterally without consulting anyone, and without giving much thought to their subordinates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latin typeface="+mn-lt"/>
                <a:ea typeface="+mn-ea"/>
                <a:cs typeface="+mn-cs"/>
              </a:rPr>
              <a:t>Q - </a:t>
            </a:r>
            <a:r>
              <a:rPr lang="en-GB" dirty="0"/>
              <a:t>When would you use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latin typeface="+mn-lt"/>
                <a:ea typeface="+mn-ea"/>
                <a:cs typeface="+mn-cs"/>
              </a:rPr>
              <a:t>Answer: When the decision can only be made by the leader, if there is any danger or emergency. </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 Sells – the manager maintains control but they spend time persuading staff about the benefits of their decisions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latin typeface="+mn-lt"/>
                <a:ea typeface="+mn-ea"/>
                <a:cs typeface="+mn-cs"/>
              </a:rPr>
              <a:t>Q - </a:t>
            </a:r>
            <a:r>
              <a:rPr lang="en-GB" dirty="0"/>
              <a:t>When would you use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When the</a:t>
            </a:r>
            <a:r>
              <a:rPr lang="en-GB" baseline="0" dirty="0"/>
              <a:t> Manager wants to</a:t>
            </a:r>
            <a:r>
              <a:rPr lang="en-GB" dirty="0"/>
              <a:t> explain the reasoning</a:t>
            </a:r>
            <a:r>
              <a:rPr lang="en-GB" baseline="0" dirty="0"/>
              <a:t> for the decision.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Q - Why would a manager do this?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To</a:t>
            </a:r>
            <a:r>
              <a:rPr lang="en-GB" baseline="0" dirty="0"/>
              <a:t> get buy in. </a:t>
            </a:r>
            <a:endParaRPr lang="en-GB" dirty="0"/>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 Consults – the manager identifies the problem but does not make the final decision until the team members have suggested solutions.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latin typeface="+mn-lt"/>
                <a:ea typeface="+mn-ea"/>
                <a:cs typeface="+mn-cs"/>
              </a:rPr>
              <a:t>Q - </a:t>
            </a:r>
            <a:r>
              <a:rPr lang="en-GB" dirty="0"/>
              <a:t>When would you use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a:t>
            </a:r>
            <a:r>
              <a:rPr lang="en-GB" baseline="0" dirty="0"/>
              <a:t> Where you want suggestions and ideas from the team.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Q - Why would a manager do this?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 Because the team are the SME’s</a:t>
            </a:r>
            <a:endParaRPr lang="en-GB" baseline="0" dirty="0"/>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 Joins – the manager defines the limits of the possible decisions that can be made by the team, then makes the final decisions along with the team members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latin typeface="+mn-lt"/>
                <a:ea typeface="+mn-ea"/>
                <a:cs typeface="+mn-cs"/>
              </a:rPr>
              <a:t>Q - </a:t>
            </a:r>
            <a:r>
              <a:rPr lang="en-GB" dirty="0"/>
              <a:t>When would you use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Team night 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Q - What are the factors to consider here before you decide which</a:t>
            </a:r>
            <a:r>
              <a:rPr lang="en-GB" baseline="0" dirty="0"/>
              <a:t> approach to take</a:t>
            </a:r>
            <a:r>
              <a:rPr lang="en-GB" dirty="0"/>
              <a:t>?</a:t>
            </a:r>
            <a:r>
              <a:rPr lang="en-GB"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Danger / Urgency of decision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Involvement or team buy 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Risk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Expertise of team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Customer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Task and decision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Culture</a:t>
            </a:r>
            <a:endParaRPr lang="en-GB"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3C2141A1-FA70-4217-A960-49FE662E2A30}" type="slidenum">
              <a:rPr lang="en-GB" smtClean="0"/>
              <a:t>18</a:t>
            </a:fld>
            <a:endParaRPr lang="en-GB" dirty="0"/>
          </a:p>
        </p:txBody>
      </p:sp>
    </p:spTree>
    <p:extLst>
      <p:ext uri="{BB962C8B-B14F-4D97-AF65-F5344CB8AC3E}">
        <p14:creationId xmlns:p14="http://schemas.microsoft.com/office/powerpoint/2010/main" val="3060422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Hersey and Blanchard’s Situational Leadership Model</a:t>
            </a:r>
          </a:p>
          <a:p>
            <a:endParaRPr lang="en-GB" baseline="0" dirty="0"/>
          </a:p>
          <a:p>
            <a:r>
              <a:rPr lang="en-GB" sz="1200" b="0" i="0" u="none" strike="noStrike" kern="1200" baseline="0" dirty="0">
                <a:solidFill>
                  <a:schemeClr val="tx1"/>
                </a:solidFill>
                <a:latin typeface="+mn-lt"/>
                <a:ea typeface="+mn-ea"/>
                <a:cs typeface="+mn-cs"/>
              </a:rPr>
              <a:t>Hersey and Blanchard’s Situational Leadership Model</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This model illustrates the leadership style needed to develop a team, based on the amount of direction and support they need. It is based on four types of leadership style:</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Style 1 – Directing leaders</a:t>
            </a:r>
          </a:p>
          <a:p>
            <a:r>
              <a:rPr lang="en-GB" sz="1200" b="0" i="0" u="none" strike="noStrike" kern="1200" baseline="0" dirty="0">
                <a:solidFill>
                  <a:schemeClr val="tx1"/>
                </a:solidFill>
                <a:latin typeface="+mn-lt"/>
                <a:ea typeface="+mn-ea"/>
                <a:cs typeface="+mn-cs"/>
              </a:rPr>
              <a:t>The leader defines the role, makes the decisions and supervises team members closely. Communication is largely one-way.</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Style 2 – Coaching leaders</a:t>
            </a:r>
          </a:p>
          <a:p>
            <a:r>
              <a:rPr lang="en-GB" sz="1200" b="0" i="0" u="none" strike="noStrike" kern="1200" baseline="0" dirty="0">
                <a:solidFill>
                  <a:schemeClr val="tx1"/>
                </a:solidFill>
                <a:latin typeface="+mn-lt"/>
                <a:ea typeface="+mn-ea"/>
                <a:cs typeface="+mn-cs"/>
              </a:rPr>
              <a:t>The leader still defines the tasks but asks for suggestions and ideas from the team members. Decisions are still the leader’s responsibility, but communication is much more two-way.</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Style 3 – Supporting leaders</a:t>
            </a:r>
          </a:p>
          <a:p>
            <a:r>
              <a:rPr lang="en-GB" sz="1200" b="0" i="0" u="none" strike="noStrike" kern="1200" baseline="0" dirty="0">
                <a:solidFill>
                  <a:schemeClr val="tx1"/>
                </a:solidFill>
                <a:latin typeface="+mn-lt"/>
                <a:ea typeface="+mn-ea"/>
                <a:cs typeface="+mn-cs"/>
              </a:rPr>
              <a:t>The leader passes day-to-day decisions, such as task allocation, to the team members. The leader facilitates discussions, and takes part, but control is passed to team members.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Style 4 – Delegating leaders</a:t>
            </a:r>
          </a:p>
          <a:p>
            <a:r>
              <a:rPr lang="en-GB" sz="1200" b="0" i="0" u="none" strike="noStrike" kern="1200" baseline="0" dirty="0">
                <a:solidFill>
                  <a:schemeClr val="tx1"/>
                </a:solidFill>
                <a:latin typeface="+mn-lt"/>
                <a:ea typeface="+mn-ea"/>
                <a:cs typeface="+mn-cs"/>
              </a:rPr>
              <a:t>By now, the team is largely self-managing. The leader is still involved with making decisions and solving problems, but the team members have control and decide when and how the leader will be involved.</a:t>
            </a:r>
            <a:endParaRPr lang="en-GB" baseline="0" dirty="0"/>
          </a:p>
          <a:p>
            <a:endParaRPr lang="en-GB" dirty="0"/>
          </a:p>
        </p:txBody>
      </p:sp>
      <p:sp>
        <p:nvSpPr>
          <p:cNvPr id="4" name="Slide Number Placeholder 3"/>
          <p:cNvSpPr>
            <a:spLocks noGrp="1"/>
          </p:cNvSpPr>
          <p:nvPr>
            <p:ph type="sldNum" sz="quarter" idx="10"/>
          </p:nvPr>
        </p:nvSpPr>
        <p:spPr/>
        <p:txBody>
          <a:bodyPr/>
          <a:lstStyle/>
          <a:p>
            <a:fld id="{3C2141A1-FA70-4217-A960-49FE662E2A30}" type="slidenum">
              <a:rPr lang="en-GB" smtClean="0"/>
              <a:t>19</a:t>
            </a:fld>
            <a:endParaRPr lang="en-GB" dirty="0"/>
          </a:p>
        </p:txBody>
      </p:sp>
    </p:spTree>
    <p:extLst>
      <p:ext uri="{BB962C8B-B14F-4D97-AF65-F5344CB8AC3E}">
        <p14:creationId xmlns:p14="http://schemas.microsoft.com/office/powerpoint/2010/main" val="3791063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a:t>
            </a:r>
            <a:r>
              <a:rPr lang="en-GB" baseline="0" dirty="0"/>
              <a:t> What goes with what, reveal answer.</a:t>
            </a:r>
            <a:endParaRPr lang="en-GB" dirty="0"/>
          </a:p>
        </p:txBody>
      </p:sp>
      <p:sp>
        <p:nvSpPr>
          <p:cNvPr id="4" name="Slide Number Placeholder 3"/>
          <p:cNvSpPr>
            <a:spLocks noGrp="1"/>
          </p:cNvSpPr>
          <p:nvPr>
            <p:ph type="sldNum" sz="quarter" idx="10"/>
          </p:nvPr>
        </p:nvSpPr>
        <p:spPr/>
        <p:txBody>
          <a:bodyPr/>
          <a:lstStyle/>
          <a:p>
            <a:fld id="{03FDA5D2-4089-4907-AAA7-80E6387A956B}" type="slidenum">
              <a:rPr lang="en-GB" smtClean="0"/>
              <a:t>20</a:t>
            </a:fld>
            <a:endParaRPr lang="en-GB" dirty="0"/>
          </a:p>
        </p:txBody>
      </p:sp>
    </p:spTree>
    <p:extLst>
      <p:ext uri="{BB962C8B-B14F-4D97-AF65-F5344CB8AC3E}">
        <p14:creationId xmlns:p14="http://schemas.microsoft.com/office/powerpoint/2010/main" val="1150216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Adair’s Action-Centred Leadership Model</a:t>
            </a:r>
          </a:p>
          <a:p>
            <a:r>
              <a:rPr lang="en-GB" sz="1200" b="0" i="0" u="none" strike="noStrike" kern="1200" baseline="0" dirty="0">
                <a:solidFill>
                  <a:schemeClr val="tx1"/>
                </a:solidFill>
                <a:latin typeface="+mn-lt"/>
                <a:ea typeface="+mn-ea"/>
                <a:cs typeface="+mn-cs"/>
              </a:rPr>
              <a:t>John Adair developed a practical management and leadership model which can be applied to any</a:t>
            </a:r>
          </a:p>
          <a:p>
            <a:r>
              <a:rPr lang="en-GB" sz="1200" b="0" i="0" u="none" strike="noStrike" kern="1200" baseline="0" dirty="0">
                <a:solidFill>
                  <a:schemeClr val="tx1"/>
                </a:solidFill>
                <a:latin typeface="+mn-lt"/>
                <a:ea typeface="+mn-ea"/>
                <a:cs typeface="+mn-cs"/>
              </a:rPr>
              <a:t>organisation. The Action-Centred Leadership Model is based on three overlapping areas:</a:t>
            </a:r>
          </a:p>
          <a:p>
            <a:r>
              <a:rPr lang="en-GB" sz="1200" b="0" i="0" u="none" strike="noStrike" kern="1200" baseline="0" dirty="0">
                <a:solidFill>
                  <a:schemeClr val="tx1"/>
                </a:solidFill>
                <a:latin typeface="+mn-lt"/>
                <a:ea typeface="+mn-ea"/>
                <a:cs typeface="+mn-cs"/>
              </a:rPr>
              <a:t>• achieving the task</a:t>
            </a:r>
          </a:p>
          <a:p>
            <a:r>
              <a:rPr lang="en-GB" sz="1200" b="0" i="0" u="none" strike="noStrike" kern="1200" baseline="0" dirty="0">
                <a:solidFill>
                  <a:schemeClr val="tx1"/>
                </a:solidFill>
                <a:latin typeface="+mn-lt"/>
                <a:ea typeface="+mn-ea"/>
                <a:cs typeface="+mn-cs"/>
              </a:rPr>
              <a:t>• building and maintaining the team</a:t>
            </a:r>
          </a:p>
          <a:p>
            <a:r>
              <a:rPr lang="en-GB" sz="1200" b="0" i="0" u="none" strike="noStrike" kern="1200" baseline="0" dirty="0">
                <a:solidFill>
                  <a:schemeClr val="tx1"/>
                </a:solidFill>
                <a:latin typeface="+mn-lt"/>
                <a:ea typeface="+mn-ea"/>
                <a:cs typeface="+mn-cs"/>
              </a:rPr>
              <a:t>• developing the individual</a:t>
            </a:r>
          </a:p>
          <a:p>
            <a:endParaRPr lang="en-GB" sz="1200" b="0" i="0" u="none" strike="noStrike" kern="1200" baseline="0" dirty="0">
              <a:solidFill>
                <a:schemeClr val="tx1"/>
              </a:solidFill>
              <a:latin typeface="+mn-lt"/>
              <a:ea typeface="+mn-ea"/>
              <a:cs typeface="+mn-cs"/>
            </a:endParaRP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To support the leader’s work in these three areas, Adair states that there are eight leadership</a:t>
            </a:r>
          </a:p>
          <a:p>
            <a:r>
              <a:rPr lang="en-GB" sz="1200" b="0" i="0" u="none" strike="noStrike" kern="1200" baseline="0" dirty="0">
                <a:solidFill>
                  <a:schemeClr val="tx1"/>
                </a:solidFill>
                <a:latin typeface="+mn-lt"/>
                <a:ea typeface="+mn-ea"/>
                <a:cs typeface="+mn-cs"/>
              </a:rPr>
              <a:t>functions that need to be met and constantly developed to ensure success:</a:t>
            </a:r>
          </a:p>
          <a:p>
            <a:r>
              <a:rPr lang="en-GB" sz="1200" b="0" i="0" u="none" strike="noStrike" kern="1200" baseline="0" dirty="0">
                <a:solidFill>
                  <a:schemeClr val="tx1"/>
                </a:solidFill>
                <a:latin typeface="+mn-lt"/>
                <a:ea typeface="+mn-ea"/>
                <a:cs typeface="+mn-cs"/>
              </a:rPr>
              <a:t>1 – Defining the task</a:t>
            </a:r>
          </a:p>
          <a:p>
            <a:r>
              <a:rPr lang="en-GB" sz="1200" b="0" i="0" u="none" strike="noStrike" kern="1200" baseline="0" dirty="0">
                <a:solidFill>
                  <a:schemeClr val="tx1"/>
                </a:solidFill>
                <a:latin typeface="+mn-lt"/>
                <a:ea typeface="+mn-ea"/>
                <a:cs typeface="+mn-cs"/>
              </a:rPr>
              <a:t>2 – Planning</a:t>
            </a:r>
          </a:p>
          <a:p>
            <a:r>
              <a:rPr lang="en-GB" sz="1200" b="0" i="0" u="none" strike="noStrike" kern="1200" baseline="0" dirty="0">
                <a:solidFill>
                  <a:schemeClr val="tx1"/>
                </a:solidFill>
                <a:latin typeface="+mn-lt"/>
                <a:ea typeface="+mn-ea"/>
                <a:cs typeface="+mn-cs"/>
              </a:rPr>
              <a:t>3 – Briefing</a:t>
            </a:r>
          </a:p>
          <a:p>
            <a:r>
              <a:rPr lang="en-GB" sz="1200" b="0" i="0" u="none" strike="noStrike" kern="1200" baseline="0" dirty="0">
                <a:solidFill>
                  <a:schemeClr val="tx1"/>
                </a:solidFill>
                <a:latin typeface="+mn-lt"/>
                <a:ea typeface="+mn-ea"/>
                <a:cs typeface="+mn-cs"/>
              </a:rPr>
              <a:t>4 – Controlling</a:t>
            </a:r>
          </a:p>
          <a:p>
            <a:r>
              <a:rPr lang="en-GB" sz="1200" b="0" i="0" u="none" strike="noStrike" kern="1200" baseline="0" dirty="0">
                <a:solidFill>
                  <a:schemeClr val="tx1"/>
                </a:solidFill>
                <a:latin typeface="+mn-lt"/>
                <a:ea typeface="+mn-ea"/>
                <a:cs typeface="+mn-cs"/>
              </a:rPr>
              <a:t>5 – Evaluating</a:t>
            </a:r>
          </a:p>
          <a:p>
            <a:r>
              <a:rPr lang="en-GB" sz="1200" b="0" i="0" u="none" strike="noStrike" kern="1200" baseline="0" dirty="0">
                <a:solidFill>
                  <a:schemeClr val="tx1"/>
                </a:solidFill>
                <a:latin typeface="+mn-lt"/>
                <a:ea typeface="+mn-ea"/>
                <a:cs typeface="+mn-cs"/>
              </a:rPr>
              <a:t>6 – Motivating</a:t>
            </a:r>
          </a:p>
          <a:p>
            <a:r>
              <a:rPr lang="en-GB" sz="1200" b="0" i="0" u="none" strike="noStrike" kern="1200" baseline="0" dirty="0">
                <a:solidFill>
                  <a:schemeClr val="tx1"/>
                </a:solidFill>
                <a:latin typeface="+mn-lt"/>
                <a:ea typeface="+mn-ea"/>
                <a:cs typeface="+mn-cs"/>
              </a:rPr>
              <a:t>7 – Organising</a:t>
            </a:r>
          </a:p>
          <a:p>
            <a:r>
              <a:rPr lang="en-GB" sz="1200" b="0" i="0" u="none" strike="noStrike" kern="1200" baseline="0" dirty="0">
                <a:solidFill>
                  <a:schemeClr val="tx1"/>
                </a:solidFill>
                <a:latin typeface="+mn-lt"/>
                <a:ea typeface="+mn-ea"/>
                <a:cs typeface="+mn-cs"/>
              </a:rPr>
              <a:t>8 – Setting a good example</a:t>
            </a:r>
          </a:p>
          <a:p>
            <a:r>
              <a:rPr lang="en-GB" sz="1200" b="0" i="0" u="none" strike="noStrike" kern="1200" baseline="0" dirty="0">
                <a:solidFill>
                  <a:schemeClr val="tx1"/>
                </a:solidFill>
                <a:latin typeface="+mn-lt"/>
                <a:ea typeface="+mn-ea"/>
                <a:cs typeface="+mn-cs"/>
              </a:rPr>
              <a:t>According to Adair, leadership and management are not the same, although they are connected.</a:t>
            </a:r>
          </a:p>
          <a:p>
            <a:r>
              <a:rPr lang="en-GB" sz="1200" b="0" i="0" u="none" strike="noStrike" kern="1200" baseline="0" dirty="0">
                <a:solidFill>
                  <a:schemeClr val="tx1"/>
                </a:solidFill>
                <a:latin typeface="+mn-lt"/>
                <a:ea typeface="+mn-ea"/>
                <a:cs typeface="+mn-cs"/>
              </a:rPr>
              <a:t>Leadership is about giving direction for change, developing teams and inspiring others.</a:t>
            </a:r>
          </a:p>
          <a:p>
            <a:r>
              <a:rPr lang="en-GB" sz="1200" b="0" i="0" u="none" strike="noStrike" kern="1200" baseline="0" dirty="0">
                <a:solidFill>
                  <a:schemeClr val="tx1"/>
                </a:solidFill>
                <a:latin typeface="+mn-lt"/>
                <a:ea typeface="+mn-ea"/>
                <a:cs typeface="+mn-cs"/>
              </a:rPr>
              <a:t>Management is about the effective and efficient use of resources each day.</a:t>
            </a:r>
            <a:endParaRPr lang="en-GB" dirty="0"/>
          </a:p>
        </p:txBody>
      </p:sp>
      <p:sp>
        <p:nvSpPr>
          <p:cNvPr id="4" name="Slide Number Placeholder 3"/>
          <p:cNvSpPr>
            <a:spLocks noGrp="1"/>
          </p:cNvSpPr>
          <p:nvPr>
            <p:ph type="sldNum" sz="quarter" idx="10"/>
          </p:nvPr>
        </p:nvSpPr>
        <p:spPr/>
        <p:txBody>
          <a:bodyPr/>
          <a:lstStyle/>
          <a:p>
            <a:fld id="{03FDA5D2-4089-4907-AAA7-80E6387A956B}" type="slidenum">
              <a:rPr lang="en-GB" smtClean="0"/>
              <a:t>21</a:t>
            </a:fld>
            <a:endParaRPr lang="en-GB" dirty="0"/>
          </a:p>
        </p:txBody>
      </p:sp>
    </p:spTree>
    <p:extLst>
      <p:ext uri="{BB962C8B-B14F-4D97-AF65-F5344CB8AC3E}">
        <p14:creationId xmlns:p14="http://schemas.microsoft.com/office/powerpoint/2010/main" val="2394829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Concept</a:t>
            </a:r>
          </a:p>
          <a:p>
            <a:r>
              <a:rPr lang="en-GB" sz="1200" b="0" i="0" kern="1200" dirty="0">
                <a:solidFill>
                  <a:schemeClr val="tx1"/>
                </a:solidFill>
                <a:effectLst/>
                <a:latin typeface="+mn-lt"/>
                <a:ea typeface="+mn-ea"/>
                <a:cs typeface="+mn-cs"/>
              </a:rPr>
              <a:t>The majority of leadership models generally concern themselves with discussing the attributes and behaviours of individual leaders. However, </a:t>
            </a:r>
            <a:r>
              <a:rPr lang="en-GB" sz="1200" b="1" i="0" kern="1200" dirty="0">
                <a:solidFill>
                  <a:schemeClr val="tx1"/>
                </a:solidFill>
                <a:effectLst/>
                <a:latin typeface="+mn-lt"/>
                <a:ea typeface="+mn-ea"/>
                <a:cs typeface="+mn-cs"/>
              </a:rPr>
              <a:t>distributed leadership is a relatively recent concept which argues for a more systemic approach to leadership.</a:t>
            </a:r>
            <a:r>
              <a:rPr lang="en-GB" sz="1200" b="0" i="0" kern="1200" dirty="0">
                <a:solidFill>
                  <a:schemeClr val="tx1"/>
                </a:solidFill>
                <a:effectLst/>
                <a:latin typeface="+mn-lt"/>
                <a:ea typeface="+mn-ea"/>
                <a:cs typeface="+mn-cs"/>
              </a:rPr>
              <a:t> </a:t>
            </a:r>
          </a:p>
          <a:p>
            <a:r>
              <a:rPr lang="en-GB" sz="1200" b="0" i="0" kern="1200" dirty="0">
                <a:solidFill>
                  <a:schemeClr val="tx1"/>
                </a:solidFill>
                <a:effectLst/>
                <a:latin typeface="+mn-lt"/>
                <a:ea typeface="+mn-ea"/>
                <a:cs typeface="+mn-cs"/>
              </a:rPr>
              <a:t>In distributed leadership models, </a:t>
            </a:r>
            <a:r>
              <a:rPr lang="en-GB" sz="1200" b="1" i="0" kern="1200" dirty="0">
                <a:solidFill>
                  <a:schemeClr val="tx1"/>
                </a:solidFill>
                <a:effectLst/>
                <a:latin typeface="+mn-lt"/>
                <a:ea typeface="+mn-ea"/>
                <a:cs typeface="+mn-cs"/>
              </a:rPr>
              <a:t>leadership is more dissociated from designated organisational roles </a:t>
            </a:r>
            <a:r>
              <a:rPr lang="en-GB" sz="1200" b="0" i="0" kern="1200" dirty="0">
                <a:solidFill>
                  <a:schemeClr val="tx1"/>
                </a:solidFill>
                <a:effectLst/>
                <a:latin typeface="+mn-lt"/>
                <a:ea typeface="+mn-ea"/>
                <a:cs typeface="+mn-cs"/>
              </a:rPr>
              <a:t>and instead the actions of </a:t>
            </a:r>
            <a:r>
              <a:rPr lang="en-GB" sz="1200" b="1" i="0" kern="1200" dirty="0">
                <a:solidFill>
                  <a:schemeClr val="tx1"/>
                </a:solidFill>
                <a:effectLst/>
                <a:latin typeface="+mn-lt"/>
                <a:ea typeface="+mn-ea"/>
                <a:cs typeface="+mn-cs"/>
              </a:rPr>
              <a:t>all individuals</a:t>
            </a:r>
            <a:r>
              <a:rPr lang="en-GB" sz="1200" b="0" i="0" kern="1200" dirty="0">
                <a:solidFill>
                  <a:schemeClr val="tx1"/>
                </a:solidFill>
                <a:effectLst/>
                <a:latin typeface="+mn-lt"/>
                <a:ea typeface="+mn-ea"/>
                <a:cs typeface="+mn-cs"/>
              </a:rPr>
              <a:t> at all levels of responsibility are recognised as integral to the organisation and successful functionality of the group or company. </a:t>
            </a:r>
          </a:p>
          <a:p>
            <a:r>
              <a:rPr lang="en-GB" sz="1200" b="0" i="0" kern="1200" dirty="0">
                <a:solidFill>
                  <a:schemeClr val="tx1"/>
                </a:solidFill>
                <a:effectLst/>
                <a:latin typeface="+mn-lt"/>
                <a:ea typeface="+mn-ea"/>
                <a:cs typeface="+mn-cs"/>
              </a:rPr>
              <a:t>Spillane (2006) summarises that distributed leadership puts </a:t>
            </a:r>
            <a:r>
              <a:rPr lang="en-GB" sz="1200" b="1" i="0" kern="1200" dirty="0">
                <a:solidFill>
                  <a:schemeClr val="tx1"/>
                </a:solidFill>
                <a:effectLst/>
                <a:latin typeface="+mn-lt"/>
                <a:ea typeface="+mn-ea"/>
                <a:cs typeface="+mn-cs"/>
              </a:rPr>
              <a:t>leadership</a:t>
            </a:r>
            <a:r>
              <a:rPr lang="en-GB" sz="1200" b="0" i="0" kern="1200" dirty="0">
                <a:solidFill>
                  <a:schemeClr val="tx1"/>
                </a:solidFill>
                <a:effectLst/>
                <a:latin typeface="+mn-lt"/>
                <a:ea typeface="+mn-ea"/>
                <a:cs typeface="+mn-cs"/>
              </a:rPr>
              <a:t> - as a concept '- </a:t>
            </a:r>
            <a:r>
              <a:rPr lang="en-GB" sz="1200" b="0" i="1" kern="1200" dirty="0">
                <a:solidFill>
                  <a:schemeClr val="tx1"/>
                </a:solidFill>
                <a:effectLst/>
                <a:latin typeface="+mn-lt"/>
                <a:ea typeface="+mn-ea"/>
                <a:cs typeface="+mn-cs"/>
              </a:rPr>
              <a:t>centre stage'</a:t>
            </a:r>
            <a:r>
              <a:rPr lang="en-GB" sz="1200" b="0" i="0" kern="1200" dirty="0">
                <a:solidFill>
                  <a:schemeClr val="tx1"/>
                </a:solidFill>
                <a:effectLst/>
                <a:latin typeface="+mn-lt"/>
                <a:ea typeface="+mn-ea"/>
                <a:cs typeface="+mn-cs"/>
              </a:rPr>
              <a:t> rather than the individual leaders themselves.</a:t>
            </a:r>
          </a:p>
          <a:p>
            <a:r>
              <a:rPr lang="en-GB" sz="1200" b="1" i="0" kern="1200" dirty="0">
                <a:solidFill>
                  <a:schemeClr val="tx1"/>
                </a:solidFill>
                <a:effectLst/>
                <a:latin typeface="+mn-lt"/>
                <a:ea typeface="+mn-ea"/>
                <a:cs typeface="+mn-cs"/>
              </a:rPr>
              <a:t>In distributed models, leadership is considered a group quality, ignoring binary ideas of leader-follower functionality, where all responsibility lies in the hands of the leader, and all followers are subservient. </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It can, therefore, facilitate the distribution of responsibility between individuals within an organisation based on </a:t>
            </a:r>
            <a:r>
              <a:rPr lang="en-GB" sz="1200" b="0" i="1" kern="1200" dirty="0">
                <a:solidFill>
                  <a:schemeClr val="tx1"/>
                </a:solidFill>
                <a:effectLst/>
                <a:latin typeface="+mn-lt"/>
                <a:ea typeface="+mn-ea"/>
                <a:cs typeface="+mn-cs"/>
              </a:rPr>
              <a:t>expertise</a:t>
            </a:r>
            <a:r>
              <a:rPr lang="en-GB" sz="1200" b="0" i="0" kern="1200" dirty="0">
                <a:solidFill>
                  <a:schemeClr val="tx1"/>
                </a:solidFill>
                <a:effectLst/>
                <a:latin typeface="+mn-lt"/>
                <a:ea typeface="+mn-ea"/>
                <a:cs typeface="+mn-cs"/>
              </a:rPr>
              <a:t>, rather than on </a:t>
            </a:r>
            <a:r>
              <a:rPr lang="en-GB" sz="1200" b="0" i="1" kern="1200" dirty="0">
                <a:solidFill>
                  <a:schemeClr val="tx1"/>
                </a:solidFill>
                <a:effectLst/>
                <a:latin typeface="+mn-lt"/>
                <a:ea typeface="+mn-ea"/>
                <a:cs typeface="+mn-cs"/>
              </a:rPr>
              <a:t>experience</a:t>
            </a:r>
            <a:r>
              <a:rPr lang="en-GB" sz="1200" b="0" i="0" kern="1200" dirty="0">
                <a:solidFill>
                  <a:schemeClr val="tx1"/>
                </a:solidFill>
                <a:effectLst/>
                <a:latin typeface="+mn-lt"/>
                <a:ea typeface="+mn-ea"/>
                <a:cs typeface="+mn-cs"/>
              </a:rPr>
              <a:t> within a role.</a:t>
            </a:r>
          </a:p>
          <a:p>
            <a:endParaRPr lang="en-GB" dirty="0"/>
          </a:p>
        </p:txBody>
      </p:sp>
      <p:sp>
        <p:nvSpPr>
          <p:cNvPr id="4" name="Slide Number Placeholder 3"/>
          <p:cNvSpPr>
            <a:spLocks noGrp="1"/>
          </p:cNvSpPr>
          <p:nvPr>
            <p:ph type="sldNum" sz="quarter" idx="10"/>
          </p:nvPr>
        </p:nvSpPr>
        <p:spPr/>
        <p:txBody>
          <a:bodyPr/>
          <a:lstStyle/>
          <a:p>
            <a:fld id="{03FDA5D2-4089-4907-AAA7-80E6387A956B}" type="slidenum">
              <a:rPr lang="en-GB" smtClean="0"/>
              <a:t>25</a:t>
            </a:fld>
            <a:endParaRPr lang="en-GB" dirty="0"/>
          </a:p>
        </p:txBody>
      </p:sp>
    </p:spTree>
    <p:extLst>
      <p:ext uri="{BB962C8B-B14F-4D97-AF65-F5344CB8AC3E}">
        <p14:creationId xmlns:p14="http://schemas.microsoft.com/office/powerpoint/2010/main" val="2387055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Understand Self Awareness techniques, your own leadership style, Emotional Intelligence, Unconscious Bias.</a:t>
            </a:r>
          </a:p>
          <a:p>
            <a:r>
              <a:rPr lang="en-GB" b="1" dirty="0">
                <a:cs typeface="Calibri"/>
              </a:rPr>
              <a:t>Refer back to the Cultural models discussed in Unit 520 Handy etc..</a:t>
            </a:r>
          </a:p>
        </p:txBody>
      </p:sp>
      <p:sp>
        <p:nvSpPr>
          <p:cNvPr id="4" name="Slide Number Placeholder 3"/>
          <p:cNvSpPr>
            <a:spLocks noGrp="1"/>
          </p:cNvSpPr>
          <p:nvPr>
            <p:ph type="sldNum" sz="quarter" idx="10"/>
          </p:nvPr>
        </p:nvSpPr>
        <p:spPr/>
        <p:txBody>
          <a:bodyPr/>
          <a:lstStyle/>
          <a:p>
            <a:fld id="{03FDA5D2-4089-4907-AAA7-80E6387A956B}" type="slidenum">
              <a:rPr lang="en-GB" smtClean="0"/>
              <a:t>26</a:t>
            </a:fld>
            <a:endParaRPr lang="en-GB" dirty="0"/>
          </a:p>
        </p:txBody>
      </p:sp>
    </p:spTree>
    <p:extLst>
      <p:ext uri="{BB962C8B-B14F-4D97-AF65-F5344CB8AC3E}">
        <p14:creationId xmlns:p14="http://schemas.microsoft.com/office/powerpoint/2010/main" val="4266394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GB" dirty="0">
                <a:cs typeface="Calibri"/>
              </a:rPr>
              <a:t>In order to be trusted </a:t>
            </a:r>
            <a:r>
              <a:rPr lang="en-GB" b="1" dirty="0">
                <a:cs typeface="Calibri"/>
              </a:rPr>
              <a:t>we have to demonstrate trustworthiness </a:t>
            </a:r>
            <a:r>
              <a:rPr lang="en-GB" dirty="0">
                <a:cs typeface="Calibri"/>
              </a:rPr>
              <a:t>(Covey, 1992 pp. 171). To</a:t>
            </a:r>
            <a:r>
              <a:rPr lang="en-GB" baseline="0" dirty="0">
                <a:cs typeface="Calibri"/>
              </a:rPr>
              <a:t> </a:t>
            </a:r>
          </a:p>
          <a:p>
            <a:pPr marL="0" indent="0">
              <a:buFont typeface="Arial"/>
              <a:buNone/>
            </a:pPr>
            <a:r>
              <a:rPr lang="en-GB" dirty="0">
                <a:cs typeface="Calibri"/>
              </a:rPr>
              <a:t>demonstrate trustworthiness </a:t>
            </a:r>
            <a:r>
              <a:rPr lang="en-GB" b="1" dirty="0">
                <a:cs typeface="Calibri"/>
              </a:rPr>
              <a:t>we need to fully demonstrate and genuinely live the points in</a:t>
            </a:r>
          </a:p>
          <a:p>
            <a:pPr marL="0" indent="0">
              <a:buFont typeface="Arial"/>
              <a:buNone/>
            </a:pPr>
            <a:r>
              <a:rPr lang="en-GB" b="1" dirty="0">
                <a:cs typeface="Calibri"/>
              </a:rPr>
              <a:t>the bullets above. </a:t>
            </a:r>
            <a:r>
              <a:rPr lang="en-GB" dirty="0">
                <a:cs typeface="Calibri"/>
              </a:rPr>
              <a:t>Done authentically this will demonstrate trustworthiness, which if delivered</a:t>
            </a:r>
          </a:p>
          <a:p>
            <a:pPr marL="0" indent="0">
              <a:buFont typeface="Arial"/>
              <a:buNone/>
            </a:pPr>
            <a:r>
              <a:rPr lang="en-GB" dirty="0">
                <a:cs typeface="Calibri"/>
              </a:rPr>
              <a:t>consistently over time will lead to the building of trust. This is very similar to respect being built</a:t>
            </a:r>
          </a:p>
          <a:p>
            <a:pPr marL="0" indent="0">
              <a:buFont typeface="Arial"/>
              <a:buNone/>
            </a:pPr>
            <a:r>
              <a:rPr lang="en-GB" dirty="0">
                <a:cs typeface="Calibri"/>
              </a:rPr>
              <a:t>out of consistently being respectful.</a:t>
            </a:r>
            <a:endParaRPr lang="en-US" dirty="0">
              <a:cs typeface="Calibri"/>
            </a:endParaRPr>
          </a:p>
        </p:txBody>
      </p:sp>
      <p:sp>
        <p:nvSpPr>
          <p:cNvPr id="4" name="Slide Number Placeholder 3"/>
          <p:cNvSpPr>
            <a:spLocks noGrp="1"/>
          </p:cNvSpPr>
          <p:nvPr>
            <p:ph type="sldNum" sz="quarter" idx="5"/>
          </p:nvPr>
        </p:nvSpPr>
        <p:spPr/>
        <p:txBody>
          <a:bodyPr/>
          <a:lstStyle/>
          <a:p>
            <a:fld id="{03FDA5D2-4089-4907-AAA7-80E6387A956B}" type="slidenum">
              <a:rPr lang="en-GB" smtClean="0"/>
              <a:t>27</a:t>
            </a:fld>
            <a:endParaRPr lang="en-GB" dirty="0"/>
          </a:p>
        </p:txBody>
      </p:sp>
    </p:spTree>
    <p:extLst>
      <p:ext uri="{BB962C8B-B14F-4D97-AF65-F5344CB8AC3E}">
        <p14:creationId xmlns:p14="http://schemas.microsoft.com/office/powerpoint/2010/main" val="1568668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Tips For Managing Multiple Teams in Multiple Locations</a:t>
            </a:r>
            <a:endParaRPr lang="en-US" dirty="0"/>
          </a:p>
          <a:p>
            <a:pPr marL="171450" indent="-171450">
              <a:buChar char="•"/>
            </a:pPr>
            <a:r>
              <a:rPr lang="en-GB" dirty="0"/>
              <a:t>Keep Procedures Consistent. ...</a:t>
            </a:r>
            <a:endParaRPr lang="en-GB" dirty="0">
              <a:cs typeface="Calibri"/>
            </a:endParaRPr>
          </a:p>
          <a:p>
            <a:pPr marL="171450" indent="-171450">
              <a:buChar char="•"/>
            </a:pPr>
            <a:r>
              <a:rPr lang="en-GB" dirty="0"/>
              <a:t>Be Present. ...</a:t>
            </a:r>
            <a:endParaRPr lang="en-GB" dirty="0">
              <a:cs typeface="Calibri"/>
            </a:endParaRPr>
          </a:p>
          <a:p>
            <a:pPr marL="171450" indent="-171450">
              <a:buChar char="•"/>
            </a:pPr>
            <a:r>
              <a:rPr lang="en-GB" dirty="0"/>
              <a:t>Let Go of Micromanaging Tendencies. ...</a:t>
            </a:r>
            <a:endParaRPr lang="en-GB" dirty="0">
              <a:cs typeface="Calibri"/>
            </a:endParaRPr>
          </a:p>
          <a:p>
            <a:pPr marL="171450" indent="-171450">
              <a:buChar char="•"/>
            </a:pPr>
            <a:r>
              <a:rPr lang="en-GB" dirty="0"/>
              <a:t>Encourage Friendly Competition. ...</a:t>
            </a:r>
            <a:endParaRPr lang="en-GB" dirty="0">
              <a:cs typeface="Calibri"/>
            </a:endParaRPr>
          </a:p>
          <a:p>
            <a:pPr marL="171450" indent="-171450">
              <a:buChar char="•"/>
            </a:pPr>
            <a:r>
              <a:rPr lang="en-GB" dirty="0"/>
              <a:t>Use an Employee Management System. ...</a:t>
            </a:r>
            <a:endParaRPr lang="en-GB" dirty="0">
              <a:cs typeface="Calibri"/>
            </a:endParaRPr>
          </a:p>
          <a:p>
            <a:pPr marL="171450" indent="-171450">
              <a:buChar char="•"/>
            </a:pPr>
            <a:r>
              <a:rPr lang="en-GB" dirty="0"/>
              <a:t>Delegate. ...</a:t>
            </a:r>
            <a:endParaRPr lang="en-GB" dirty="0">
              <a:cs typeface="Calibri"/>
            </a:endParaRPr>
          </a:p>
          <a:p>
            <a:pPr marL="171450" indent="-171450">
              <a:buChar char="•"/>
            </a:pPr>
            <a:r>
              <a:rPr lang="en-GB" dirty="0"/>
              <a:t>Communicate and Share.</a:t>
            </a:r>
            <a:endParaRPr lang="en-GB" dirty="0">
              <a:cs typeface="Calibri"/>
            </a:endParaRPr>
          </a:p>
          <a:p>
            <a:r>
              <a:rPr lang="en-GB" b="1" dirty="0"/>
              <a:t>Keep Procedures Consistent</a:t>
            </a:r>
            <a:endParaRPr lang="en-GB" dirty="0"/>
          </a:p>
          <a:p>
            <a:r>
              <a:rPr lang="en-GB" dirty="0"/>
              <a:t>Multiple locations may come with their own set of necessities, especially if the locations are drastically different layouts or if they serve different purposes, but keeping your base procedures consistent across locations is key to creating a situation that is much easier to manage. Keep the </a:t>
            </a:r>
            <a:r>
              <a:rPr lang="en-GB" dirty="0">
                <a:hlinkClick r:id="rId3"/>
              </a:rPr>
              <a:t>employee handbook</a:t>
            </a:r>
            <a:r>
              <a:rPr lang="en-GB" dirty="0"/>
              <a:t> consistent across all locations as well as training and shift structure. Keeping these base procedures consistent across the board makes it easier to assign your employees to pick up a shift at a different location in a last minute pinch without additional training.</a:t>
            </a:r>
            <a:endParaRPr lang="en-GB" dirty="0">
              <a:cs typeface="Calibri"/>
            </a:endParaRPr>
          </a:p>
          <a:p>
            <a:r>
              <a:rPr lang="en-GB" b="1" dirty="0"/>
              <a:t>Be Present</a:t>
            </a:r>
            <a:endParaRPr lang="en-GB" dirty="0"/>
          </a:p>
          <a:p>
            <a:r>
              <a:rPr lang="en-GB" dirty="0"/>
              <a:t>As manager of multiple locations, you may be more involved with one location than the others, but you should still maintain a regular presence across your multiple locations, whether that means visiting each location at least once per week, or if that’s not possible, holding a regular conference call with shift leaders to makes sure everything is running smoothly and to show them that you are there for support. This means more intentional effort on your part to reach out and create regular communication since you won’t have as many opportunities for an “Oh by the way…” feedback moment. A location where your managerial presence is not consistent may become overly relaxed on store procedures, which could result in a loss of sales. Visiting each store regularly keeps employees on their toes and also shows that you care about taking the time to personally make sure each location has what it needs to thrive. Don’t be afraid to take full advantage of technology to maintain a presence at each location. If it’s too much of a hassle or too far for you to commute between locations on a regular basis, take advantage of video chat services such as Google Hangouts or Skype to easily stay in touch with various locations.</a:t>
            </a:r>
            <a:endParaRPr lang="en-GB" dirty="0">
              <a:cs typeface="Calibri"/>
            </a:endParaRPr>
          </a:p>
          <a:p>
            <a:r>
              <a:rPr lang="en-GB" b="1" dirty="0"/>
              <a:t>Let Go of Micromanaging Tendencies</a:t>
            </a:r>
            <a:endParaRPr lang="en-GB" dirty="0"/>
          </a:p>
          <a:p>
            <a:r>
              <a:rPr lang="en-GB" dirty="0"/>
              <a:t>While it’s important to maintain a presence at each location, it’s impossible (not to mention frustrating for everyone) if you attempt to micromanage across all locations. As your business expands, you need to be able to trust your employees and hire assistant managers or shift supervisors who can help you manage each location when you are not around. Creating a solid structure among your employees so that they have someone to go to for day-to-day questions and small issues that may arise when you’re not around will take some of the pressure off of you as manager. It can also create a greater sense of responsibility and dedication among your employees.</a:t>
            </a:r>
            <a:endParaRPr lang="en-GB" dirty="0">
              <a:cs typeface="Calibri"/>
            </a:endParaRPr>
          </a:p>
          <a:p>
            <a:r>
              <a:rPr lang="en-GB" b="1" dirty="0"/>
              <a:t>Encourage Friendly Competition</a:t>
            </a:r>
            <a:endParaRPr lang="en-GB" dirty="0"/>
          </a:p>
          <a:p>
            <a:r>
              <a:rPr lang="en-GB" dirty="0"/>
              <a:t>Having multiple locations gives you as a manager the chance to solidify a team environment at each location. Schedule your employees at different locations every once and awhile so that they become familiar with your employees at other locations and then encourage friendly competition for most sales in a month. You could even create a “bracket-style” competition within each store so that playoffs are between winners of employees from different stores (think: barista competition, checkout speed competition, or table prep competition). Keeping things fun and friendly helps your employees better cooperate to making managing a bit more easy (and fun).</a:t>
            </a:r>
            <a:endParaRPr lang="en-GB" dirty="0">
              <a:cs typeface="Calibri"/>
            </a:endParaRPr>
          </a:p>
          <a:p>
            <a:r>
              <a:rPr lang="en-GB" b="1" dirty="0"/>
              <a:t>Use an Employee Management System</a:t>
            </a:r>
            <a:endParaRPr lang="en-GB" dirty="0"/>
          </a:p>
          <a:p>
            <a:r>
              <a:rPr lang="en-GB" dirty="0"/>
              <a:t>Maintaining schedules is more difficult than ever when you’re dealing with multiple locations and more employees to go along with them. As such, it’s imperative that you use a scheduling and management system that is user friendly for both you and your employees, keeps everything organized, and makes adjustments easy and instant across all locations.</a:t>
            </a:r>
            <a:endParaRPr lang="en-GB" dirty="0">
              <a:cs typeface="Calibri"/>
            </a:endParaRPr>
          </a:p>
          <a:p>
            <a:r>
              <a:rPr lang="en-GB" dirty="0"/>
              <a:t>When I Work is an easy-to-use </a:t>
            </a:r>
            <a:r>
              <a:rPr lang="en-GB" dirty="0">
                <a:hlinkClick r:id="rId4"/>
              </a:rPr>
              <a:t>employee scheduling app</a:t>
            </a:r>
            <a:r>
              <a:rPr lang="en-GB" dirty="0"/>
              <a:t> that makes scheduling easy and sends notifications and reminders straight to their phones so they are alerted immediately about any changes or messages about their shifts and which location each shift is at.</a:t>
            </a:r>
            <a:endParaRPr lang="en-GB" dirty="0">
              <a:cs typeface="Calibri"/>
            </a:endParaRPr>
          </a:p>
          <a:p>
            <a:r>
              <a:rPr lang="en-GB" b="1" dirty="0"/>
              <a:t>Delegate</a:t>
            </a:r>
            <a:endParaRPr lang="en-GB" dirty="0"/>
          </a:p>
          <a:p>
            <a:r>
              <a:rPr lang="en-GB" dirty="0"/>
              <a:t>Your job will be much more stressful if you don’t delegate the bulk of your work (before you manage multiple locations) to other people. When it comes to the day-to-day duties at each location, these are things that your employees can handle. Assign tasks to different people and make sure that your work is based on larger, overarching tasks, rather than location-specific tasks. It may feel like you’re shucking your responsibilities, but it will truly make managing multiple locations easier for you as well as your employees if you are not overwhelmed and if they can have more internal control over their specific locations (set within the regular procedures you set for them, of course).</a:t>
            </a:r>
            <a:endParaRPr lang="en-GB" dirty="0">
              <a:cs typeface="Calibri"/>
            </a:endParaRPr>
          </a:p>
          <a:p>
            <a:r>
              <a:rPr lang="en-GB" b="1" dirty="0"/>
              <a:t>Communicate and Share</a:t>
            </a:r>
            <a:endParaRPr lang="en-GB" dirty="0"/>
          </a:p>
          <a:p>
            <a:r>
              <a:rPr lang="en-GB" dirty="0"/>
              <a:t>It’s important that you spread information across your locations evenly and simultaneously. No one can be left out of information if you want to manage effectively across several locations. Choose one main method of communication and stick to that so that no piece of information is missed such as a newsletter updating everyone to new procedures or information that is pertinent to the company as a whole</a:t>
            </a:r>
            <a:endParaRPr lang="en-GB" dirty="0">
              <a:cs typeface="Calibri"/>
            </a:endParaRPr>
          </a:p>
          <a:p>
            <a:pPr marL="0" indent="0">
              <a:buFont typeface="Arial"/>
              <a:buNone/>
            </a:pPr>
            <a:endParaRPr lang="en-GB" dirty="0">
              <a:cs typeface="Calibri"/>
            </a:endParaRPr>
          </a:p>
        </p:txBody>
      </p:sp>
      <p:sp>
        <p:nvSpPr>
          <p:cNvPr id="4" name="Slide Number Placeholder 3"/>
          <p:cNvSpPr>
            <a:spLocks noGrp="1"/>
          </p:cNvSpPr>
          <p:nvPr>
            <p:ph type="sldNum" sz="quarter" idx="5"/>
          </p:nvPr>
        </p:nvSpPr>
        <p:spPr/>
        <p:txBody>
          <a:bodyPr/>
          <a:lstStyle/>
          <a:p>
            <a:fld id="{03FDA5D2-4089-4907-AAA7-80E6387A956B}" type="slidenum">
              <a:rPr lang="en-GB" smtClean="0"/>
              <a:t>29</a:t>
            </a:fld>
            <a:endParaRPr lang="en-GB" dirty="0"/>
          </a:p>
        </p:txBody>
      </p:sp>
    </p:spTree>
    <p:extLst>
      <p:ext uri="{BB962C8B-B14F-4D97-AF65-F5344CB8AC3E}">
        <p14:creationId xmlns:p14="http://schemas.microsoft.com/office/powerpoint/2010/main" val="234463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EE346D-17AF-43AA-AD69-417A7E85F874}" type="slidenum">
              <a:rPr lang="en-GB" smtClean="0"/>
              <a:t>30</a:t>
            </a:fld>
            <a:endParaRPr lang="en-GB" dirty="0"/>
          </a:p>
        </p:txBody>
      </p:sp>
    </p:spTree>
    <p:extLst>
      <p:ext uri="{BB962C8B-B14F-4D97-AF65-F5344CB8AC3E}">
        <p14:creationId xmlns:p14="http://schemas.microsoft.com/office/powerpoint/2010/main" val="1137251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many times have you felt like this when you talk to a manager?</a:t>
            </a:r>
          </a:p>
          <a:p>
            <a:endParaRPr lang="en-GB" dirty="0"/>
          </a:p>
        </p:txBody>
      </p:sp>
      <p:sp>
        <p:nvSpPr>
          <p:cNvPr id="4" name="Slide Number Placeholder 3"/>
          <p:cNvSpPr>
            <a:spLocks noGrp="1"/>
          </p:cNvSpPr>
          <p:nvPr>
            <p:ph type="sldNum" sz="quarter" idx="5"/>
          </p:nvPr>
        </p:nvSpPr>
        <p:spPr/>
        <p:txBody>
          <a:bodyPr/>
          <a:lstStyle/>
          <a:p>
            <a:pPr marL="0" marR="0" lvl="0" indent="0" algn="r" defTabSz="713232" rtl="0" eaLnBrk="1" fontAlgn="auto" latinLnBrk="0" hangingPunct="1">
              <a:lnSpc>
                <a:spcPct val="100000"/>
              </a:lnSpc>
              <a:spcBef>
                <a:spcPts val="0"/>
              </a:spcBef>
              <a:spcAft>
                <a:spcPts val="0"/>
              </a:spcAft>
              <a:buClrTx/>
              <a:buSzTx/>
              <a:buFontTx/>
              <a:buNone/>
              <a:tabLst/>
              <a:defRPr/>
            </a:pPr>
            <a:fld id="{A90CCBAA-C84E-449D-9773-EDAD58FF3515}"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713232"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1512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cap="all" dirty="0">
                <a:solidFill>
                  <a:srgbClr val="231F20"/>
                </a:solidFill>
                <a:effectLst/>
                <a:latin typeface="Helvetica Neue"/>
              </a:rPr>
              <a:t>DAVID MERRILL &amp; ROGER REID: SOCIAL STYLES</a:t>
            </a:r>
          </a:p>
          <a:p>
            <a:pPr algn="l"/>
            <a:r>
              <a:rPr lang="en-GB" b="0" i="0" dirty="0">
                <a:solidFill>
                  <a:srgbClr val="231F20"/>
                </a:solidFill>
                <a:effectLst/>
                <a:latin typeface="Lato" panose="020F0502020204030203" pitchFamily="34" charset="0"/>
              </a:rPr>
              <a:t> </a:t>
            </a:r>
          </a:p>
          <a:p>
            <a:pPr algn="l"/>
            <a:r>
              <a:rPr lang="en-GB" b="0" i="0" dirty="0">
                <a:solidFill>
                  <a:srgbClr val="231F20"/>
                </a:solidFill>
                <a:effectLst/>
                <a:latin typeface="Lato" panose="020F0502020204030203" pitchFamily="34" charset="0"/>
              </a:rPr>
              <a:t>Social Styles form a model of personality that focuses on our outer behaviour, rather than the inner you. Its founders described it as</a:t>
            </a:r>
            <a:r>
              <a:rPr lang="en-GB" b="0" i="1" dirty="0">
                <a:solidFill>
                  <a:srgbClr val="231F20"/>
                </a:solidFill>
                <a:effectLst/>
                <a:latin typeface="Lato" panose="020F0502020204030203" pitchFamily="34" charset="0"/>
              </a:rPr>
              <a:t> ‘the you that’s on display’</a:t>
            </a:r>
            <a:r>
              <a:rPr lang="en-GB" b="0" i="0" dirty="0">
                <a:solidFill>
                  <a:srgbClr val="231F20"/>
                </a:solidFill>
                <a:effectLst/>
                <a:latin typeface="Lato" panose="020F0502020204030203" pitchFamily="34" charset="0"/>
              </a:rPr>
              <a:t>.</a:t>
            </a:r>
          </a:p>
          <a:p>
            <a:pPr algn="l"/>
            <a:r>
              <a:rPr lang="en-GB" b="0" i="0" dirty="0">
                <a:solidFill>
                  <a:srgbClr val="231F20"/>
                </a:solidFill>
                <a:effectLst/>
                <a:latin typeface="Lato" panose="020F0502020204030203" pitchFamily="34" charset="0"/>
              </a:rPr>
              <a:t>In the early 1960s, two industrial psychologists, David Merrill and Roger Reid wanted to understand whether they could predict managerial, leadership and sales performance. To do this, they explored </a:t>
            </a:r>
            <a:r>
              <a:rPr lang="en-GB" b="0" i="1" dirty="0">
                <a:solidFill>
                  <a:srgbClr val="231F20"/>
                </a:solidFill>
                <a:effectLst/>
                <a:latin typeface="Lato" panose="020F0502020204030203" pitchFamily="34" charset="0"/>
              </a:rPr>
              <a:t>how</a:t>
            </a:r>
            <a:r>
              <a:rPr lang="en-GB" b="0" i="0" dirty="0">
                <a:solidFill>
                  <a:srgbClr val="231F20"/>
                </a:solidFill>
                <a:effectLst/>
                <a:latin typeface="Lato" panose="020F0502020204030203" pitchFamily="34" charset="0"/>
              </a:rPr>
              <a:t> people behave in social situations. They chose not to concern themselves with </a:t>
            </a:r>
            <a:r>
              <a:rPr lang="en-GB" b="1" i="1" dirty="0">
                <a:solidFill>
                  <a:srgbClr val="231F20"/>
                </a:solidFill>
                <a:effectLst/>
                <a:latin typeface="Lato" panose="020F0502020204030203" pitchFamily="34" charset="0"/>
              </a:rPr>
              <a:t>why</a:t>
            </a:r>
            <a:r>
              <a:rPr lang="en-GB" b="0" i="0" dirty="0">
                <a:solidFill>
                  <a:srgbClr val="231F20"/>
                </a:solidFill>
                <a:effectLst/>
                <a:latin typeface="Lato" panose="020F0502020204030203" pitchFamily="34" charset="0"/>
              </a:rPr>
              <a:t>.</a:t>
            </a:r>
          </a:p>
          <a:p>
            <a:pPr algn="l"/>
            <a:r>
              <a:rPr lang="en-GB" b="1" i="0" dirty="0">
                <a:solidFill>
                  <a:srgbClr val="231F20"/>
                </a:solidFill>
                <a:effectLst/>
                <a:latin typeface="Lato" panose="020F0502020204030203" pitchFamily="34" charset="0"/>
              </a:rPr>
              <a:t>Assertiveness and Responsiveness</a:t>
            </a:r>
          </a:p>
          <a:p>
            <a:pPr algn="l"/>
            <a:r>
              <a:rPr lang="en-GB" b="0" i="0" dirty="0">
                <a:solidFill>
                  <a:srgbClr val="231F20"/>
                </a:solidFill>
                <a:effectLst/>
                <a:latin typeface="Lato" panose="020F0502020204030203" pitchFamily="34" charset="0"/>
              </a:rPr>
              <a:t>Assertiveness styles range from ‘asking’ behaviours to ‘telling’ behaviours, while our responsiveness varies from ’emoting’, or displaying our feelings, to ‘controlling’ our emotions.</a:t>
            </a:r>
          </a:p>
          <a:p>
            <a:pPr algn="l"/>
            <a:r>
              <a:rPr lang="en-GB" b="0" i="0" dirty="0">
                <a:solidFill>
                  <a:srgbClr val="231F20"/>
                </a:solidFill>
                <a:effectLst/>
                <a:latin typeface="Lato" panose="020F0502020204030203" pitchFamily="34" charset="0"/>
              </a:rPr>
              <a:t>From these two dimensions, they defined four behavioural styles that we each display. As with other models, we each have our preferences, but can display all of the styles from time to time.</a:t>
            </a:r>
          </a:p>
          <a:p>
            <a:pPr algn="l"/>
            <a:r>
              <a:rPr lang="en-GB" b="0" i="0" dirty="0">
                <a:solidFill>
                  <a:srgbClr val="231F20"/>
                </a:solidFill>
                <a:effectLst/>
                <a:latin typeface="Lato" panose="020F0502020204030203" pitchFamily="34" charset="0"/>
              </a:rPr>
              <a:t>The value of the model lies in using it to assess the people around you, and knowing how to get the best from people with each preference.</a:t>
            </a:r>
          </a:p>
          <a:p>
            <a:pPr algn="l"/>
            <a:r>
              <a:rPr lang="en-GB" b="0" i="0" dirty="0">
                <a:solidFill>
                  <a:srgbClr val="231F20"/>
                </a:solidFill>
                <a:effectLst/>
                <a:latin typeface="Lato" panose="020F0502020204030203" pitchFamily="34" charset="0"/>
              </a:rPr>
              <a:t>Merrill and Reid labelled our ability to adapt to other people’s styles as ‘versatility’.</a:t>
            </a:r>
          </a:p>
          <a:p>
            <a:pPr algn="l"/>
            <a:endParaRPr lang="en-GB" b="0" i="0" dirty="0">
              <a:solidFill>
                <a:srgbClr val="231F20"/>
              </a:solidFill>
              <a:effectLst/>
              <a:latin typeface="Lato" panose="020F0502020204030203" pitchFamily="34" charset="0"/>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EE346D-17AF-43AA-AD69-417A7E85F87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757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fundamental leadership skills needed by leaders at every organisation, regardless of role, industry, or location</a:t>
            </a:r>
          </a:p>
        </p:txBody>
      </p:sp>
      <p:sp>
        <p:nvSpPr>
          <p:cNvPr id="4" name="Slide Number Placeholder 3"/>
          <p:cNvSpPr>
            <a:spLocks noGrp="1"/>
          </p:cNvSpPr>
          <p:nvPr>
            <p:ph type="sldNum" sz="quarter" idx="5"/>
          </p:nvPr>
        </p:nvSpPr>
        <p:spPr/>
        <p:txBody>
          <a:bodyPr/>
          <a:lstStyle/>
          <a:p>
            <a:fld id="{A90CCBAA-C84E-449D-9773-EDAD58FF3515}" type="slidenum">
              <a:rPr lang="en-GB" smtClean="0"/>
              <a:t>36</a:t>
            </a:fld>
            <a:endParaRPr lang="en-GB" dirty="0"/>
          </a:p>
        </p:txBody>
      </p:sp>
    </p:spTree>
    <p:extLst>
      <p:ext uri="{BB962C8B-B14F-4D97-AF65-F5344CB8AC3E}">
        <p14:creationId xmlns:p14="http://schemas.microsoft.com/office/powerpoint/2010/main" val="1957858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your brave ask your</a:t>
            </a:r>
            <a:r>
              <a:rPr lang="en-GB" baseline="0" dirty="0"/>
              <a:t> team or people that know you well  to give you feedback on your leadership?</a:t>
            </a:r>
            <a:endParaRPr lang="en-GB" dirty="0"/>
          </a:p>
        </p:txBody>
      </p:sp>
      <p:sp>
        <p:nvSpPr>
          <p:cNvPr id="4" name="Slide Number Placeholder 3"/>
          <p:cNvSpPr>
            <a:spLocks noGrp="1"/>
          </p:cNvSpPr>
          <p:nvPr>
            <p:ph type="sldNum" sz="quarter" idx="10"/>
          </p:nvPr>
        </p:nvSpPr>
        <p:spPr/>
        <p:txBody>
          <a:bodyPr/>
          <a:lstStyle/>
          <a:p>
            <a:fld id="{45B34F98-F404-40C5-BD95-A1BF0C6C0A00}" type="slidenum">
              <a:rPr lang="en-GB" smtClean="0"/>
              <a:pPr/>
              <a:t>37</a:t>
            </a:fld>
            <a:endParaRPr lang="en-GB" dirty="0"/>
          </a:p>
        </p:txBody>
      </p:sp>
    </p:spTree>
    <p:extLst>
      <p:ext uri="{BB962C8B-B14F-4D97-AF65-F5344CB8AC3E}">
        <p14:creationId xmlns:p14="http://schemas.microsoft.com/office/powerpoint/2010/main" val="3131660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Being Self Aware – knowing who you are: acknowledging</a:t>
            </a:r>
            <a:r>
              <a:rPr lang="en-GB" baseline="0" dirty="0"/>
              <a:t> your preferences and capabilities.</a:t>
            </a:r>
          </a:p>
          <a:p>
            <a:r>
              <a:rPr lang="en-GB" baseline="0" dirty="0"/>
              <a:t>Being aware of the impact you have on others – recognising the influence you hold and noticing how others respond to you and your actions.</a:t>
            </a:r>
          </a:p>
          <a:p>
            <a:r>
              <a:rPr lang="en-GB" baseline="0" dirty="0"/>
              <a:t>Knowing what really matters to you – enabling you to make decisions based on critical priorities rather than being pulled off course by other issues.</a:t>
            </a:r>
          </a:p>
          <a:p>
            <a:r>
              <a:rPr lang="en-GB" baseline="0" dirty="0"/>
              <a:t>Behaving in alignment with your core purpose and values – ensuring that your actions are a direct reflection of your words.</a:t>
            </a:r>
          </a:p>
          <a:p>
            <a:r>
              <a:rPr lang="en-GB" dirty="0"/>
              <a:t>Expressing yourself authentically – being really honest about what</a:t>
            </a:r>
            <a:r>
              <a:rPr lang="en-GB" baseline="0" dirty="0"/>
              <a:t> is important to you and being prepared to take a stand on it.</a:t>
            </a:r>
            <a:endParaRPr lang="en-GB" dirty="0"/>
          </a:p>
        </p:txBody>
      </p:sp>
      <p:sp>
        <p:nvSpPr>
          <p:cNvPr id="4" name="Slide Number Placeholder 3"/>
          <p:cNvSpPr>
            <a:spLocks noGrp="1"/>
          </p:cNvSpPr>
          <p:nvPr>
            <p:ph type="sldNum" sz="quarter" idx="10"/>
          </p:nvPr>
        </p:nvSpPr>
        <p:spPr/>
        <p:txBody>
          <a:bodyPr/>
          <a:lstStyle/>
          <a:p>
            <a:fld id="{45B34F98-F404-40C5-BD95-A1BF0C6C0A00}" type="slidenum">
              <a:rPr lang="en-GB" smtClean="0"/>
              <a:pPr/>
              <a:t>38</a:t>
            </a:fld>
            <a:endParaRPr lang="en-GB" dirty="0"/>
          </a:p>
        </p:txBody>
      </p:sp>
    </p:spTree>
    <p:extLst>
      <p:ext uri="{BB962C8B-B14F-4D97-AF65-F5344CB8AC3E}">
        <p14:creationId xmlns:p14="http://schemas.microsoft.com/office/powerpoint/2010/main" val="3471265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Knowledge Activity 1: </a:t>
            </a:r>
          </a:p>
          <a:p>
            <a:pPr marL="0" indent="0">
              <a:buNone/>
            </a:pPr>
            <a:r>
              <a:rPr lang="en-GB" dirty="0"/>
              <a:t>Think about managers and leaders that you have met and seen in action. This can be at work, in a previous job, in a business that you know, or from a relevant TV programme or movie you have seen. Make a few notes about their leadership style and how you would feel (or do feel) working for them.</a:t>
            </a:r>
          </a:p>
          <a:p>
            <a:pPr marL="0" indent="0">
              <a:buNone/>
            </a:pPr>
            <a:endParaRPr lang="en-GB" dirty="0"/>
          </a:p>
          <a:p>
            <a:pPr marL="0" indent="0">
              <a:buNone/>
            </a:pPr>
            <a:r>
              <a:rPr lang="en-GB" dirty="0"/>
              <a:t>Points to consider could include: </a:t>
            </a:r>
          </a:p>
          <a:p>
            <a:pPr marL="0" indent="0">
              <a:buNone/>
            </a:pPr>
            <a:r>
              <a:rPr lang="en-GB" dirty="0"/>
              <a:t>your motivation; your confidence; your willingness to engage and contribute ideas and suggestions; respect for the manager and confidence in their ability to lead.</a:t>
            </a:r>
          </a:p>
          <a:p>
            <a:endParaRPr lang="en-GB" sz="1200" b="1"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713232" rtl="0" eaLnBrk="1" fontAlgn="auto" latinLnBrk="0" hangingPunct="1">
              <a:lnSpc>
                <a:spcPct val="100000"/>
              </a:lnSpc>
              <a:spcBef>
                <a:spcPts val="0"/>
              </a:spcBef>
              <a:spcAft>
                <a:spcPts val="0"/>
              </a:spcAft>
              <a:buClrTx/>
              <a:buSzTx/>
              <a:buFontTx/>
              <a:buNone/>
              <a:tabLst/>
              <a:defRPr/>
            </a:pPr>
            <a:fld id="{349A4E7D-E373-487C-9F8A-4F9A456DE8A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713232"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94506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 will have considered the options, full time, part time, temporary contracts etc </a:t>
            </a:r>
          </a:p>
        </p:txBody>
      </p:sp>
      <p:sp>
        <p:nvSpPr>
          <p:cNvPr id="4" name="Slide Number Placeholder 3"/>
          <p:cNvSpPr>
            <a:spLocks noGrp="1"/>
          </p:cNvSpPr>
          <p:nvPr>
            <p:ph type="sldNum" sz="quarter" idx="5"/>
          </p:nvPr>
        </p:nvSpPr>
        <p:spPr/>
        <p:txBody>
          <a:bodyPr/>
          <a:lstStyle/>
          <a:p>
            <a:fld id="{03FDA5D2-4089-4907-AAA7-80E6387A956B}" type="slidenum">
              <a:rPr lang="en-GB" smtClean="0"/>
              <a:t>43</a:t>
            </a:fld>
            <a:endParaRPr lang="en-GB" dirty="0"/>
          </a:p>
        </p:txBody>
      </p:sp>
    </p:spTree>
    <p:extLst>
      <p:ext uri="{BB962C8B-B14F-4D97-AF65-F5344CB8AC3E}">
        <p14:creationId xmlns:p14="http://schemas.microsoft.com/office/powerpoint/2010/main" val="2358872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Performance management</a:t>
            </a:r>
            <a:r>
              <a:rPr lang="en-GB" sz="1200" b="0" i="0" kern="1200" dirty="0">
                <a:solidFill>
                  <a:schemeClr val="tx1"/>
                </a:solidFill>
                <a:effectLst/>
                <a:latin typeface="+mn-lt"/>
                <a:ea typeface="+mn-ea"/>
                <a:cs typeface="+mn-cs"/>
              </a:rPr>
              <a:t> (</a:t>
            </a:r>
            <a:r>
              <a:rPr lang="en-GB" sz="1200" b="1" i="0" kern="1200" dirty="0">
                <a:solidFill>
                  <a:schemeClr val="tx1"/>
                </a:solidFill>
                <a:effectLst/>
                <a:latin typeface="+mn-lt"/>
                <a:ea typeface="+mn-ea"/>
                <a:cs typeface="+mn-cs"/>
              </a:rPr>
              <a:t>PM</a:t>
            </a:r>
            <a:r>
              <a:rPr lang="en-GB" sz="1200" b="0" i="0" kern="1200" dirty="0">
                <a:solidFill>
                  <a:schemeClr val="tx1"/>
                </a:solidFill>
                <a:effectLst/>
                <a:latin typeface="+mn-lt"/>
                <a:ea typeface="+mn-ea"/>
                <a:cs typeface="+mn-cs"/>
              </a:rPr>
              <a:t>) is the process of ensuring that a set of </a:t>
            </a:r>
            <a:r>
              <a:rPr lang="en-GB" sz="1200" b="0" i="0" u="none" strike="noStrike" kern="1200" dirty="0">
                <a:solidFill>
                  <a:schemeClr val="tx1"/>
                </a:solidFill>
                <a:effectLst/>
                <a:latin typeface="+mn-lt"/>
                <a:ea typeface="+mn-ea"/>
                <a:cs typeface="+mn-cs"/>
                <a:hlinkClick r:id="rId3" tooltip="Action (philosophy)"/>
              </a:rPr>
              <a:t>activities</a:t>
            </a:r>
            <a:r>
              <a:rPr lang="en-GB" sz="1200" b="0" i="0" kern="1200" dirty="0">
                <a:solidFill>
                  <a:schemeClr val="tx1"/>
                </a:solidFill>
                <a:effectLst/>
                <a:latin typeface="+mn-lt"/>
                <a:ea typeface="+mn-ea"/>
                <a:cs typeface="+mn-cs"/>
              </a:rPr>
              <a:t> and outputs meets an organization's </a:t>
            </a:r>
            <a:r>
              <a:rPr lang="en-GB" sz="1200" b="0" i="0" u="none" strike="noStrike" kern="1200" dirty="0">
                <a:solidFill>
                  <a:schemeClr val="tx1"/>
                </a:solidFill>
                <a:effectLst/>
                <a:latin typeface="+mn-lt"/>
                <a:ea typeface="+mn-ea"/>
                <a:cs typeface="+mn-cs"/>
                <a:hlinkClick r:id="rId4" tooltip="Goal"/>
              </a:rPr>
              <a:t>goals</a:t>
            </a:r>
            <a:r>
              <a:rPr lang="en-GB" sz="1200" b="0" i="0" kern="1200" dirty="0">
                <a:solidFill>
                  <a:schemeClr val="tx1"/>
                </a:solidFill>
                <a:effectLst/>
                <a:latin typeface="+mn-lt"/>
                <a:ea typeface="+mn-ea"/>
                <a:cs typeface="+mn-cs"/>
              </a:rPr>
              <a:t> in an effective and efficient manner. </a:t>
            </a:r>
            <a:r>
              <a:rPr lang="en-GB" sz="1200" b="0" i="0" u="none" strike="noStrike" kern="1200" dirty="0">
                <a:solidFill>
                  <a:schemeClr val="tx1"/>
                </a:solidFill>
                <a:effectLst/>
                <a:latin typeface="+mn-lt"/>
                <a:ea typeface="+mn-ea"/>
                <a:cs typeface="+mn-cs"/>
                <a:hlinkClick r:id="rId5" tooltip="Performance"/>
              </a:rPr>
              <a:t>Performance</a:t>
            </a:r>
            <a:r>
              <a:rPr lang="en-GB" sz="1200" b="0" i="0"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hlinkClick r:id="rId6" tooltip="Management"/>
              </a:rPr>
              <a:t>management</a:t>
            </a:r>
            <a:r>
              <a:rPr lang="en-GB" sz="1200" b="0" i="0" kern="1200" dirty="0">
                <a:solidFill>
                  <a:schemeClr val="tx1"/>
                </a:solidFill>
                <a:effectLst/>
                <a:latin typeface="+mn-lt"/>
                <a:ea typeface="+mn-ea"/>
                <a:cs typeface="+mn-cs"/>
              </a:rPr>
              <a:t> can focus on the performance of an </a:t>
            </a:r>
            <a:r>
              <a:rPr lang="en-GB" sz="1200" b="0" i="0" u="none" strike="noStrike" kern="1200" dirty="0">
                <a:solidFill>
                  <a:schemeClr val="tx1"/>
                </a:solidFill>
                <a:effectLst/>
                <a:latin typeface="+mn-lt"/>
                <a:ea typeface="+mn-ea"/>
                <a:cs typeface="+mn-cs"/>
                <a:hlinkClick r:id="rId7" tooltip="Organization"/>
              </a:rPr>
              <a:t>organization</a:t>
            </a:r>
            <a:r>
              <a:rPr lang="en-GB" sz="1200" b="0" i="0" kern="1200" dirty="0">
                <a:solidFill>
                  <a:schemeClr val="tx1"/>
                </a:solidFill>
                <a:effectLst/>
                <a:latin typeface="+mn-lt"/>
                <a:ea typeface="+mn-ea"/>
                <a:cs typeface="+mn-cs"/>
              </a:rPr>
              <a:t>, a </a:t>
            </a:r>
            <a:r>
              <a:rPr lang="en-GB" sz="1200" b="0" i="0" u="none" strike="noStrike" kern="1200" dirty="0">
                <a:solidFill>
                  <a:schemeClr val="tx1"/>
                </a:solidFill>
                <a:effectLst/>
                <a:latin typeface="+mn-lt"/>
                <a:ea typeface="+mn-ea"/>
                <a:cs typeface="+mn-cs"/>
                <a:hlinkClick r:id="rId8" tooltip="wikt:department"/>
              </a:rPr>
              <a:t>department</a:t>
            </a:r>
            <a:r>
              <a:rPr lang="en-GB" sz="1200" b="0" i="0" kern="1200" dirty="0">
                <a:solidFill>
                  <a:schemeClr val="tx1"/>
                </a:solidFill>
                <a:effectLst/>
                <a:latin typeface="+mn-lt"/>
                <a:ea typeface="+mn-ea"/>
                <a:cs typeface="+mn-cs"/>
              </a:rPr>
              <a:t>, an </a:t>
            </a:r>
            <a:r>
              <a:rPr lang="en-GB" sz="1200" b="0" i="0" u="none" strike="noStrike" kern="1200" dirty="0">
                <a:solidFill>
                  <a:schemeClr val="tx1"/>
                </a:solidFill>
                <a:effectLst/>
                <a:latin typeface="+mn-lt"/>
                <a:ea typeface="+mn-ea"/>
                <a:cs typeface="+mn-cs"/>
                <a:hlinkClick r:id="rId9" tooltip="Employee"/>
              </a:rPr>
              <a:t>employee</a:t>
            </a:r>
            <a:r>
              <a:rPr lang="en-GB" sz="1200" b="0" i="0" kern="1200" dirty="0">
                <a:solidFill>
                  <a:schemeClr val="tx1"/>
                </a:solidFill>
                <a:effectLst/>
                <a:latin typeface="+mn-lt"/>
                <a:ea typeface="+mn-ea"/>
                <a:cs typeface="+mn-cs"/>
              </a:rPr>
              <a:t>, or the processes in place to manage particular tasks.</a:t>
            </a:r>
            <a:r>
              <a:rPr lang="en-GB" sz="1200" b="0" i="0" u="none" strike="noStrike" kern="1200" baseline="30000" dirty="0">
                <a:solidFill>
                  <a:schemeClr val="tx1"/>
                </a:solidFill>
                <a:effectLst/>
                <a:latin typeface="+mn-lt"/>
                <a:ea typeface="+mn-ea"/>
                <a:cs typeface="+mn-cs"/>
                <a:hlinkClick r:id="rId10"/>
              </a:rPr>
              <a:t>[1]</a:t>
            </a:r>
            <a:r>
              <a:rPr lang="en-GB" sz="1200" b="0" i="0" kern="1200" dirty="0">
                <a:solidFill>
                  <a:schemeClr val="tx1"/>
                </a:solidFill>
                <a:effectLst/>
                <a:latin typeface="+mn-lt"/>
                <a:ea typeface="+mn-ea"/>
                <a:cs typeface="+mn-cs"/>
              </a:rPr>
              <a:t> Performance management standards are generally organized and disseminated by senior leadership at an organization and by task owners, it can include specifying tasks and outcomes of a job, providing timely feedback and coaching, comparing employee's actual performance and </a:t>
            </a:r>
            <a:r>
              <a:rPr lang="en-GB" dirty="0"/>
              <a:t>behaviours</a:t>
            </a:r>
            <a:r>
              <a:rPr lang="en-GB" sz="1200" b="0" i="0" kern="1200" dirty="0">
                <a:solidFill>
                  <a:schemeClr val="tx1"/>
                </a:solidFill>
                <a:effectLst/>
                <a:latin typeface="+mn-lt"/>
                <a:ea typeface="+mn-ea"/>
                <a:cs typeface="+mn-cs"/>
              </a:rPr>
              <a:t> with desired performance and </a:t>
            </a:r>
            <a:r>
              <a:rPr lang="en-GB" dirty="0"/>
              <a:t>behaviours</a:t>
            </a:r>
            <a:r>
              <a:rPr lang="en-GB" sz="1200" b="0" i="0" kern="1200" dirty="0">
                <a:solidFill>
                  <a:schemeClr val="tx1"/>
                </a:solidFill>
                <a:effectLst/>
                <a:latin typeface="+mn-lt"/>
                <a:ea typeface="+mn-ea"/>
                <a:cs typeface="+mn-cs"/>
              </a:rPr>
              <a:t>, instituting rewards, etc.</a:t>
            </a:r>
            <a:r>
              <a:rPr lang="en-GB" sz="1200" b="0" i="0" u="none" strike="noStrike" kern="1200" baseline="30000" dirty="0">
                <a:solidFill>
                  <a:schemeClr val="tx1"/>
                </a:solidFill>
                <a:effectLst/>
                <a:latin typeface="+mn-lt"/>
                <a:ea typeface="+mn-ea"/>
                <a:cs typeface="+mn-cs"/>
                <a:hlinkClick r:id="rId11"/>
              </a:rPr>
              <a:t>[2]</a:t>
            </a:r>
            <a:endParaRPr lang="en-GB" sz="1200" b="0" i="0" u="none" strike="noStrike" kern="1200" baseline="30000" dirty="0">
              <a:solidFill>
                <a:schemeClr val="tx1"/>
              </a:solidFill>
              <a:effectLst/>
              <a:latin typeface="+mn-lt"/>
              <a:ea typeface="+mn-ea"/>
              <a:cs typeface="+mn-cs"/>
            </a:endParaRPr>
          </a:p>
          <a:p>
            <a:endParaRPr lang="en-GB" sz="1200" b="0" i="0" u="none" strike="noStrike" kern="1200" baseline="30000" dirty="0">
              <a:solidFill>
                <a:schemeClr val="tx1"/>
              </a:solidFill>
              <a:effectLst/>
              <a:latin typeface="+mn-lt"/>
              <a:ea typeface="+mn-ea"/>
              <a:cs typeface="+mn-cs"/>
            </a:endParaRPr>
          </a:p>
          <a:p>
            <a:r>
              <a:rPr lang="en-GB" sz="1200" b="0" i="0" u="none" strike="noStrike" kern="1200" baseline="30000" dirty="0">
                <a:solidFill>
                  <a:schemeClr val="tx1"/>
                </a:solidFill>
                <a:effectLst/>
                <a:latin typeface="+mn-lt"/>
                <a:ea typeface="+mn-ea"/>
                <a:cs typeface="+mn-cs"/>
              </a:rPr>
              <a:t>In this context we will consider the employee </a:t>
            </a:r>
            <a:endParaRPr lang="en-GB" sz="1200" dirty="0"/>
          </a:p>
        </p:txBody>
      </p:sp>
      <p:sp>
        <p:nvSpPr>
          <p:cNvPr id="4" name="Slide Number Placeholder 3"/>
          <p:cNvSpPr>
            <a:spLocks noGrp="1"/>
          </p:cNvSpPr>
          <p:nvPr>
            <p:ph type="sldNum" sz="quarter" idx="10"/>
          </p:nvPr>
        </p:nvSpPr>
        <p:spPr/>
        <p:txBody>
          <a:bodyPr/>
          <a:lstStyle/>
          <a:p>
            <a:fld id="{03FDA5D2-4089-4907-AAA7-80E6387A956B}" type="slidenum">
              <a:rPr lang="en-GB" smtClean="0"/>
              <a:t>51</a:t>
            </a:fld>
            <a:endParaRPr lang="en-GB" dirty="0"/>
          </a:p>
        </p:txBody>
      </p:sp>
    </p:spTree>
    <p:extLst>
      <p:ext uri="{BB962C8B-B14F-4D97-AF65-F5344CB8AC3E}">
        <p14:creationId xmlns:p14="http://schemas.microsoft.com/office/powerpoint/2010/main" val="3662940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Quickly Review Coaching</a:t>
            </a:r>
            <a:r>
              <a:rPr lang="en-GB" baseline="0" dirty="0"/>
              <a:t> Models</a:t>
            </a:r>
            <a:endParaRPr lang="en-GB" dirty="0"/>
          </a:p>
        </p:txBody>
      </p:sp>
      <p:sp>
        <p:nvSpPr>
          <p:cNvPr id="4" name="Slide Number Placeholder 3"/>
          <p:cNvSpPr>
            <a:spLocks noGrp="1"/>
          </p:cNvSpPr>
          <p:nvPr>
            <p:ph type="sldNum" sz="quarter" idx="10"/>
          </p:nvPr>
        </p:nvSpPr>
        <p:spPr/>
        <p:txBody>
          <a:bodyPr/>
          <a:lstStyle/>
          <a:p>
            <a:fld id="{03FDA5D2-4089-4907-AAA7-80E6387A956B}" type="slidenum">
              <a:rPr lang="en-GB" smtClean="0"/>
              <a:t>55</a:t>
            </a:fld>
            <a:endParaRPr lang="en-GB" dirty="0"/>
          </a:p>
        </p:txBody>
      </p:sp>
    </p:spTree>
    <p:extLst>
      <p:ext uri="{BB962C8B-B14F-4D97-AF65-F5344CB8AC3E}">
        <p14:creationId xmlns:p14="http://schemas.microsoft.com/office/powerpoint/2010/main" val="1407426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Formal Feedback – from a manager</a:t>
            </a:r>
          </a:p>
          <a:p>
            <a:r>
              <a:rPr lang="en-GB" dirty="0"/>
              <a:t>Informal Feedback – from colleagues</a:t>
            </a:r>
            <a:r>
              <a:rPr lang="en-GB" baseline="0" dirty="0"/>
              <a:t> or customers</a:t>
            </a:r>
          </a:p>
          <a:p>
            <a:r>
              <a:rPr lang="en-GB" baseline="0" dirty="0"/>
              <a:t>Learning activities</a:t>
            </a:r>
          </a:p>
          <a:p>
            <a:r>
              <a:rPr lang="en-GB" baseline="0" dirty="0"/>
              <a:t>Development activities</a:t>
            </a:r>
          </a:p>
          <a:p>
            <a:r>
              <a:rPr lang="en-GB" baseline="0" dirty="0"/>
              <a:t>Surveys</a:t>
            </a:r>
          </a:p>
          <a:p>
            <a:endParaRPr lang="en-GB" dirty="0"/>
          </a:p>
          <a:p>
            <a:endParaRPr lang="en-GB" dirty="0"/>
          </a:p>
          <a:p>
            <a:r>
              <a:rPr lang="en-GB" dirty="0"/>
              <a:t>Discuss</a:t>
            </a:r>
            <a:r>
              <a:rPr lang="en-GB" baseline="0" dirty="0"/>
              <a:t> Feedback loops 180 – 720 degree:</a:t>
            </a:r>
          </a:p>
          <a:p>
            <a:endParaRPr lang="en-GB" baseline="0" dirty="0"/>
          </a:p>
          <a:p>
            <a:r>
              <a:rPr lang="en-GB" sz="1200" b="1" i="0" kern="1200" dirty="0">
                <a:solidFill>
                  <a:schemeClr val="tx1"/>
                </a:solidFill>
                <a:effectLst/>
                <a:latin typeface="+mn-lt"/>
                <a:ea typeface="+mn-ea"/>
                <a:cs typeface="+mn-cs"/>
              </a:rPr>
              <a:t>90 Degree</a:t>
            </a:r>
          </a:p>
          <a:p>
            <a:r>
              <a:rPr lang="en-GB" sz="1200" b="0" i="0" kern="1200" dirty="0">
                <a:solidFill>
                  <a:schemeClr val="tx1"/>
                </a:solidFill>
                <a:effectLst/>
                <a:latin typeface="+mn-lt"/>
                <a:ea typeface="+mn-ea"/>
                <a:cs typeface="+mn-cs"/>
              </a:rPr>
              <a:t>This is the most basic form of appraisal. The appraiser/manager gives their evaluation of the employee. There is no self-evaluation. It’s one way and top down.</a:t>
            </a:r>
          </a:p>
          <a:p>
            <a:r>
              <a:rPr lang="en-GB" sz="1200" b="1" i="0" kern="1200" dirty="0">
                <a:solidFill>
                  <a:schemeClr val="tx1"/>
                </a:solidFill>
                <a:effectLst/>
                <a:latin typeface="+mn-lt"/>
                <a:ea typeface="+mn-ea"/>
                <a:cs typeface="+mn-cs"/>
              </a:rPr>
              <a:t>180 Degree</a:t>
            </a:r>
          </a:p>
          <a:p>
            <a:r>
              <a:rPr lang="en-GB" sz="1200" b="0" i="0" kern="1200" dirty="0">
                <a:solidFill>
                  <a:schemeClr val="tx1"/>
                </a:solidFill>
                <a:effectLst/>
                <a:latin typeface="+mn-lt"/>
                <a:ea typeface="+mn-ea"/>
                <a:cs typeface="+mn-cs"/>
              </a:rPr>
              <a:t>A </a:t>
            </a:r>
            <a:r>
              <a:rPr lang="en-GB" sz="1200" b="0" i="0" u="none" strike="noStrike" kern="1200" dirty="0">
                <a:solidFill>
                  <a:schemeClr val="tx1"/>
                </a:solidFill>
                <a:effectLst/>
                <a:latin typeface="+mn-lt"/>
                <a:ea typeface="+mn-ea"/>
                <a:cs typeface="+mn-cs"/>
                <a:hlinkClick r:id="rId3"/>
              </a:rPr>
              <a:t>180 degree appraisal process</a:t>
            </a:r>
            <a:r>
              <a:rPr lang="en-GB" sz="1200" b="0" i="0" kern="1200" dirty="0">
                <a:solidFill>
                  <a:schemeClr val="tx1"/>
                </a:solidFill>
                <a:effectLst/>
                <a:latin typeface="+mn-lt"/>
                <a:ea typeface="+mn-ea"/>
                <a:cs typeface="+mn-cs"/>
              </a:rPr>
              <a:t> involves the appraisee completing a </a:t>
            </a:r>
            <a:r>
              <a:rPr lang="en-GB" sz="1200" b="0" i="0" u="none" strike="noStrike" kern="1200" dirty="0">
                <a:solidFill>
                  <a:schemeClr val="tx1"/>
                </a:solidFill>
                <a:effectLst/>
                <a:latin typeface="+mn-lt"/>
                <a:ea typeface="+mn-ea"/>
                <a:cs typeface="+mn-cs"/>
                <a:hlinkClick r:id="rId4"/>
              </a:rPr>
              <a:t>self-evaluation form</a:t>
            </a:r>
            <a:r>
              <a:rPr lang="en-GB" sz="1200" b="0" i="0" kern="1200" dirty="0">
                <a:solidFill>
                  <a:schemeClr val="tx1"/>
                </a:solidFill>
                <a:effectLst/>
                <a:latin typeface="+mn-lt"/>
                <a:ea typeface="+mn-ea"/>
                <a:cs typeface="+mn-cs"/>
              </a:rPr>
              <a:t>. The employee rates him/herself and gives feedback on their own performance. The self-appraisal is discussed and agreed with the appraiser during an appraisal review meeting. Once the information is agreed by both the appraiser and appraisee the appraisal is signed off.</a:t>
            </a:r>
          </a:p>
          <a:p>
            <a:r>
              <a:rPr lang="en-GB" sz="1200" b="1" i="0" kern="1200" dirty="0">
                <a:solidFill>
                  <a:schemeClr val="tx1"/>
                </a:solidFill>
                <a:effectLst/>
                <a:latin typeface="+mn-lt"/>
                <a:ea typeface="+mn-ea"/>
                <a:cs typeface="+mn-cs"/>
              </a:rPr>
              <a:t>270 Degree</a:t>
            </a:r>
          </a:p>
          <a:p>
            <a:r>
              <a:rPr lang="en-GB" sz="1200" b="0" i="0" kern="1200" dirty="0">
                <a:solidFill>
                  <a:schemeClr val="tx1"/>
                </a:solidFill>
                <a:effectLst/>
                <a:latin typeface="+mn-lt"/>
                <a:ea typeface="+mn-ea"/>
                <a:cs typeface="+mn-cs"/>
              </a:rPr>
              <a:t>The 270 Degree appraisal adds one more dimension and involves 3 groups of people: The appraiser/manager, the appraisee (self-appraisal) plus feedback gathered from peers or subordinates.</a:t>
            </a:r>
          </a:p>
          <a:p>
            <a:r>
              <a:rPr lang="en-GB" sz="1200" b="1" i="0" kern="1200" dirty="0">
                <a:solidFill>
                  <a:schemeClr val="tx1"/>
                </a:solidFill>
                <a:effectLst/>
                <a:latin typeface="+mn-lt"/>
                <a:ea typeface="+mn-ea"/>
                <a:cs typeface="+mn-cs"/>
              </a:rPr>
              <a:t>360 Degree</a:t>
            </a:r>
          </a:p>
          <a:p>
            <a:r>
              <a:rPr lang="en-GB" sz="1200" b="0" i="0" kern="1200" dirty="0">
                <a:solidFill>
                  <a:schemeClr val="tx1"/>
                </a:solidFill>
                <a:effectLst/>
                <a:latin typeface="+mn-lt"/>
                <a:ea typeface="+mn-ea"/>
                <a:cs typeface="+mn-cs"/>
              </a:rPr>
              <a:t>A </a:t>
            </a:r>
            <a:r>
              <a:rPr lang="en-GB" sz="1200" b="0" i="0" u="none" strike="noStrike" kern="1200" dirty="0">
                <a:solidFill>
                  <a:schemeClr val="tx1"/>
                </a:solidFill>
                <a:effectLst/>
                <a:latin typeface="+mn-lt"/>
                <a:ea typeface="+mn-ea"/>
                <a:cs typeface="+mn-cs"/>
                <a:hlinkClick r:id="rId5"/>
              </a:rPr>
              <a:t>360 degree appraisal</a:t>
            </a:r>
            <a:r>
              <a:rPr lang="en-GB" sz="1200" b="0" i="0" kern="1200" dirty="0">
                <a:solidFill>
                  <a:schemeClr val="tx1"/>
                </a:solidFill>
                <a:effectLst/>
                <a:latin typeface="+mn-lt"/>
                <a:ea typeface="+mn-ea"/>
                <a:cs typeface="+mn-cs"/>
              </a:rPr>
              <a:t> involves 4 groups of people. The appraiser/manager, the appraisee (self-appraisal) plus feedback gathered from peers and subordinates or customers/clients.</a:t>
            </a:r>
          </a:p>
          <a:p>
            <a:r>
              <a:rPr lang="en-GB" sz="1200" b="1" i="0" kern="1200" dirty="0">
                <a:solidFill>
                  <a:schemeClr val="tx1"/>
                </a:solidFill>
                <a:effectLst/>
                <a:latin typeface="+mn-lt"/>
                <a:ea typeface="+mn-ea"/>
                <a:cs typeface="+mn-cs"/>
              </a:rPr>
              <a:t>540 Degree</a:t>
            </a:r>
          </a:p>
          <a:p>
            <a:r>
              <a:rPr lang="en-GB" sz="1200" b="0" i="0" kern="1200" dirty="0">
                <a:solidFill>
                  <a:schemeClr val="tx1"/>
                </a:solidFill>
                <a:effectLst/>
                <a:latin typeface="+mn-lt"/>
                <a:ea typeface="+mn-ea"/>
                <a:cs typeface="+mn-cs"/>
              </a:rPr>
              <a:t>A 540 degree appraisal adds an external element as feedback is also collected from customers or clients. It has 5 dimensions: appraiser/manager, the appraisee (self-appraisal), peers, subordinates and customer/clients.</a:t>
            </a:r>
          </a:p>
          <a:p>
            <a:r>
              <a:rPr lang="en-GB" sz="1200" b="1" i="0" kern="1200" dirty="0">
                <a:solidFill>
                  <a:schemeClr val="tx1"/>
                </a:solidFill>
                <a:effectLst/>
                <a:latin typeface="+mn-lt"/>
                <a:ea typeface="+mn-ea"/>
                <a:cs typeface="+mn-cs"/>
              </a:rPr>
              <a:t>720 Degree</a:t>
            </a:r>
          </a:p>
          <a:p>
            <a:r>
              <a:rPr lang="en-GB" sz="1200" b="0" i="0" kern="1200" dirty="0">
                <a:solidFill>
                  <a:schemeClr val="tx1"/>
                </a:solidFill>
                <a:effectLst/>
                <a:latin typeface="+mn-lt"/>
                <a:ea typeface="+mn-ea"/>
                <a:cs typeface="+mn-cs"/>
              </a:rPr>
              <a:t>A 720 degree appraisal is basically a 360 degree appraisal performed twice. A second 360 degree is performed at a timely interval and compared against the results of the first 360 degree appraisal.</a:t>
            </a:r>
          </a:p>
          <a:p>
            <a:endParaRPr lang="en-GB" dirty="0"/>
          </a:p>
        </p:txBody>
      </p:sp>
      <p:sp>
        <p:nvSpPr>
          <p:cNvPr id="4" name="Slide Number Placeholder 3"/>
          <p:cNvSpPr>
            <a:spLocks noGrp="1"/>
          </p:cNvSpPr>
          <p:nvPr>
            <p:ph type="sldNum" sz="quarter" idx="10"/>
          </p:nvPr>
        </p:nvSpPr>
        <p:spPr/>
        <p:txBody>
          <a:bodyPr/>
          <a:lstStyle/>
          <a:p>
            <a:fld id="{02EDF8CB-09C0-4C45-81E7-746E89B58A36}" type="slidenum">
              <a:rPr lang="en-GB" smtClean="0"/>
              <a:t>56</a:t>
            </a:fld>
            <a:endParaRPr lang="en-GB" dirty="0"/>
          </a:p>
        </p:txBody>
      </p:sp>
    </p:spTree>
    <p:extLst>
      <p:ext uri="{BB962C8B-B14F-4D97-AF65-F5344CB8AC3E}">
        <p14:creationId xmlns:p14="http://schemas.microsoft.com/office/powerpoint/2010/main" val="5788231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Talent management is the process of recruiting, retaining and developing the best people</a:t>
            </a:r>
          </a:p>
          <a:p>
            <a:r>
              <a:rPr lang="en-GB" sz="1200" b="0" i="0" u="none" strike="noStrike" kern="1200" baseline="0" dirty="0">
                <a:solidFill>
                  <a:schemeClr val="tx1"/>
                </a:solidFill>
                <a:latin typeface="+mn-lt"/>
                <a:ea typeface="+mn-ea"/>
                <a:cs typeface="+mn-cs"/>
              </a:rPr>
              <a:t>possible both now and for the future. It is closely linked to succession planning which is where</a:t>
            </a:r>
          </a:p>
          <a:p>
            <a:r>
              <a:rPr lang="en-GB" sz="1200" b="0" i="0" u="none" strike="noStrike" kern="1200" baseline="0" dirty="0">
                <a:solidFill>
                  <a:schemeClr val="tx1"/>
                </a:solidFill>
                <a:latin typeface="+mn-lt"/>
                <a:ea typeface="+mn-ea"/>
                <a:cs typeface="+mn-cs"/>
              </a:rPr>
              <a:t>organisations seek to protect their operations through ensuring a continual pipeline of people</a:t>
            </a:r>
          </a:p>
          <a:p>
            <a:r>
              <a:rPr lang="en-GB" sz="1200" b="0" i="0" u="none" strike="noStrike" kern="1200" baseline="0" dirty="0">
                <a:solidFill>
                  <a:schemeClr val="tx1"/>
                </a:solidFill>
                <a:latin typeface="+mn-lt"/>
                <a:ea typeface="+mn-ea"/>
                <a:cs typeface="+mn-cs"/>
              </a:rPr>
              <a:t>who can take up posts in the event of people leaving.</a:t>
            </a:r>
            <a:endParaRPr lang="en-GB" dirty="0"/>
          </a:p>
        </p:txBody>
      </p:sp>
      <p:sp>
        <p:nvSpPr>
          <p:cNvPr id="4" name="Slide Number Placeholder 3"/>
          <p:cNvSpPr>
            <a:spLocks noGrp="1"/>
          </p:cNvSpPr>
          <p:nvPr>
            <p:ph type="sldNum" sz="quarter" idx="10"/>
          </p:nvPr>
        </p:nvSpPr>
        <p:spPr/>
        <p:txBody>
          <a:bodyPr/>
          <a:lstStyle/>
          <a:p>
            <a:fld id="{3C2141A1-FA70-4217-A960-49FE662E2A30}" type="slidenum">
              <a:rPr lang="en-GB" smtClean="0"/>
              <a:t>57</a:t>
            </a:fld>
            <a:endParaRPr lang="en-GB" dirty="0"/>
          </a:p>
        </p:txBody>
      </p:sp>
    </p:spTree>
    <p:extLst>
      <p:ext uri="{BB962C8B-B14F-4D97-AF65-F5344CB8AC3E}">
        <p14:creationId xmlns:p14="http://schemas.microsoft.com/office/powerpoint/2010/main" val="4208302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Taylor's four principles are as follows: </a:t>
            </a:r>
            <a:endParaRPr lang="en-US" dirty="0"/>
          </a:p>
          <a:p>
            <a:pPr marL="171450" indent="-171450">
              <a:buFont typeface="Arial"/>
              <a:buChar char="•"/>
            </a:pPr>
            <a:r>
              <a:rPr lang="en-GB" dirty="0"/>
              <a:t>Replace working by "rule of thumb," or simple habit and common sense, and instead use the scientific method to study work and determine the most efficient way to perform specific tasks.</a:t>
            </a:r>
            <a:endParaRPr lang="en-GB" dirty="0">
              <a:cs typeface="Calibri"/>
            </a:endParaRPr>
          </a:p>
          <a:p>
            <a:pPr marL="171450" indent="-171450">
              <a:buFont typeface="Arial"/>
              <a:buChar char="•"/>
            </a:pPr>
            <a:r>
              <a:rPr lang="en-GB" dirty="0"/>
              <a:t>Rather than simply assign workers to just any job, match workers to their jobs based on capability and motivation, and train them to work at maximum efficiency.</a:t>
            </a:r>
            <a:endParaRPr lang="en-GB" dirty="0">
              <a:cs typeface="Calibri"/>
            </a:endParaRPr>
          </a:p>
          <a:p>
            <a:pPr marL="171450" indent="-171450">
              <a:buFont typeface="Arial"/>
              <a:buChar char="•"/>
            </a:pPr>
            <a:r>
              <a:rPr lang="en-GB" dirty="0"/>
              <a:t>Monitor worker performance, and provide instructions and supervision to ensure that they're using the most efficient ways of working.</a:t>
            </a:r>
            <a:endParaRPr lang="en-GB" dirty="0">
              <a:cs typeface="Calibri"/>
            </a:endParaRPr>
          </a:p>
          <a:p>
            <a:pPr marL="171450" indent="-171450">
              <a:buFont typeface="Arial"/>
              <a:buChar char="•"/>
            </a:pPr>
            <a:r>
              <a:rPr lang="en-GB" dirty="0"/>
              <a:t>Allocate the work between managers and workers so that the managers spend their time planning and training, allowing the workers to perform their tasks efficiently</a:t>
            </a:r>
            <a:endParaRPr lang="en-GB" dirty="0">
              <a:cs typeface="Calibri"/>
            </a:endParaRPr>
          </a:p>
          <a:p>
            <a:endParaRPr lang="en-GB" dirty="0">
              <a:cs typeface="Calibri"/>
            </a:endParaRPr>
          </a:p>
        </p:txBody>
      </p:sp>
      <p:sp>
        <p:nvSpPr>
          <p:cNvPr id="4" name="Slide Number Placeholder 3"/>
          <p:cNvSpPr>
            <a:spLocks noGrp="1"/>
          </p:cNvSpPr>
          <p:nvPr>
            <p:ph type="sldNum" sz="quarter" idx="10"/>
          </p:nvPr>
        </p:nvSpPr>
        <p:spPr/>
        <p:txBody>
          <a:bodyPr/>
          <a:lstStyle/>
          <a:p>
            <a:fld id="{03FDA5D2-4089-4907-AAA7-80E6387A956B}" type="slidenum">
              <a:rPr lang="en-GB" smtClean="0"/>
              <a:t>10</a:t>
            </a:fld>
            <a:endParaRPr lang="en-GB" dirty="0"/>
          </a:p>
        </p:txBody>
      </p:sp>
    </p:spTree>
    <p:extLst>
      <p:ext uri="{BB962C8B-B14F-4D97-AF65-F5344CB8AC3E}">
        <p14:creationId xmlns:p14="http://schemas.microsoft.com/office/powerpoint/2010/main" val="3836129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From their book </a:t>
            </a:r>
            <a:r>
              <a:rPr lang="en-GB" sz="1200" b="0" i="1" u="none" strike="noStrike" kern="1200" baseline="0" dirty="0">
                <a:solidFill>
                  <a:schemeClr val="tx1"/>
                </a:solidFill>
                <a:latin typeface="+mn-lt"/>
                <a:ea typeface="+mn-ea"/>
                <a:cs typeface="+mn-cs"/>
              </a:rPr>
              <a:t>The Leadership Pipeline – How to Build the Leadership Powered Company</a:t>
            </a:r>
            <a:r>
              <a:rPr lang="en-GB" sz="1200" b="0" i="0" u="none" strike="noStrike" kern="1200" baseline="0" dirty="0">
                <a:solidFill>
                  <a:schemeClr val="tx1"/>
                </a:solidFill>
                <a:latin typeface="+mn-lt"/>
                <a:ea typeface="+mn-ea"/>
                <a:cs typeface="+mn-cs"/>
              </a:rPr>
              <a:t>,</a:t>
            </a:r>
          </a:p>
          <a:p>
            <a:r>
              <a:rPr lang="en-GB" sz="1200" b="0" i="0" u="none" strike="noStrike" kern="1200" baseline="0" dirty="0">
                <a:solidFill>
                  <a:schemeClr val="tx1"/>
                </a:solidFill>
                <a:latin typeface="+mn-lt"/>
                <a:ea typeface="+mn-ea"/>
                <a:cs typeface="+mn-cs"/>
              </a:rPr>
              <a:t>messrs Charan, Drotter and Noel offer us six leadership ‘passages’ a manager must work their way</a:t>
            </a:r>
          </a:p>
          <a:p>
            <a:r>
              <a:rPr lang="en-GB" sz="1200" b="0" i="0" u="none" strike="noStrike" kern="1200" baseline="0" dirty="0">
                <a:solidFill>
                  <a:schemeClr val="tx1"/>
                </a:solidFill>
                <a:latin typeface="+mn-lt"/>
                <a:ea typeface="+mn-ea"/>
                <a:cs typeface="+mn-cs"/>
              </a:rPr>
              <a:t>through. According to this model, organisations, in order to keep the pipeline full, must embed</a:t>
            </a:r>
          </a:p>
          <a:p>
            <a:r>
              <a:rPr lang="en-GB" sz="1200" b="0" i="0" u="none" strike="noStrike" kern="1200" baseline="0" dirty="0">
                <a:solidFill>
                  <a:schemeClr val="tx1"/>
                </a:solidFill>
                <a:latin typeface="+mn-lt"/>
                <a:ea typeface="+mn-ea"/>
                <a:cs typeface="+mn-cs"/>
              </a:rPr>
              <a:t>development opportunities at all of these passages.</a:t>
            </a:r>
            <a:endParaRPr lang="en-GB" dirty="0"/>
          </a:p>
        </p:txBody>
      </p:sp>
      <p:sp>
        <p:nvSpPr>
          <p:cNvPr id="4" name="Slide Number Placeholder 3"/>
          <p:cNvSpPr>
            <a:spLocks noGrp="1"/>
          </p:cNvSpPr>
          <p:nvPr>
            <p:ph type="sldNum" sz="quarter" idx="10"/>
          </p:nvPr>
        </p:nvSpPr>
        <p:spPr/>
        <p:txBody>
          <a:bodyPr/>
          <a:lstStyle/>
          <a:p>
            <a:fld id="{3C2141A1-FA70-4217-A960-49FE662E2A30}" type="slidenum">
              <a:rPr lang="en-GB" smtClean="0"/>
              <a:t>58</a:t>
            </a:fld>
            <a:endParaRPr lang="en-GB" dirty="0"/>
          </a:p>
        </p:txBody>
      </p:sp>
    </p:spTree>
    <p:extLst>
      <p:ext uri="{BB962C8B-B14F-4D97-AF65-F5344CB8AC3E}">
        <p14:creationId xmlns:p14="http://schemas.microsoft.com/office/powerpoint/2010/main" val="595102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C2141A1-FA70-4217-A960-49FE662E2A30}" type="slidenum">
              <a:rPr lang="en-GB" smtClean="0"/>
              <a:t>59</a:t>
            </a:fld>
            <a:endParaRPr lang="en-GB" dirty="0"/>
          </a:p>
        </p:txBody>
      </p:sp>
    </p:spTree>
    <p:extLst>
      <p:ext uri="{BB962C8B-B14F-4D97-AF65-F5344CB8AC3E}">
        <p14:creationId xmlns:p14="http://schemas.microsoft.com/office/powerpoint/2010/main" val="37002853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C2141A1-FA70-4217-A960-49FE662E2A30}" type="slidenum">
              <a:rPr lang="en-GB" smtClean="0"/>
              <a:t>60</a:t>
            </a:fld>
            <a:endParaRPr lang="en-GB" dirty="0"/>
          </a:p>
        </p:txBody>
      </p:sp>
    </p:spTree>
    <p:extLst>
      <p:ext uri="{BB962C8B-B14F-4D97-AF65-F5344CB8AC3E}">
        <p14:creationId xmlns:p14="http://schemas.microsoft.com/office/powerpoint/2010/main" val="37002853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This very simple model is from Andy Cross’s </a:t>
            </a:r>
            <a:r>
              <a:rPr lang="en-GB" sz="1200" b="0" i="1" u="none" strike="noStrike" kern="1200" baseline="0" dirty="0">
                <a:solidFill>
                  <a:schemeClr val="tx1"/>
                </a:solidFill>
                <a:latin typeface="+mn-lt"/>
                <a:ea typeface="+mn-ea"/>
                <a:cs typeface="+mn-cs"/>
              </a:rPr>
              <a:t>Talent Management Pocketbook </a:t>
            </a:r>
            <a:r>
              <a:rPr lang="en-GB" sz="1200" b="0" i="0" u="none" strike="noStrike" kern="1200" baseline="0" dirty="0">
                <a:solidFill>
                  <a:schemeClr val="tx1"/>
                </a:solidFill>
                <a:latin typeface="+mn-lt"/>
                <a:ea typeface="+mn-ea"/>
                <a:cs typeface="+mn-cs"/>
              </a:rPr>
              <a:t>(2016) and provides</a:t>
            </a:r>
          </a:p>
          <a:p>
            <a:r>
              <a:rPr lang="en-GB" sz="1200" b="0" i="0" u="none" strike="noStrike" kern="1200" baseline="0" dirty="0">
                <a:solidFill>
                  <a:schemeClr val="tx1"/>
                </a:solidFill>
                <a:latin typeface="+mn-lt"/>
                <a:ea typeface="+mn-ea"/>
                <a:cs typeface="+mn-cs"/>
              </a:rPr>
              <a:t>a framework for identifying talent in our teams.</a:t>
            </a:r>
          </a:p>
          <a:p>
            <a:r>
              <a:rPr lang="en-GB" sz="1200" b="0" i="0" u="none" strike="noStrike" kern="1200" baseline="0" dirty="0">
                <a:solidFill>
                  <a:schemeClr val="tx1"/>
                </a:solidFill>
                <a:latin typeface="+mn-lt"/>
                <a:ea typeface="+mn-ea"/>
                <a:cs typeface="+mn-cs"/>
              </a:rPr>
              <a:t>The two factors that guide this model are maintenance and impact. These both have scales from</a:t>
            </a:r>
          </a:p>
          <a:p>
            <a:r>
              <a:rPr lang="en-GB" sz="1200" b="0" i="0" u="none" strike="noStrike" kern="1200" baseline="0" dirty="0">
                <a:solidFill>
                  <a:schemeClr val="tx1"/>
                </a:solidFill>
                <a:latin typeface="+mn-lt"/>
                <a:ea typeface="+mn-ea"/>
                <a:cs typeface="+mn-cs"/>
              </a:rPr>
              <a:t>high to low creating the following categories of talent: Reveal in turn.</a:t>
            </a:r>
            <a:endParaRPr lang="en-GB" dirty="0"/>
          </a:p>
        </p:txBody>
      </p:sp>
      <p:sp>
        <p:nvSpPr>
          <p:cNvPr id="4" name="Slide Number Placeholder 3"/>
          <p:cNvSpPr>
            <a:spLocks noGrp="1"/>
          </p:cNvSpPr>
          <p:nvPr>
            <p:ph type="sldNum" sz="quarter" idx="10"/>
          </p:nvPr>
        </p:nvSpPr>
        <p:spPr/>
        <p:txBody>
          <a:bodyPr/>
          <a:lstStyle/>
          <a:p>
            <a:fld id="{3C2141A1-FA70-4217-A960-49FE662E2A30}" type="slidenum">
              <a:rPr lang="en-GB" smtClean="0"/>
              <a:t>61</a:t>
            </a:fld>
            <a:endParaRPr lang="en-GB" dirty="0"/>
          </a:p>
        </p:txBody>
      </p:sp>
    </p:spTree>
    <p:extLst>
      <p:ext uri="{BB962C8B-B14F-4D97-AF65-F5344CB8AC3E}">
        <p14:creationId xmlns:p14="http://schemas.microsoft.com/office/powerpoint/2010/main" val="37002853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C2141A1-FA70-4217-A960-49FE662E2A30}" type="slidenum">
              <a:rPr lang="en-GB" smtClean="0"/>
              <a:t>62</a:t>
            </a:fld>
            <a:endParaRPr lang="en-GB" dirty="0"/>
          </a:p>
        </p:txBody>
      </p:sp>
    </p:spTree>
    <p:extLst>
      <p:ext uri="{BB962C8B-B14F-4D97-AF65-F5344CB8AC3E}">
        <p14:creationId xmlns:p14="http://schemas.microsoft.com/office/powerpoint/2010/main" val="4085185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C2141A1-FA70-4217-A960-49FE662E2A30}" type="slidenum">
              <a:rPr lang="en-GB" smtClean="0"/>
              <a:t>63</a:t>
            </a:fld>
            <a:endParaRPr lang="en-GB" dirty="0"/>
          </a:p>
        </p:txBody>
      </p:sp>
    </p:spTree>
    <p:extLst>
      <p:ext uri="{BB962C8B-B14F-4D97-AF65-F5344CB8AC3E}">
        <p14:creationId xmlns:p14="http://schemas.microsoft.com/office/powerpoint/2010/main" val="3642211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C2141A1-FA70-4217-A960-49FE662E2A30}" type="slidenum">
              <a:rPr lang="en-GB" smtClean="0"/>
              <a:t>64</a:t>
            </a:fld>
            <a:endParaRPr lang="en-GB" dirty="0"/>
          </a:p>
        </p:txBody>
      </p:sp>
    </p:spTree>
    <p:extLst>
      <p:ext uri="{BB962C8B-B14F-4D97-AF65-F5344CB8AC3E}">
        <p14:creationId xmlns:p14="http://schemas.microsoft.com/office/powerpoint/2010/main" val="36422114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C2141A1-FA70-4217-A960-49FE662E2A30}" type="slidenum">
              <a:rPr lang="en-GB" smtClean="0"/>
              <a:t>65</a:t>
            </a:fld>
            <a:endParaRPr lang="en-GB" dirty="0"/>
          </a:p>
        </p:txBody>
      </p:sp>
    </p:spTree>
    <p:extLst>
      <p:ext uri="{BB962C8B-B14F-4D97-AF65-F5344CB8AC3E}">
        <p14:creationId xmlns:p14="http://schemas.microsoft.com/office/powerpoint/2010/main" val="3642211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In Lance and Dorothy Berger’s (2011) </a:t>
            </a:r>
            <a:r>
              <a:rPr lang="en-GB" sz="1200" b="0" i="1" u="none" strike="noStrike" kern="1200" baseline="0" dirty="0">
                <a:solidFill>
                  <a:schemeClr val="tx1"/>
                </a:solidFill>
                <a:latin typeface="+mn-lt"/>
                <a:ea typeface="+mn-ea"/>
                <a:cs typeface="+mn-cs"/>
              </a:rPr>
              <a:t>The Talent Management Handbook </a:t>
            </a:r>
            <a:r>
              <a:rPr lang="en-GB" sz="1200" b="0" i="0" u="none" strike="noStrike" kern="1200" baseline="0" dirty="0">
                <a:solidFill>
                  <a:schemeClr val="tx1"/>
                </a:solidFill>
                <a:latin typeface="+mn-lt"/>
                <a:ea typeface="+mn-ea"/>
                <a:cs typeface="+mn-cs"/>
              </a:rPr>
              <a:t>they offer four employee</a:t>
            </a:r>
          </a:p>
          <a:p>
            <a:r>
              <a:rPr lang="en-GB" sz="1200" b="0" i="0" u="none" strike="noStrike" kern="1200" baseline="0" dirty="0">
                <a:solidFill>
                  <a:schemeClr val="tx1"/>
                </a:solidFill>
                <a:latin typeface="+mn-lt"/>
                <a:ea typeface="+mn-ea"/>
                <a:cs typeface="+mn-cs"/>
              </a:rPr>
              <a:t>classifications indicating their future potential and therefore the allocation of training and</a:t>
            </a:r>
          </a:p>
          <a:p>
            <a:r>
              <a:rPr lang="en-GB" sz="1200" b="0" i="0" u="none" strike="noStrike" kern="1200" baseline="0" dirty="0">
                <a:solidFill>
                  <a:schemeClr val="tx1"/>
                </a:solidFill>
                <a:latin typeface="+mn-lt"/>
                <a:ea typeface="+mn-ea"/>
                <a:cs typeface="+mn-cs"/>
              </a:rPr>
              <a:t>development resources. These classifications are:</a:t>
            </a:r>
            <a:endParaRPr lang="en-GB" dirty="0"/>
          </a:p>
        </p:txBody>
      </p:sp>
      <p:sp>
        <p:nvSpPr>
          <p:cNvPr id="4" name="Slide Number Placeholder 3"/>
          <p:cNvSpPr>
            <a:spLocks noGrp="1"/>
          </p:cNvSpPr>
          <p:nvPr>
            <p:ph type="sldNum" sz="quarter" idx="10"/>
          </p:nvPr>
        </p:nvSpPr>
        <p:spPr/>
        <p:txBody>
          <a:bodyPr/>
          <a:lstStyle/>
          <a:p>
            <a:fld id="{3C2141A1-FA70-4217-A960-49FE662E2A30}" type="slidenum">
              <a:rPr lang="en-GB" smtClean="0"/>
              <a:t>66</a:t>
            </a:fld>
            <a:endParaRPr lang="en-GB" dirty="0"/>
          </a:p>
        </p:txBody>
      </p:sp>
    </p:spTree>
    <p:extLst>
      <p:ext uri="{BB962C8B-B14F-4D97-AF65-F5344CB8AC3E}">
        <p14:creationId xmlns:p14="http://schemas.microsoft.com/office/powerpoint/2010/main" val="36422114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C2141A1-FA70-4217-A960-49FE662E2A30}" type="slidenum">
              <a:rPr lang="en-GB" smtClean="0"/>
              <a:t>67</a:t>
            </a:fld>
            <a:endParaRPr lang="en-GB" dirty="0"/>
          </a:p>
        </p:txBody>
      </p:sp>
    </p:spTree>
    <p:extLst>
      <p:ext uri="{BB962C8B-B14F-4D97-AF65-F5344CB8AC3E}">
        <p14:creationId xmlns:p14="http://schemas.microsoft.com/office/powerpoint/2010/main" val="3642211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"Great Man" Theories</a:t>
            </a:r>
          </a:p>
          <a:p>
            <a:pPr fontAlgn="base"/>
            <a:r>
              <a:rPr lang="en-GB" sz="1200" b="0" i="0" kern="1200" dirty="0">
                <a:solidFill>
                  <a:schemeClr val="tx1"/>
                </a:solidFill>
                <a:effectLst/>
                <a:latin typeface="+mn-lt"/>
                <a:ea typeface="+mn-ea"/>
                <a:cs typeface="+mn-cs"/>
              </a:rPr>
              <a:t>Have you ever heard someone described as "born to lead?" According to this point of view, great leaders are simply born with the necessary internal characteristics such as charisma, confidence, intelligence, and social skills that make them natural-born leaders.</a:t>
            </a:r>
          </a:p>
          <a:p>
            <a:pPr fontAlgn="base"/>
            <a:r>
              <a:rPr lang="en-GB" sz="1200" b="0" i="0" kern="1200" dirty="0">
                <a:solidFill>
                  <a:schemeClr val="tx1"/>
                </a:solidFill>
                <a:effectLst/>
                <a:latin typeface="+mn-lt"/>
                <a:ea typeface="+mn-ea"/>
                <a:cs typeface="+mn-cs"/>
              </a:rPr>
              <a:t>Great man theories assume that the capacity for leadership is inherent—that great leaders are born, not made. These theories often portray great leaders as heroic, mythic, and destined to rise to leadership when needed. The term "Great Man" was used because, at the time, leadership was thought of primarily as a male quality, especially in terms of military leadership.</a:t>
            </a:r>
          </a:p>
          <a:p>
            <a:pPr fontAlgn="base"/>
            <a:r>
              <a:rPr lang="en-GB" sz="1200" b="0" i="0" kern="1200" dirty="0">
                <a:solidFill>
                  <a:schemeClr val="tx1"/>
                </a:solidFill>
                <a:effectLst/>
                <a:latin typeface="+mn-lt"/>
                <a:ea typeface="+mn-ea"/>
                <a:cs typeface="+mn-cs"/>
              </a:rPr>
              <a:t>Such theories suggest that people cannot really learn how to become strong leaders. It's either something you are born with or born without. It is very much a nature (</a:t>
            </a:r>
            <a:r>
              <a:rPr lang="en-GB" sz="1200" b="0" i="0" u="sng" kern="1200" dirty="0">
                <a:solidFill>
                  <a:schemeClr val="tx1"/>
                </a:solidFill>
                <a:effectLst/>
                <a:latin typeface="+mn-lt"/>
                <a:ea typeface="+mn-ea"/>
                <a:cs typeface="+mn-cs"/>
                <a:hlinkClick r:id="rId3"/>
              </a:rPr>
              <a:t>as opposed to nurture</a:t>
            </a:r>
            <a:r>
              <a:rPr lang="en-GB" sz="1200" b="0" i="0" kern="1200" dirty="0">
                <a:solidFill>
                  <a:schemeClr val="tx1"/>
                </a:solidFill>
                <a:effectLst/>
                <a:latin typeface="+mn-lt"/>
                <a:ea typeface="+mn-ea"/>
                <a:cs typeface="+mn-cs"/>
              </a:rPr>
              <a:t>) approach to explaining leadership.</a:t>
            </a:r>
          </a:p>
          <a:p>
            <a:pPr fontAlgn="base"/>
            <a:endParaRPr lang="en-GB" sz="1200" b="0" i="0" kern="1200" dirty="0">
              <a:solidFill>
                <a:schemeClr val="tx1"/>
              </a:solidFill>
              <a:effectLst/>
              <a:latin typeface="+mn-lt"/>
              <a:ea typeface="+mn-ea"/>
              <a:cs typeface="+mn-cs"/>
            </a:endParaRPr>
          </a:p>
          <a:p>
            <a:pPr fontAlgn="base"/>
            <a:r>
              <a:rPr lang="en-GB" sz="1200" b="0" i="0" kern="1200" dirty="0">
                <a:solidFill>
                  <a:schemeClr val="tx1"/>
                </a:solidFill>
                <a:effectLst/>
                <a:latin typeface="+mn-lt"/>
                <a:ea typeface="+mn-ea"/>
                <a:cs typeface="+mn-cs"/>
              </a:rPr>
              <a:t>Trait Theories</a:t>
            </a:r>
          </a:p>
          <a:p>
            <a:pPr fontAlgn="base"/>
            <a:r>
              <a:rPr lang="en-GB" sz="1200" b="0" i="0" kern="1200" dirty="0">
                <a:solidFill>
                  <a:schemeClr val="tx1"/>
                </a:solidFill>
                <a:effectLst/>
                <a:latin typeface="+mn-lt"/>
                <a:ea typeface="+mn-ea"/>
                <a:cs typeface="+mn-cs"/>
              </a:rPr>
              <a:t>Similar in some ways to Great Man theories, </a:t>
            </a:r>
            <a:r>
              <a:rPr lang="en-GB" sz="1200" b="0" i="0" u="sng" kern="1200" dirty="0">
                <a:solidFill>
                  <a:schemeClr val="tx1"/>
                </a:solidFill>
                <a:effectLst/>
                <a:latin typeface="+mn-lt"/>
                <a:ea typeface="+mn-ea"/>
                <a:cs typeface="+mn-cs"/>
                <a:hlinkClick r:id="rId4"/>
              </a:rPr>
              <a:t>trait theories</a:t>
            </a:r>
            <a:r>
              <a:rPr lang="en-GB" sz="1200" b="0" i="0" kern="1200" dirty="0">
                <a:solidFill>
                  <a:schemeClr val="tx1"/>
                </a:solidFill>
                <a:effectLst/>
                <a:latin typeface="+mn-lt"/>
                <a:ea typeface="+mn-ea"/>
                <a:cs typeface="+mn-cs"/>
              </a:rPr>
              <a:t> assume that people inherit certain qualities and traits that make them better suited to leadership. Trait theories often identify a particular personality or behavioral characteristics shared by leaders. For example, traits like </a:t>
            </a:r>
            <a:r>
              <a:rPr lang="en-GB" sz="1200" b="0" i="0" u="sng" kern="1200" dirty="0">
                <a:solidFill>
                  <a:schemeClr val="tx1"/>
                </a:solidFill>
                <a:effectLst/>
                <a:latin typeface="+mn-lt"/>
                <a:ea typeface="+mn-ea"/>
                <a:cs typeface="+mn-cs"/>
                <a:hlinkClick r:id="rId5"/>
              </a:rPr>
              <a:t>extroversion</a:t>
            </a:r>
            <a:r>
              <a:rPr lang="en-GB" sz="1200" b="0" i="0" kern="1200" dirty="0">
                <a:solidFill>
                  <a:schemeClr val="tx1"/>
                </a:solidFill>
                <a:effectLst/>
                <a:latin typeface="+mn-lt"/>
                <a:ea typeface="+mn-ea"/>
                <a:cs typeface="+mn-cs"/>
              </a:rPr>
              <a:t>, self-confidence, and courage are all traits that could potentially be linked to great leaders.</a:t>
            </a:r>
          </a:p>
          <a:p>
            <a:pPr fontAlgn="base"/>
            <a:r>
              <a:rPr lang="en-GB" sz="1200" b="0" i="0" kern="1200" dirty="0">
                <a:solidFill>
                  <a:schemeClr val="tx1"/>
                </a:solidFill>
                <a:effectLst/>
                <a:latin typeface="+mn-lt"/>
                <a:ea typeface="+mn-ea"/>
                <a:cs typeface="+mn-cs"/>
              </a:rPr>
              <a:t>If particular traits are key features of leadership, then how do we explain people who possess those qualities but are not leaders? This question is one of the difficulties in using trait theories to explain leadership.</a:t>
            </a:r>
          </a:p>
          <a:p>
            <a:pPr fontAlgn="base"/>
            <a:r>
              <a:rPr lang="en-GB" sz="1200" b="0" i="0" kern="1200" dirty="0">
                <a:solidFill>
                  <a:schemeClr val="tx1"/>
                </a:solidFill>
                <a:effectLst/>
                <a:latin typeface="+mn-lt"/>
                <a:ea typeface="+mn-ea"/>
                <a:cs typeface="+mn-cs"/>
              </a:rPr>
              <a:t>There are plenty of people who possess the personality traits associated with leadership, yet many of these people never seek out positions of leadership. There are also people who lack some of the key traits often associated with effective leadership yet still excel at leading groups.</a:t>
            </a:r>
            <a:r>
              <a:rPr lang="en-GB" sz="1200" b="0" i="0" u="none" strike="noStrike" kern="1200" baseline="30000" dirty="0">
                <a:solidFill>
                  <a:schemeClr val="tx1"/>
                </a:solidFill>
                <a:effectLst/>
                <a:latin typeface="+mn-lt"/>
                <a:ea typeface="+mn-ea"/>
                <a:cs typeface="+mn-cs"/>
              </a:rPr>
              <a:t>1</a:t>
            </a:r>
          </a:p>
          <a:p>
            <a:pPr fontAlgn="base"/>
            <a:endParaRPr lang="en-GB" sz="1200" b="0" i="0" u="none" strike="noStrike" kern="1200" baseline="30000" dirty="0">
              <a:solidFill>
                <a:schemeClr val="tx1"/>
              </a:solidFill>
              <a:effectLst/>
              <a:latin typeface="+mn-lt"/>
              <a:ea typeface="+mn-ea"/>
              <a:cs typeface="+mn-cs"/>
            </a:endParaRPr>
          </a:p>
          <a:p>
            <a:pPr fontAlgn="base"/>
            <a:r>
              <a:rPr lang="en-GB" sz="1200" b="0" i="0" kern="1200" dirty="0">
                <a:solidFill>
                  <a:schemeClr val="tx1"/>
                </a:solidFill>
                <a:effectLst/>
                <a:latin typeface="+mn-lt"/>
                <a:ea typeface="+mn-ea"/>
                <a:cs typeface="+mn-cs"/>
              </a:rPr>
              <a:t>Behavioral Theories</a:t>
            </a:r>
          </a:p>
          <a:p>
            <a:pPr fontAlgn="base"/>
            <a:r>
              <a:rPr lang="en-GB" sz="1200" b="0" i="0" kern="1200" dirty="0">
                <a:solidFill>
                  <a:schemeClr val="tx1"/>
                </a:solidFill>
                <a:effectLst/>
                <a:latin typeface="+mn-lt"/>
                <a:ea typeface="+mn-ea"/>
                <a:cs typeface="+mn-cs"/>
              </a:rPr>
              <a:t>Behavioral theories of leadership are based upon the belief that great leaders are made, not born. Consider it the flip-side of the Great Man theories. Rooted in </a:t>
            </a:r>
            <a:r>
              <a:rPr lang="en-GB" sz="1200" b="0" i="0" u="sng" kern="1200" dirty="0">
                <a:solidFill>
                  <a:schemeClr val="tx1"/>
                </a:solidFill>
                <a:effectLst/>
                <a:latin typeface="+mn-lt"/>
                <a:ea typeface="+mn-ea"/>
                <a:cs typeface="+mn-cs"/>
                <a:hlinkClick r:id="rId6"/>
              </a:rPr>
              <a:t>behaviorism</a:t>
            </a:r>
            <a:r>
              <a:rPr lang="en-GB" sz="1200" b="0" i="0" kern="1200" dirty="0">
                <a:solidFill>
                  <a:schemeClr val="tx1"/>
                </a:solidFill>
                <a:effectLst/>
                <a:latin typeface="+mn-lt"/>
                <a:ea typeface="+mn-ea"/>
                <a:cs typeface="+mn-cs"/>
              </a:rPr>
              <a:t>, this leadership theory focuses on the actions of leaders, not on mental qualities or internal states. According to this theory, people can learn to become leaders through teaching and observation.</a:t>
            </a:r>
          </a:p>
          <a:p>
            <a:pPr fontAlgn="base"/>
            <a:endParaRPr lang="en-GB" sz="1200" b="0" i="0" kern="1200" dirty="0">
              <a:solidFill>
                <a:schemeClr val="tx1"/>
              </a:solidFill>
              <a:effectLst/>
              <a:latin typeface="+mn-lt"/>
              <a:ea typeface="+mn-ea"/>
              <a:cs typeface="+mn-cs"/>
            </a:endParaRPr>
          </a:p>
          <a:p>
            <a:pPr fontAlgn="base"/>
            <a:r>
              <a:rPr lang="en-GB" sz="1200" b="0" i="0" kern="1200" dirty="0">
                <a:solidFill>
                  <a:schemeClr val="tx1"/>
                </a:solidFill>
                <a:effectLst/>
                <a:latin typeface="+mn-lt"/>
                <a:ea typeface="+mn-ea"/>
                <a:cs typeface="+mn-cs"/>
              </a:rPr>
              <a:t>Contingency Theories/Situational </a:t>
            </a:r>
          </a:p>
          <a:p>
            <a:pPr fontAlgn="base"/>
            <a:r>
              <a:rPr lang="en-GB" sz="1200" b="0" i="0" kern="1200" dirty="0">
                <a:solidFill>
                  <a:schemeClr val="tx1"/>
                </a:solidFill>
                <a:effectLst/>
                <a:latin typeface="+mn-lt"/>
                <a:ea typeface="+mn-ea"/>
                <a:cs typeface="+mn-cs"/>
              </a:rPr>
              <a:t>Contingency theories of leadership focus on particular variables related to the environment that might determine which particular style of leadership is best suited for the situation. According to this theory, no </a:t>
            </a:r>
            <a:r>
              <a:rPr lang="en-GB" sz="1200" b="0" i="0" u="sng" kern="1200" dirty="0">
                <a:solidFill>
                  <a:schemeClr val="tx1"/>
                </a:solidFill>
                <a:effectLst/>
                <a:latin typeface="+mn-lt"/>
                <a:ea typeface="+mn-ea"/>
                <a:cs typeface="+mn-cs"/>
                <a:hlinkClick r:id="rId7"/>
              </a:rPr>
              <a:t>leadership style</a:t>
            </a:r>
            <a:r>
              <a:rPr lang="en-GB" sz="1200" b="0" i="0" kern="1200" dirty="0">
                <a:solidFill>
                  <a:schemeClr val="tx1"/>
                </a:solidFill>
                <a:effectLst/>
                <a:latin typeface="+mn-lt"/>
                <a:ea typeface="+mn-ea"/>
                <a:cs typeface="+mn-cs"/>
              </a:rPr>
              <a:t> is best in all situations.</a:t>
            </a:r>
          </a:p>
          <a:p>
            <a:pPr fontAlgn="base"/>
            <a:r>
              <a:rPr lang="en-GB" sz="1200" b="0" i="0" kern="1200" dirty="0">
                <a:solidFill>
                  <a:schemeClr val="tx1"/>
                </a:solidFill>
                <a:effectLst/>
                <a:latin typeface="+mn-lt"/>
                <a:ea typeface="+mn-ea"/>
                <a:cs typeface="+mn-cs"/>
              </a:rPr>
              <a:t>Leadership researchers White and Hodgson suggest that truly effective leadership is not just about the qualities of the leader, it is about striking the right balance between behaviors, needs, and context.</a:t>
            </a:r>
            <a:r>
              <a:rPr lang="en-GB" sz="1200" b="0" i="0" u="none" strike="noStrike" kern="1200" baseline="30000" dirty="0">
                <a:solidFill>
                  <a:schemeClr val="tx1"/>
                </a:solidFill>
                <a:effectLst/>
                <a:latin typeface="+mn-lt"/>
                <a:ea typeface="+mn-ea"/>
                <a:cs typeface="+mn-cs"/>
              </a:rPr>
              <a:t>2</a:t>
            </a:r>
            <a:r>
              <a:rPr lang="en-GB" sz="1200" b="0" i="0" kern="1200" dirty="0">
                <a:solidFill>
                  <a:schemeClr val="tx1"/>
                </a:solidFill>
                <a:effectLst/>
                <a:latin typeface="+mn-lt"/>
                <a:ea typeface="+mn-ea"/>
                <a:cs typeface="+mn-cs"/>
              </a:rPr>
              <a:t>﻿</a:t>
            </a:r>
          </a:p>
          <a:p>
            <a:pPr fontAlgn="base"/>
            <a:r>
              <a:rPr lang="en-GB" sz="1200" b="0" i="0" kern="1200" dirty="0">
                <a:solidFill>
                  <a:schemeClr val="tx1"/>
                </a:solidFill>
                <a:effectLst/>
                <a:latin typeface="+mn-lt"/>
                <a:ea typeface="+mn-ea"/>
                <a:cs typeface="+mn-cs"/>
              </a:rPr>
              <a:t>Good leaders are able to assess the needs of their followers, take stock of the situation, and then adjust their behaviors accordingly. Success depends on a number of variables including the leadership style, qualities of the followers, and aspects of the situation.</a:t>
            </a:r>
          </a:p>
          <a:p>
            <a:pPr fontAlgn="base"/>
            <a:endParaRPr lang="en-GB" sz="1200" b="0" i="0" kern="1200" dirty="0">
              <a:solidFill>
                <a:schemeClr val="tx1"/>
              </a:solidFill>
              <a:effectLst/>
              <a:latin typeface="+mn-lt"/>
              <a:ea typeface="+mn-ea"/>
              <a:cs typeface="+mn-cs"/>
            </a:endParaRPr>
          </a:p>
          <a:p>
            <a:pPr fontAlgn="base"/>
            <a:r>
              <a:rPr lang="en-GB" sz="1200" b="0" i="0" kern="1200" dirty="0">
                <a:solidFill>
                  <a:schemeClr val="tx1"/>
                </a:solidFill>
                <a:effectLst/>
                <a:latin typeface="+mn-lt"/>
                <a:ea typeface="+mn-ea"/>
                <a:cs typeface="+mn-cs"/>
              </a:rPr>
              <a:t>Studies describe </a:t>
            </a:r>
            <a:r>
              <a:rPr lang="en-GB" sz="1200" b="1" i="0" kern="1200" dirty="0">
                <a:solidFill>
                  <a:schemeClr val="tx1"/>
                </a:solidFill>
                <a:effectLst/>
                <a:latin typeface="+mn-lt"/>
                <a:ea typeface="+mn-ea"/>
                <a:cs typeface="+mn-cs"/>
              </a:rPr>
              <a:t>charismatic</a:t>
            </a:r>
            <a:r>
              <a:rPr lang="en-GB" sz="1200" b="0" i="0" kern="1200" dirty="0">
                <a:solidFill>
                  <a:schemeClr val="tx1"/>
                </a:solidFill>
                <a:effectLst/>
                <a:latin typeface="+mn-lt"/>
                <a:ea typeface="+mn-ea"/>
                <a:cs typeface="+mn-cs"/>
              </a:rPr>
              <a:t> leaders as highly influential and confident individuals who hold strong beliefs. ... They are change agents who communicate their vision to others, set high expectations, attend to the needs of their followers, and behave in unconventional ways</a:t>
            </a:r>
          </a:p>
          <a:p>
            <a:pPr fontAlgn="base"/>
            <a:endParaRPr lang="en-GB" sz="1200" b="0" i="0" kern="1200" dirty="0">
              <a:solidFill>
                <a:schemeClr val="tx1"/>
              </a:solidFill>
              <a:effectLst/>
              <a:latin typeface="+mn-lt"/>
              <a:ea typeface="+mn-ea"/>
              <a:cs typeface="+mn-cs"/>
            </a:endParaRPr>
          </a:p>
          <a:p>
            <a:pPr fontAlgn="base"/>
            <a:endParaRPr lang="en-GB" sz="1200" b="0" i="0" kern="1200" dirty="0">
              <a:solidFill>
                <a:schemeClr val="tx1"/>
              </a:solidFill>
              <a:effectLst/>
              <a:latin typeface="+mn-lt"/>
              <a:ea typeface="+mn-ea"/>
              <a:cs typeface="+mn-cs"/>
            </a:endParaRPr>
          </a:p>
          <a:p>
            <a:pPr fontAlgn="base"/>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03FDA5D2-4089-4907-AAA7-80E6387A956B}" type="slidenum">
              <a:rPr lang="en-GB" smtClean="0"/>
              <a:t>11</a:t>
            </a:fld>
            <a:endParaRPr lang="en-GB" dirty="0"/>
          </a:p>
        </p:txBody>
      </p:sp>
    </p:spTree>
    <p:extLst>
      <p:ext uri="{BB962C8B-B14F-4D97-AF65-F5344CB8AC3E}">
        <p14:creationId xmlns:p14="http://schemas.microsoft.com/office/powerpoint/2010/main" val="2766896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 three building blocks to creating an effective talent management programme, according to</a:t>
            </a:r>
          </a:p>
          <a:p>
            <a:r>
              <a:rPr lang="en-GB" sz="1200" b="0" i="0" u="none" strike="noStrike" kern="1200" baseline="0" dirty="0">
                <a:solidFill>
                  <a:schemeClr val="tx1"/>
                </a:solidFill>
                <a:latin typeface="+mn-lt"/>
                <a:ea typeface="+mn-ea"/>
                <a:cs typeface="+mn-cs"/>
              </a:rPr>
              <a:t>Berger and Berger, are briefly summarised here:</a:t>
            </a:r>
            <a:endParaRPr lang="en-GB" dirty="0"/>
          </a:p>
        </p:txBody>
      </p:sp>
      <p:sp>
        <p:nvSpPr>
          <p:cNvPr id="4" name="Slide Number Placeholder 3"/>
          <p:cNvSpPr>
            <a:spLocks noGrp="1"/>
          </p:cNvSpPr>
          <p:nvPr>
            <p:ph type="sldNum" sz="quarter" idx="10"/>
          </p:nvPr>
        </p:nvSpPr>
        <p:spPr/>
        <p:txBody>
          <a:bodyPr/>
          <a:lstStyle/>
          <a:p>
            <a:fld id="{3C2141A1-FA70-4217-A960-49FE662E2A30}" type="slidenum">
              <a:rPr lang="en-GB" smtClean="0"/>
              <a:t>68</a:t>
            </a:fld>
            <a:endParaRPr lang="en-GB" dirty="0"/>
          </a:p>
        </p:txBody>
      </p:sp>
    </p:spTree>
    <p:extLst>
      <p:ext uri="{BB962C8B-B14F-4D97-AF65-F5344CB8AC3E}">
        <p14:creationId xmlns:p14="http://schemas.microsoft.com/office/powerpoint/2010/main" val="36422114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Managing a talent pipeline </a:t>
            </a:r>
            <a:r>
              <a:rPr lang="en-GB" sz="1200" b="0" i="0" u="none" strike="noStrike" kern="1200" baseline="0" dirty="0">
                <a:solidFill>
                  <a:schemeClr val="tx1"/>
                </a:solidFill>
                <a:latin typeface="+mn-lt"/>
                <a:ea typeface="+mn-ea"/>
                <a:cs typeface="+mn-cs"/>
              </a:rPr>
              <a:t>– this ensures the organisation has a continual supply of talented</a:t>
            </a:r>
          </a:p>
          <a:p>
            <a:r>
              <a:rPr lang="en-GB" sz="1200" b="0" i="0" u="none" strike="noStrike" kern="1200" baseline="0" dirty="0">
                <a:solidFill>
                  <a:schemeClr val="tx1"/>
                </a:solidFill>
                <a:latin typeface="+mn-lt"/>
                <a:ea typeface="+mn-ea"/>
                <a:cs typeface="+mn-cs"/>
              </a:rPr>
              <a:t>individuals working their way up through the ranks and at every transition there is support and</a:t>
            </a:r>
          </a:p>
          <a:p>
            <a:r>
              <a:rPr lang="en-GB" sz="1200" b="0" i="0" u="none" strike="noStrike" kern="1200" baseline="0" dirty="0">
                <a:solidFill>
                  <a:schemeClr val="tx1"/>
                </a:solidFill>
                <a:latin typeface="+mn-lt"/>
                <a:ea typeface="+mn-ea"/>
                <a:cs typeface="+mn-cs"/>
              </a:rPr>
              <a:t>development so that each stage is successfully navigated.</a:t>
            </a:r>
          </a:p>
          <a:p>
            <a:r>
              <a:rPr lang="en-GB" sz="1200" b="1" i="0" u="none" strike="noStrike" kern="1200" baseline="0" dirty="0">
                <a:solidFill>
                  <a:schemeClr val="tx1"/>
                </a:solidFill>
                <a:latin typeface="+mn-lt"/>
                <a:ea typeface="+mn-ea"/>
                <a:cs typeface="+mn-cs"/>
              </a:rPr>
              <a:t>Linking succession planning with career planning </a:t>
            </a:r>
            <a:r>
              <a:rPr lang="en-GB" sz="1200" b="0" i="0" u="none" strike="noStrike" kern="1200" baseline="0" dirty="0">
                <a:solidFill>
                  <a:schemeClr val="tx1"/>
                </a:solidFill>
                <a:latin typeface="+mn-lt"/>
                <a:ea typeface="+mn-ea"/>
                <a:cs typeface="+mn-cs"/>
              </a:rPr>
              <a:t>– organisations need to ensure they have</a:t>
            </a:r>
          </a:p>
          <a:p>
            <a:r>
              <a:rPr lang="en-GB" sz="1200" b="0" i="0" u="none" strike="noStrike" kern="1200" baseline="0" dirty="0">
                <a:solidFill>
                  <a:schemeClr val="tx1"/>
                </a:solidFill>
                <a:latin typeface="+mn-lt"/>
                <a:ea typeface="+mn-ea"/>
                <a:cs typeface="+mn-cs"/>
              </a:rPr>
              <a:t>a sustainable pipeline of people in place who can step up to new positions when they become</a:t>
            </a:r>
          </a:p>
          <a:p>
            <a:r>
              <a:rPr lang="en-GB" sz="1200" b="0" i="0" u="none" strike="noStrike" kern="1200" baseline="0" dirty="0">
                <a:solidFill>
                  <a:schemeClr val="tx1"/>
                </a:solidFill>
                <a:latin typeface="+mn-lt"/>
                <a:ea typeface="+mn-ea"/>
                <a:cs typeface="+mn-cs"/>
              </a:rPr>
              <a:t>available. This also ensures that employees are able to succeed in their career aspirations and</a:t>
            </a:r>
          </a:p>
          <a:p>
            <a:r>
              <a:rPr lang="en-GB" sz="1200" b="0" i="0" u="none" strike="noStrike" kern="1200" baseline="0" dirty="0">
                <a:solidFill>
                  <a:schemeClr val="tx1"/>
                </a:solidFill>
                <a:latin typeface="+mn-lt"/>
                <a:ea typeface="+mn-ea"/>
                <a:cs typeface="+mn-cs"/>
              </a:rPr>
              <a:t>needs and do not feel the urge to go elsewhere to achieve these.</a:t>
            </a:r>
          </a:p>
          <a:p>
            <a:r>
              <a:rPr lang="en-GB" sz="1200" b="1" i="0" u="none" strike="noStrike" kern="1200" baseline="0" dirty="0">
                <a:solidFill>
                  <a:schemeClr val="tx1"/>
                </a:solidFill>
                <a:latin typeface="+mn-lt"/>
                <a:ea typeface="+mn-ea"/>
                <a:cs typeface="+mn-cs"/>
              </a:rPr>
              <a:t>Identifying high-potential employees</a:t>
            </a:r>
            <a:r>
              <a:rPr lang="en-GB" sz="1200" b="0" i="0" u="none" strike="noStrike" kern="1200" baseline="0" dirty="0">
                <a:solidFill>
                  <a:schemeClr val="tx1"/>
                </a:solidFill>
                <a:latin typeface="+mn-lt"/>
                <a:ea typeface="+mn-ea"/>
                <a:cs typeface="+mn-cs"/>
              </a:rPr>
              <a:t> – creating processes that allow managers to spot talent when</a:t>
            </a:r>
          </a:p>
          <a:p>
            <a:r>
              <a:rPr lang="en-GB" sz="1200" b="0" i="0" u="none" strike="noStrike" kern="1200" baseline="0" dirty="0">
                <a:solidFill>
                  <a:schemeClr val="tx1"/>
                </a:solidFill>
                <a:latin typeface="+mn-lt"/>
                <a:ea typeface="+mn-ea"/>
                <a:cs typeface="+mn-cs"/>
              </a:rPr>
              <a:t>it presents itself, classify it and then to use the talent system in place to identify a suitable career</a:t>
            </a:r>
          </a:p>
          <a:p>
            <a:r>
              <a:rPr lang="en-GB" sz="1200" b="0" i="0" u="none" strike="noStrike" kern="1200" baseline="0" dirty="0">
                <a:solidFill>
                  <a:schemeClr val="tx1"/>
                </a:solidFill>
                <a:latin typeface="+mn-lt"/>
                <a:ea typeface="+mn-ea"/>
                <a:cs typeface="+mn-cs"/>
              </a:rPr>
              <a:t>path. These processes will also enable the correct training and development to be put in place.</a:t>
            </a:r>
          </a:p>
          <a:p>
            <a:r>
              <a:rPr lang="en-GB" sz="1200" b="1" i="0" u="none" strike="noStrike" kern="1200" baseline="0" dirty="0">
                <a:solidFill>
                  <a:schemeClr val="tx1"/>
                </a:solidFill>
                <a:latin typeface="+mn-lt"/>
                <a:ea typeface="+mn-ea"/>
                <a:cs typeface="+mn-cs"/>
              </a:rPr>
              <a:t>Considering talent as part of overall business strategy </a:t>
            </a:r>
            <a:r>
              <a:rPr lang="en-GB" sz="1200" b="0" i="0" u="none" strike="noStrike" kern="1200" baseline="0" dirty="0">
                <a:solidFill>
                  <a:schemeClr val="tx1"/>
                </a:solidFill>
                <a:latin typeface="+mn-lt"/>
                <a:ea typeface="+mn-ea"/>
                <a:cs typeface="+mn-cs"/>
              </a:rPr>
              <a:t>– to remain competitive, organisations</a:t>
            </a:r>
          </a:p>
          <a:p>
            <a:r>
              <a:rPr lang="en-GB" sz="1200" b="0" i="0" u="none" strike="noStrike" kern="1200" baseline="0" dirty="0">
                <a:solidFill>
                  <a:schemeClr val="tx1"/>
                </a:solidFill>
                <a:latin typeface="+mn-lt"/>
                <a:ea typeface="+mn-ea"/>
                <a:cs typeface="+mn-cs"/>
              </a:rPr>
              <a:t>will need to attract the right talent to their ranks. They will also need to retain and develop them.</a:t>
            </a:r>
          </a:p>
          <a:p>
            <a:r>
              <a:rPr lang="en-GB" sz="1200" b="0" i="0" u="none" strike="noStrike" kern="1200" baseline="0" dirty="0">
                <a:solidFill>
                  <a:schemeClr val="tx1"/>
                </a:solidFill>
                <a:latin typeface="+mn-lt"/>
                <a:ea typeface="+mn-ea"/>
                <a:cs typeface="+mn-cs"/>
              </a:rPr>
              <a:t>The strategic plan should therefore support the work done to attract and retain talent, allocate</a:t>
            </a:r>
          </a:p>
          <a:p>
            <a:r>
              <a:rPr lang="en-GB" sz="1200" b="0" i="0" u="none" strike="noStrike" kern="1200" baseline="0" dirty="0">
                <a:solidFill>
                  <a:schemeClr val="tx1"/>
                </a:solidFill>
                <a:latin typeface="+mn-lt"/>
                <a:ea typeface="+mn-ea"/>
                <a:cs typeface="+mn-cs"/>
              </a:rPr>
              <a:t>appropriate resources and create the right environment and culture to sustain it.</a:t>
            </a:r>
          </a:p>
          <a:p>
            <a:r>
              <a:rPr lang="en-GB" sz="1200" b="1" i="0" u="none" strike="noStrike" kern="1200" baseline="0" dirty="0">
                <a:solidFill>
                  <a:schemeClr val="tx1"/>
                </a:solidFill>
                <a:latin typeface="+mn-lt"/>
                <a:ea typeface="+mn-ea"/>
                <a:cs typeface="+mn-cs"/>
              </a:rPr>
              <a:t>Assessing competencies </a:t>
            </a:r>
            <a:r>
              <a:rPr lang="en-GB" sz="1200" b="0" i="0" u="none" strike="noStrike" kern="1200" baseline="0" dirty="0">
                <a:solidFill>
                  <a:schemeClr val="tx1"/>
                </a:solidFill>
                <a:latin typeface="+mn-lt"/>
                <a:ea typeface="+mn-ea"/>
                <a:cs typeface="+mn-cs"/>
              </a:rPr>
              <a:t>– organisations need to create competency models, frameworks and</a:t>
            </a:r>
          </a:p>
          <a:p>
            <a:r>
              <a:rPr lang="en-GB" sz="1200" b="0" i="0" u="none" strike="noStrike" kern="1200" baseline="0" dirty="0">
                <a:solidFill>
                  <a:schemeClr val="tx1"/>
                </a:solidFill>
                <a:latin typeface="+mn-lt"/>
                <a:ea typeface="+mn-ea"/>
                <a:cs typeface="+mn-cs"/>
              </a:rPr>
              <a:t>processes that allow them to define what skills, behaviours, attitudes and abilities they need</a:t>
            </a:r>
          </a:p>
          <a:p>
            <a:r>
              <a:rPr lang="en-GB" sz="1200" b="0" i="0" u="none" strike="noStrike" kern="1200" baseline="0" dirty="0">
                <a:solidFill>
                  <a:schemeClr val="tx1"/>
                </a:solidFill>
                <a:latin typeface="+mn-lt"/>
                <a:ea typeface="+mn-ea"/>
                <a:cs typeface="+mn-cs"/>
              </a:rPr>
              <a:t>people to demonstrate and apply to succeed. They then need to identify these people in their</a:t>
            </a:r>
          </a:p>
          <a:p>
            <a:r>
              <a:rPr lang="en-GB" sz="1200" b="0" i="0" u="none" strike="noStrike" kern="1200" baseline="0" dirty="0">
                <a:solidFill>
                  <a:schemeClr val="tx1"/>
                </a:solidFill>
                <a:latin typeface="+mn-lt"/>
                <a:ea typeface="+mn-ea"/>
                <a:cs typeface="+mn-cs"/>
              </a:rPr>
              <a:t>workforce so that talented individuals can be targeted for development.</a:t>
            </a:r>
            <a:endParaRPr lang="en-GB" dirty="0"/>
          </a:p>
        </p:txBody>
      </p:sp>
      <p:sp>
        <p:nvSpPr>
          <p:cNvPr id="4" name="Slide Number Placeholder 3"/>
          <p:cNvSpPr>
            <a:spLocks noGrp="1"/>
          </p:cNvSpPr>
          <p:nvPr>
            <p:ph type="sldNum" sz="quarter" idx="10"/>
          </p:nvPr>
        </p:nvSpPr>
        <p:spPr/>
        <p:txBody>
          <a:bodyPr/>
          <a:lstStyle/>
          <a:p>
            <a:fld id="{3C2141A1-FA70-4217-A960-49FE662E2A30}" type="slidenum">
              <a:rPr lang="en-GB" smtClean="0"/>
              <a:t>69</a:t>
            </a:fld>
            <a:endParaRPr lang="en-GB" dirty="0"/>
          </a:p>
        </p:txBody>
      </p:sp>
    </p:spTree>
    <p:extLst>
      <p:ext uri="{BB962C8B-B14F-4D97-AF65-F5344CB8AC3E}">
        <p14:creationId xmlns:p14="http://schemas.microsoft.com/office/powerpoint/2010/main" val="36422114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baseline="0" dirty="0">
                <a:solidFill>
                  <a:schemeClr val="tx1"/>
                </a:solidFill>
                <a:latin typeface="+mn-lt"/>
                <a:ea typeface="+mn-ea"/>
                <a:cs typeface="+mn-cs"/>
              </a:rPr>
              <a:t>Introduction</a:t>
            </a:r>
          </a:p>
          <a:p>
            <a:endParaRPr lang="en-GB" sz="1200" b="1"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There are differences between training and coaching. Generally speaking, training is driven by the trainer who controls the process and the content of the sessions. It focuses on learning and often takes place in groups. Training is useful when team leaders and managers need to teach specific skills or knowledge.</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Coaching, on the other hand, is a two-way process where the team member takes an active part and the coach acts as a facilitator. It focuses on development and is usually done on a one-to-one basis, although it can be used for small groups or teams.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In your workbooks this section, we will look at:</a:t>
            </a:r>
          </a:p>
          <a:p>
            <a:r>
              <a:rPr lang="en-GB" sz="1200" b="0" i="0" u="none" strike="noStrike" kern="1200" baseline="0" dirty="0">
                <a:solidFill>
                  <a:schemeClr val="tx1"/>
                </a:solidFill>
                <a:latin typeface="+mn-lt"/>
                <a:ea typeface="+mn-ea"/>
                <a:cs typeface="+mn-cs"/>
              </a:rPr>
              <a:t>• the benefits of coaching</a:t>
            </a:r>
          </a:p>
          <a:p>
            <a:r>
              <a:rPr lang="en-GB" sz="1200" b="0" i="0" u="none" strike="noStrike" kern="1200" baseline="0" dirty="0">
                <a:solidFill>
                  <a:schemeClr val="tx1"/>
                </a:solidFill>
                <a:latin typeface="+mn-lt"/>
                <a:ea typeface="+mn-ea"/>
                <a:cs typeface="+mn-cs"/>
              </a:rPr>
              <a:t>• coaching techniques and models</a:t>
            </a:r>
          </a:p>
          <a:p>
            <a:r>
              <a:rPr lang="en-GB" sz="1200" b="0" i="0" u="none" strike="noStrike" kern="1200" baseline="0" dirty="0">
                <a:solidFill>
                  <a:schemeClr val="tx1"/>
                </a:solidFill>
                <a:latin typeface="+mn-lt"/>
                <a:ea typeface="+mn-ea"/>
                <a:cs typeface="+mn-cs"/>
              </a:rPr>
              <a:t>• the manager’s coaching skills</a:t>
            </a:r>
          </a:p>
          <a:p>
            <a:r>
              <a:rPr lang="en-GB" sz="1200" b="0" i="0" u="none" strike="noStrike" kern="1200" baseline="0" dirty="0">
                <a:solidFill>
                  <a:schemeClr val="tx1"/>
                </a:solidFill>
                <a:latin typeface="+mn-lt"/>
                <a:ea typeface="+mn-ea"/>
                <a:cs typeface="+mn-cs"/>
              </a:rPr>
              <a:t>• how coaching can be used to improve performance in the workplace</a:t>
            </a:r>
            <a:endParaRPr lang="en-GB" sz="1200" b="1"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713232" rtl="0" eaLnBrk="1" fontAlgn="auto" latinLnBrk="0" hangingPunct="1">
              <a:lnSpc>
                <a:spcPct val="100000"/>
              </a:lnSpc>
              <a:spcBef>
                <a:spcPts val="0"/>
              </a:spcBef>
              <a:spcAft>
                <a:spcPts val="0"/>
              </a:spcAft>
              <a:buClrTx/>
              <a:buSzTx/>
              <a:buFontTx/>
              <a:buNone/>
              <a:tabLst/>
              <a:defRPr/>
            </a:pPr>
            <a:fld id="{3C2141A1-FA70-4217-A960-49FE662E2A3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713232" rtl="0" eaLnBrk="1" fontAlgn="auto" latinLnBrk="0" hangingPunct="1">
                <a:lnSpc>
                  <a:spcPct val="100000"/>
                </a:lnSpc>
                <a:spcBef>
                  <a:spcPts val="0"/>
                </a:spcBef>
                <a:spcAft>
                  <a:spcPts val="0"/>
                </a:spcAft>
                <a:buClrTx/>
                <a:buSzTx/>
                <a:buFontTx/>
                <a:buNone/>
                <a:tabLst/>
                <a:defRPr/>
              </a:pPr>
              <a:t>71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69158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Revise the models:</a:t>
            </a:r>
          </a:p>
          <a:p>
            <a:endParaRPr lang="en-US" dirty="0">
              <a:cs typeface="Calibri"/>
            </a:endParaRPr>
          </a:p>
          <a:p>
            <a:r>
              <a:rPr lang="en-US" dirty="0">
                <a:cs typeface="Calibri"/>
              </a:rPr>
              <a:t>GROW, ARROW, OSCAR, STAR etc</a:t>
            </a:r>
          </a:p>
        </p:txBody>
      </p:sp>
      <p:sp>
        <p:nvSpPr>
          <p:cNvPr id="4" name="Slide Number Placeholder 3"/>
          <p:cNvSpPr>
            <a:spLocks noGrp="1"/>
          </p:cNvSpPr>
          <p:nvPr>
            <p:ph type="sldNum" sz="quarter" idx="5"/>
          </p:nvPr>
        </p:nvSpPr>
        <p:spPr/>
        <p:txBody>
          <a:bodyPr/>
          <a:lstStyle/>
          <a:p>
            <a:fld id="{03FDA5D2-4089-4907-AAA7-80E6387A956B}" type="slidenum">
              <a:rPr lang="en-GB" smtClean="0"/>
              <a:t>76</a:t>
            </a:fld>
            <a:endParaRPr lang="en-GB" dirty="0"/>
          </a:p>
        </p:txBody>
      </p:sp>
    </p:spTree>
    <p:extLst>
      <p:ext uri="{BB962C8B-B14F-4D97-AF65-F5344CB8AC3E}">
        <p14:creationId xmlns:p14="http://schemas.microsoft.com/office/powerpoint/2010/main" val="10708111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u="none" strike="noStrike" kern="1200" baseline="0" dirty="0">
                <a:solidFill>
                  <a:schemeClr val="tx1"/>
                </a:solidFill>
                <a:effectLst/>
                <a:latin typeface="+mn-lt"/>
                <a:ea typeface="+mn-ea"/>
                <a:cs typeface="+mn-cs"/>
              </a:rPr>
              <a:t>Unconscious competence - </a:t>
            </a:r>
            <a:r>
              <a:rPr lang="en-GB" sz="1200" b="0" i="0" u="none" strike="noStrike" kern="1200" dirty="0">
                <a:solidFill>
                  <a:schemeClr val="tx1"/>
                </a:solidFill>
                <a:effectLst/>
                <a:latin typeface="+mn-lt"/>
                <a:ea typeface="+mn-ea"/>
                <a:cs typeface="+mn-cs"/>
              </a:rPr>
              <a:t>The person must become conscious of their incompetence before development of the new skill or learning can begin.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u="none" strike="noStrike" kern="1200" dirty="0">
                <a:solidFill>
                  <a:schemeClr val="tx1"/>
                </a:solidFill>
                <a:effectLst/>
                <a:latin typeface="+mn-lt"/>
                <a:ea typeface="+mn-ea"/>
                <a:cs typeface="+mn-cs"/>
              </a:rPr>
              <a:t>Conscious incompetence</a:t>
            </a:r>
            <a:r>
              <a:rPr lang="en-GB" sz="1200" b="0" i="0" u="none" strike="noStrike" kern="1200" baseline="0" dirty="0">
                <a:solidFill>
                  <a:schemeClr val="tx1"/>
                </a:solidFill>
                <a:effectLst/>
                <a:latin typeface="+mn-lt"/>
                <a:ea typeface="+mn-ea"/>
                <a:cs typeface="+mn-cs"/>
              </a:rPr>
              <a:t> - </a:t>
            </a:r>
            <a:r>
              <a:rPr lang="en-GB" sz="1200" b="0" i="0" u="none" strike="noStrike" kern="1200" dirty="0">
                <a:solidFill>
                  <a:schemeClr val="tx1"/>
                </a:solidFill>
                <a:effectLst/>
                <a:latin typeface="+mn-lt"/>
                <a:ea typeface="+mn-ea"/>
                <a:cs typeface="+mn-cs"/>
              </a:rPr>
              <a:t>The person ideally makes a commitment to learn and practice the new skill, and to move to the 'conscious competence' stage.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u="none" strike="noStrike" kern="1200" dirty="0">
                <a:solidFill>
                  <a:schemeClr val="tx1"/>
                </a:solidFill>
                <a:effectLst/>
                <a:latin typeface="+mn-lt"/>
                <a:ea typeface="+mn-ea"/>
                <a:cs typeface="+mn-cs"/>
              </a:rPr>
              <a:t>Conscious competence - </a:t>
            </a:r>
            <a:r>
              <a:rPr lang="en-GB" sz="1200" b="0" i="0" u="none" strike="noStrike" kern="1200" dirty="0">
                <a:solidFill>
                  <a:schemeClr val="tx1"/>
                </a:solidFill>
                <a:effectLst/>
                <a:latin typeface="+mn-lt"/>
                <a:ea typeface="+mn-ea"/>
                <a:cs typeface="+mn-cs"/>
              </a:rPr>
              <a:t>The person will need to concentrate and think in order to perform the skill.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u="none" strike="noStrike" kern="1200" dirty="0">
                <a:solidFill>
                  <a:schemeClr val="tx1"/>
                </a:solidFill>
                <a:effectLst/>
                <a:latin typeface="+mn-lt"/>
                <a:ea typeface="+mn-ea"/>
                <a:cs typeface="+mn-cs"/>
              </a:rPr>
              <a:t>Unconscious competence</a:t>
            </a:r>
            <a:r>
              <a:rPr lang="en-GB" sz="1200" b="0" i="0" u="none" strike="noStrike" kern="1200" baseline="0" dirty="0">
                <a:solidFill>
                  <a:schemeClr val="tx1"/>
                </a:solidFill>
                <a:effectLst/>
                <a:latin typeface="+mn-lt"/>
                <a:ea typeface="+mn-ea"/>
                <a:cs typeface="+mn-cs"/>
              </a:rPr>
              <a:t> - </a:t>
            </a:r>
            <a:r>
              <a:rPr lang="en-GB" sz="1200" b="0" i="0" u="none" strike="noStrike" kern="1200" dirty="0">
                <a:solidFill>
                  <a:schemeClr val="tx1"/>
                </a:solidFill>
                <a:effectLst/>
                <a:latin typeface="+mn-lt"/>
                <a:ea typeface="+mn-ea"/>
                <a:cs typeface="+mn-cs"/>
              </a:rPr>
              <a:t>The person might now be able to teach others in the skill concerned, although after some time of being unconsciously competent the person might actually have difficulty in explaining exactly how they do it – the skill has become largely instinctual.</a:t>
            </a:r>
          </a:p>
          <a:p>
            <a:endParaRPr lang="en-GB" dirty="0"/>
          </a:p>
          <a:p>
            <a:r>
              <a:rPr lang="en-GB" sz="1200" b="0" i="0" u="none" strike="noStrike" kern="1200" baseline="0" dirty="0">
                <a:solidFill>
                  <a:schemeClr val="tx1"/>
                </a:solidFill>
                <a:effectLst/>
                <a:latin typeface="+mn-lt"/>
                <a:ea typeface="+mn-ea"/>
                <a:cs typeface="+mn-cs"/>
              </a:rPr>
              <a:t>For me I was </a:t>
            </a:r>
          </a:p>
          <a:p>
            <a:r>
              <a:rPr lang="en-GB" sz="1200" b="0" i="0" u="none" strike="noStrike" kern="1200" baseline="0" dirty="0">
                <a:solidFill>
                  <a:schemeClr val="tx1"/>
                </a:solidFill>
                <a:effectLst/>
                <a:latin typeface="+mn-lt"/>
                <a:ea typeface="+mn-ea"/>
                <a:cs typeface="+mn-cs"/>
              </a:rPr>
              <a:t>Unconsciously incompetent at completing my tax return – I thought it would be easy.</a:t>
            </a:r>
          </a:p>
          <a:p>
            <a:r>
              <a:rPr lang="en-GB" sz="1200" b="0" i="0" u="none" strike="noStrike" kern="1200" baseline="0" dirty="0">
                <a:solidFill>
                  <a:schemeClr val="tx1"/>
                </a:solidFill>
                <a:effectLst/>
                <a:latin typeface="+mn-lt"/>
                <a:ea typeface="+mn-ea"/>
                <a:cs typeface="+mn-cs"/>
              </a:rPr>
              <a:t>Then I tried and I realised that I was consciously incompetent at doing it. </a:t>
            </a:r>
          </a:p>
          <a:p>
            <a:r>
              <a:rPr lang="en-GB" sz="1200" b="0" i="0" u="none" strike="noStrike" kern="1200" baseline="0" dirty="0">
                <a:solidFill>
                  <a:schemeClr val="tx1"/>
                </a:solidFill>
                <a:effectLst/>
                <a:latin typeface="+mn-lt"/>
                <a:ea typeface="+mn-ea"/>
                <a:cs typeface="+mn-cs"/>
              </a:rPr>
              <a:t>I never got to consciously competent as I found it a lot easier to get an accountant and she is unconsciously competent at it so that seemed like a much better plan. </a:t>
            </a:r>
          </a:p>
          <a:p>
            <a:r>
              <a:rPr lang="en-GB" sz="1200" b="0" i="0" u="none" strike="noStrike" kern="1200" baseline="0" dirty="0">
                <a:solidFill>
                  <a:schemeClr val="tx1"/>
                </a:solidFill>
                <a:effectLst/>
                <a:latin typeface="+mn-lt"/>
                <a:ea typeface="+mn-ea"/>
                <a:cs typeface="+mn-cs"/>
              </a:rPr>
              <a:t>I am consciously competent when it comes to cooking a new meal. I learned to cook in restaurants so it is something that I know I can do but when it is a new dish I have to focus more on what I am doing. </a:t>
            </a:r>
          </a:p>
          <a:p>
            <a:r>
              <a:rPr lang="en-GB" sz="1200" b="0" i="0" u="none" strike="noStrike" kern="1200" baseline="0" dirty="0">
                <a:solidFill>
                  <a:schemeClr val="tx1"/>
                </a:solidFill>
                <a:effectLst/>
                <a:latin typeface="+mn-lt"/>
                <a:ea typeface="+mn-ea"/>
                <a:cs typeface="+mn-cs"/>
              </a:rPr>
              <a:t>I am unconsciously competent at nagging my husband – I can honestly do it without even thinking about it now and often find myself doing it without realising. </a:t>
            </a:r>
          </a:p>
          <a:p>
            <a:endParaRPr lang="en-GB" dirty="0"/>
          </a:p>
          <a:p>
            <a:endParaRPr lang="en-GB" dirty="0"/>
          </a:p>
          <a:p>
            <a:r>
              <a:rPr lang="en-GB" dirty="0"/>
              <a:t>Ok so who would like to learn a new skill. </a:t>
            </a:r>
          </a:p>
          <a:p>
            <a:endParaRPr lang="en-GB" dirty="0"/>
          </a:p>
          <a:p>
            <a:endParaRPr lang="en-GB" dirty="0"/>
          </a:p>
        </p:txBody>
      </p:sp>
      <p:sp>
        <p:nvSpPr>
          <p:cNvPr id="4" name="Slide Number Placeholder 3"/>
          <p:cNvSpPr>
            <a:spLocks noGrp="1"/>
          </p:cNvSpPr>
          <p:nvPr>
            <p:ph type="sldNum" sz="quarter" idx="10"/>
          </p:nvPr>
        </p:nvSpPr>
        <p:spPr/>
        <p:txBody>
          <a:bodyPr/>
          <a:lstStyle/>
          <a:p>
            <a:fld id="{3C2141A1-FA70-4217-A960-49FE662E2A30}" type="slidenum">
              <a:rPr lang="en-GB" smtClean="0"/>
              <a:t>77</a:t>
            </a:fld>
            <a:endParaRPr lang="en-GB" dirty="0"/>
          </a:p>
        </p:txBody>
      </p:sp>
    </p:spTree>
    <p:extLst>
      <p:ext uri="{BB962C8B-B14F-4D97-AF65-F5344CB8AC3E}">
        <p14:creationId xmlns:p14="http://schemas.microsoft.com/office/powerpoint/2010/main" val="38326311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There are many different coaching techniques and a well-known one is the GROW model.</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It was developed in the 1980s by performance coach, John Whitmore, and has been developed since then by others, including Alan Fine and Graham Alexander. </a:t>
            </a:r>
          </a:p>
          <a:p>
            <a:r>
              <a:rPr lang="en-GB" sz="1200" b="0" i="0" u="none" strike="noStrike" kern="1200" baseline="0" dirty="0">
                <a:solidFill>
                  <a:schemeClr val="tx1"/>
                </a:solidFill>
                <a:latin typeface="+mn-lt"/>
                <a:ea typeface="+mn-ea"/>
                <a:cs typeface="+mn-cs"/>
              </a:rPr>
              <a:t>The elements</a:t>
            </a:r>
          </a:p>
          <a:p>
            <a:r>
              <a:rPr lang="en-GB" sz="1200" b="0" i="0" u="none" strike="noStrike" kern="1200" baseline="0" dirty="0">
                <a:solidFill>
                  <a:schemeClr val="tx1"/>
                </a:solidFill>
                <a:latin typeface="+mn-lt"/>
                <a:ea typeface="+mn-ea"/>
                <a:cs typeface="+mn-cs"/>
              </a:rPr>
              <a:t>of the GROW model are Goal, Reality, Options and Will:</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Goal – establishing the goal</a:t>
            </a:r>
          </a:p>
          <a:p>
            <a:r>
              <a:rPr lang="en-GB" sz="1200" b="0" i="0" u="none" strike="noStrike" kern="1200" baseline="0" dirty="0">
                <a:solidFill>
                  <a:schemeClr val="tx1"/>
                </a:solidFill>
                <a:latin typeface="+mn-lt"/>
                <a:ea typeface="+mn-ea"/>
                <a:cs typeface="+mn-cs"/>
              </a:rPr>
              <a:t>Q – How do we approach this? (Discuss)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Answers:</a:t>
            </a:r>
          </a:p>
          <a:p>
            <a:r>
              <a:rPr lang="en-GB" sz="1200" b="0" i="0" u="none" strike="noStrike" kern="1200" baseline="0" dirty="0">
                <a:solidFill>
                  <a:schemeClr val="tx1"/>
                </a:solidFill>
                <a:latin typeface="+mn-lt"/>
                <a:ea typeface="+mn-ea"/>
                <a:cs typeface="+mn-cs"/>
              </a:rPr>
              <a:t>• looking at the element that needs to be changed – e.g. behaviour, performance level or skills gap</a:t>
            </a:r>
          </a:p>
          <a:p>
            <a:r>
              <a:rPr lang="en-GB" sz="1200" b="0" i="0" u="none" strike="noStrike" kern="1200" baseline="0" dirty="0">
                <a:solidFill>
                  <a:schemeClr val="tx1"/>
                </a:solidFill>
                <a:latin typeface="+mn-lt"/>
                <a:ea typeface="+mn-ea"/>
                <a:cs typeface="+mn-cs"/>
              </a:rPr>
              <a:t>• turning it into a goal that the individual wants to achieve</a:t>
            </a:r>
          </a:p>
          <a:p>
            <a:r>
              <a:rPr lang="en-GB" sz="1200" b="0" i="0" u="none" strike="noStrike" kern="1200" baseline="0" dirty="0">
                <a:solidFill>
                  <a:schemeClr val="tx1"/>
                </a:solidFill>
                <a:latin typeface="+mn-lt"/>
                <a:ea typeface="+mn-ea"/>
                <a:cs typeface="+mn-cs"/>
              </a:rPr>
              <a:t>• establishing and agreeing SMART targets (Specific, Measurable, Achievable, Realistic and Time bound)</a:t>
            </a:r>
          </a:p>
          <a:p>
            <a:r>
              <a:rPr lang="en-GB" sz="1200" b="0" i="0" u="none" strike="noStrike" kern="1200" baseline="0" dirty="0">
                <a:solidFill>
                  <a:schemeClr val="tx1"/>
                </a:solidFill>
                <a:latin typeface="+mn-lt"/>
                <a:ea typeface="+mn-ea"/>
                <a:cs typeface="+mn-cs"/>
              </a:rPr>
              <a:t>• ensuring that the goal fits in with the personal, team and organisational objectives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Reality – examining the current reality</a:t>
            </a:r>
          </a:p>
          <a:p>
            <a:r>
              <a:rPr lang="en-GB" sz="1200" b="0" i="0" u="none" strike="noStrike" kern="1200" baseline="0" dirty="0">
                <a:solidFill>
                  <a:schemeClr val="tx1"/>
                </a:solidFill>
                <a:latin typeface="+mn-lt"/>
                <a:ea typeface="+mn-ea"/>
                <a:cs typeface="+mn-cs"/>
              </a:rPr>
              <a:t>Q – How do we approach this? (Discuss)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Answers:</a:t>
            </a:r>
          </a:p>
          <a:p>
            <a:r>
              <a:rPr lang="en-GB" sz="1200" b="0" i="0" u="none" strike="noStrike" kern="1200" baseline="0" dirty="0">
                <a:solidFill>
                  <a:schemeClr val="tx1"/>
                </a:solidFill>
                <a:latin typeface="+mn-lt"/>
                <a:ea typeface="+mn-ea"/>
                <a:cs typeface="+mn-cs"/>
              </a:rPr>
              <a:t>• asking the team member to describe their current reality to establish and understand the starting point</a:t>
            </a:r>
          </a:p>
          <a:p>
            <a:r>
              <a:rPr lang="en-GB" sz="1200" b="0" i="0" u="none" strike="noStrike" kern="1200" baseline="0" dirty="0">
                <a:solidFill>
                  <a:schemeClr val="tx1"/>
                </a:solidFill>
                <a:latin typeface="+mn-lt"/>
                <a:ea typeface="+mn-ea"/>
                <a:cs typeface="+mn-cs"/>
              </a:rPr>
              <a:t>• examining steps that have already been taken and evaluating the outcomes</a:t>
            </a:r>
          </a:p>
          <a:p>
            <a:r>
              <a:rPr lang="en-GB" sz="1200" b="0" i="0" u="none" strike="noStrike" kern="1200" baseline="0" dirty="0">
                <a:solidFill>
                  <a:schemeClr val="tx1"/>
                </a:solidFill>
                <a:latin typeface="+mn-lt"/>
                <a:ea typeface="+mn-ea"/>
                <a:cs typeface="+mn-cs"/>
              </a:rPr>
              <a:t>• checking that the goal does not conflict with other current objectives and demands on the individual’s time and capacity</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Options – exploring the options</a:t>
            </a:r>
          </a:p>
          <a:p>
            <a:r>
              <a:rPr lang="en-GB" sz="1200" b="0" i="0" u="none" strike="noStrike" kern="1200" baseline="0" dirty="0">
                <a:solidFill>
                  <a:schemeClr val="tx1"/>
                </a:solidFill>
                <a:latin typeface="+mn-lt"/>
                <a:ea typeface="+mn-ea"/>
                <a:cs typeface="+mn-cs"/>
              </a:rPr>
              <a:t>Q – How do we approach this? (Discuss)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Answers:</a:t>
            </a:r>
          </a:p>
          <a:p>
            <a:r>
              <a:rPr lang="en-GB" sz="1200" b="0" i="0" u="none" strike="noStrike" kern="1200" baseline="0" dirty="0">
                <a:solidFill>
                  <a:schemeClr val="tx1"/>
                </a:solidFill>
                <a:latin typeface="+mn-lt"/>
                <a:ea typeface="+mn-ea"/>
                <a:cs typeface="+mn-cs"/>
              </a:rPr>
              <a:t>• discussing the different options to determine what is possible</a:t>
            </a:r>
          </a:p>
          <a:p>
            <a:r>
              <a:rPr lang="en-GB" sz="1200" b="0" i="0" u="none" strike="noStrike" kern="1200" baseline="0" dirty="0">
                <a:solidFill>
                  <a:schemeClr val="tx1"/>
                </a:solidFill>
                <a:latin typeface="+mn-lt"/>
                <a:ea typeface="+mn-ea"/>
                <a:cs typeface="+mn-cs"/>
              </a:rPr>
              <a:t>• brainstorming as many options as possible</a:t>
            </a:r>
          </a:p>
          <a:p>
            <a:r>
              <a:rPr lang="en-GB" sz="1200" b="0" i="0" u="none" strike="noStrike" kern="1200" baseline="0" dirty="0">
                <a:solidFill>
                  <a:schemeClr val="tx1"/>
                </a:solidFill>
                <a:latin typeface="+mn-lt"/>
                <a:ea typeface="+mn-ea"/>
                <a:cs typeface="+mn-cs"/>
              </a:rPr>
              <a:t>• looking at what else can be done to remove barriers or constraints that have prevented progress so far</a:t>
            </a:r>
          </a:p>
          <a:p>
            <a:r>
              <a:rPr lang="en-GB" sz="1200" b="0" i="0" u="none" strike="noStrike" kern="1200" baseline="0" dirty="0">
                <a:solidFill>
                  <a:schemeClr val="tx1"/>
                </a:solidFill>
                <a:latin typeface="+mn-lt"/>
                <a:ea typeface="+mn-ea"/>
                <a:cs typeface="+mn-cs"/>
              </a:rPr>
              <a:t>• comparing advantages and disadvantages</a:t>
            </a:r>
          </a:p>
          <a:p>
            <a:r>
              <a:rPr lang="en-GB" sz="1200" b="0" i="0" u="none" strike="noStrike" kern="1200" baseline="0" dirty="0">
                <a:solidFill>
                  <a:schemeClr val="tx1"/>
                </a:solidFill>
                <a:latin typeface="+mn-lt"/>
                <a:ea typeface="+mn-ea"/>
                <a:cs typeface="+mn-cs"/>
              </a:rPr>
              <a:t>• developing effective strategies and behaviours that achieve success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Will – establishing the will to go forward</a:t>
            </a:r>
          </a:p>
          <a:p>
            <a:r>
              <a:rPr lang="en-GB" sz="1200" b="0" i="0" u="none" strike="noStrike" kern="1200" baseline="0" dirty="0">
                <a:solidFill>
                  <a:schemeClr val="tx1"/>
                </a:solidFill>
                <a:latin typeface="+mn-lt"/>
                <a:ea typeface="+mn-ea"/>
                <a:cs typeface="+mn-cs"/>
              </a:rPr>
              <a:t>Q – How do we approach this? (Discuss)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Answers:</a:t>
            </a:r>
          </a:p>
          <a:p>
            <a:r>
              <a:rPr lang="en-GB" sz="1200" b="0" i="0" u="none" strike="noStrike" kern="1200" baseline="0" dirty="0">
                <a:solidFill>
                  <a:schemeClr val="tx1"/>
                </a:solidFill>
                <a:latin typeface="+mn-lt"/>
                <a:ea typeface="+mn-ea"/>
                <a:cs typeface="+mn-cs"/>
              </a:rPr>
              <a:t>• committing to the process – the individual now has a good idea about how to achieve the goals and now needs to commit to the process by working out the ‘how, why, where, what and when’</a:t>
            </a:r>
          </a:p>
          <a:p>
            <a:r>
              <a:rPr lang="en-GB" sz="1200" b="0" i="0" u="none" strike="noStrike" kern="1200" baseline="0" dirty="0">
                <a:solidFill>
                  <a:schemeClr val="tx1"/>
                </a:solidFill>
                <a:latin typeface="+mn-lt"/>
                <a:ea typeface="+mn-ea"/>
                <a:cs typeface="+mn-cs"/>
              </a:rPr>
              <a:t>• preparing for change – mentally and practically</a:t>
            </a:r>
          </a:p>
          <a:p>
            <a:r>
              <a:rPr lang="en-GB" sz="1200" b="0" i="0" u="none" strike="noStrike" kern="1200" baseline="0" dirty="0">
                <a:solidFill>
                  <a:schemeClr val="tx1"/>
                </a:solidFill>
                <a:latin typeface="+mn-lt"/>
                <a:ea typeface="+mn-ea"/>
                <a:cs typeface="+mn-cs"/>
              </a:rPr>
              <a:t>• considering what may stop progress and how obstacles will be overcome</a:t>
            </a:r>
          </a:p>
          <a:p>
            <a:r>
              <a:rPr lang="en-GB" sz="1200" b="0" i="0" u="none" strike="noStrike" kern="1200" baseline="0" dirty="0">
                <a:solidFill>
                  <a:schemeClr val="tx1"/>
                </a:solidFill>
                <a:latin typeface="+mn-lt"/>
                <a:ea typeface="+mn-ea"/>
                <a:cs typeface="+mn-cs"/>
              </a:rPr>
              <a:t>• looking at how to stay motivated</a:t>
            </a:r>
          </a:p>
          <a:p>
            <a:r>
              <a:rPr lang="en-GB" sz="1200" b="0" i="0" u="none" strike="noStrike" kern="1200" baseline="0" dirty="0">
                <a:solidFill>
                  <a:schemeClr val="tx1"/>
                </a:solidFill>
                <a:latin typeface="+mn-lt"/>
                <a:ea typeface="+mn-ea"/>
                <a:cs typeface="+mn-cs"/>
              </a:rPr>
              <a:t>• working out how and when to review and track progress – to encourage accountability and allow original plans to be adjusted if necessary</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When using this coaching model, it is important to remember that the team leader or manager is the facilitator and not the advisor. The idea is that the manager helps the individual to find their way and select the best options, but does not offer advice or direction.</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When developing and delivering a coaching plan, team leaders and managers need to find and use techniques that will stretch individuals and help them to fulfil their potential. </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Q What coaching techniques support the GROW model?</a:t>
            </a:r>
          </a:p>
          <a:p>
            <a:r>
              <a:rPr lang="en-GB" sz="1200" b="0" i="0" u="none" strike="noStrike" kern="1200" baseline="0" dirty="0">
                <a:solidFill>
                  <a:schemeClr val="tx1"/>
                </a:solidFill>
                <a:latin typeface="+mn-lt"/>
                <a:ea typeface="+mn-ea"/>
                <a:cs typeface="+mn-cs"/>
              </a:rPr>
              <a:t>Answer:</a:t>
            </a:r>
          </a:p>
          <a:p>
            <a:r>
              <a:rPr lang="en-GB" sz="1200" b="0" i="0" u="none" strike="noStrike" kern="1200" baseline="0" dirty="0">
                <a:solidFill>
                  <a:schemeClr val="tx1"/>
                </a:solidFill>
                <a:latin typeface="+mn-lt"/>
                <a:ea typeface="+mn-ea"/>
                <a:cs typeface="+mn-cs"/>
              </a:rPr>
              <a:t>Coaching techniques that support the GROW model</a:t>
            </a:r>
          </a:p>
          <a:p>
            <a:r>
              <a:rPr lang="en-GB" sz="1200" b="0" i="0" u="none" strike="noStrike" kern="1200" baseline="0" dirty="0">
                <a:solidFill>
                  <a:schemeClr val="tx1"/>
                </a:solidFill>
                <a:latin typeface="+mn-lt"/>
                <a:ea typeface="+mn-ea"/>
                <a:cs typeface="+mn-cs"/>
              </a:rPr>
              <a:t>• psychometric and development tests </a:t>
            </a:r>
          </a:p>
          <a:p>
            <a:r>
              <a:rPr lang="en-GB" sz="1200" b="0" i="0" u="none" strike="noStrike" kern="1200" baseline="0" dirty="0">
                <a:solidFill>
                  <a:schemeClr val="tx1"/>
                </a:solidFill>
                <a:latin typeface="+mn-lt"/>
                <a:ea typeface="+mn-ea"/>
                <a:cs typeface="+mn-cs"/>
              </a:rPr>
              <a:t>• one-to-one sessions and structured interviews </a:t>
            </a:r>
          </a:p>
          <a:p>
            <a:r>
              <a:rPr lang="en-GB" sz="1200" b="0" i="0" u="none" strike="noStrike" kern="1200" baseline="0" dirty="0">
                <a:solidFill>
                  <a:schemeClr val="tx1"/>
                </a:solidFill>
                <a:latin typeface="+mn-lt"/>
                <a:ea typeface="+mn-ea"/>
                <a:cs typeface="+mn-cs"/>
              </a:rPr>
              <a:t>• mini projects </a:t>
            </a:r>
          </a:p>
          <a:p>
            <a:r>
              <a:rPr lang="en-GB" sz="1200" b="0" i="0" u="none" strike="noStrike" kern="1200" baseline="0" dirty="0">
                <a:solidFill>
                  <a:schemeClr val="tx1"/>
                </a:solidFill>
                <a:latin typeface="+mn-lt"/>
                <a:ea typeface="+mn-ea"/>
                <a:cs typeface="+mn-cs"/>
              </a:rPr>
              <a:t>• role play</a:t>
            </a:r>
          </a:p>
          <a:p>
            <a:r>
              <a:rPr lang="en-GB" sz="1200" b="0" i="0" u="none" strike="noStrike" kern="1200" baseline="0" dirty="0">
                <a:solidFill>
                  <a:schemeClr val="tx1"/>
                </a:solidFill>
                <a:latin typeface="+mn-lt"/>
                <a:ea typeface="+mn-ea"/>
                <a:cs typeface="+mn-cs"/>
              </a:rPr>
              <a:t>• video training sessions </a:t>
            </a:r>
          </a:p>
          <a:p>
            <a:r>
              <a:rPr lang="en-GB" sz="1200" b="0" i="0" u="none" strike="noStrike" kern="1200" baseline="0" dirty="0">
                <a:solidFill>
                  <a:schemeClr val="tx1"/>
                </a:solidFill>
                <a:latin typeface="+mn-lt"/>
                <a:ea typeface="+mn-ea"/>
                <a:cs typeface="+mn-cs"/>
              </a:rPr>
              <a:t>• workplace training sessions, workshops and demonstrations </a:t>
            </a:r>
          </a:p>
          <a:p>
            <a:r>
              <a:rPr lang="en-GB" sz="1200" b="0" i="0" u="none" strike="noStrike" kern="1200" baseline="0" dirty="0">
                <a:solidFill>
                  <a:schemeClr val="tx1"/>
                </a:solidFill>
                <a:latin typeface="+mn-lt"/>
                <a:ea typeface="+mn-ea"/>
                <a:cs typeface="+mn-cs"/>
              </a:rPr>
              <a:t>• reading and study materials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There is additional details about all of these in your workbook. </a:t>
            </a:r>
          </a:p>
          <a:p>
            <a:endParaRPr lang="en-GB" sz="1200" b="0" i="0" u="none" strike="noStrike" kern="1200" baseline="0" dirty="0">
              <a:solidFill>
                <a:schemeClr val="tx1"/>
              </a:solidFill>
              <a:latin typeface="+mn-lt"/>
              <a:ea typeface="+mn-ea"/>
              <a:cs typeface="+mn-cs"/>
            </a:endParaRPr>
          </a:p>
          <a:p>
            <a:endParaRPr lang="en-GB" sz="1200" b="0" i="0" u="none" strike="noStrike" kern="1200" baseline="0" dirty="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3C2141A1-FA70-4217-A960-49FE662E2A30}" type="slidenum">
              <a:rPr lang="en-GB" smtClean="0"/>
              <a:t>79</a:t>
            </a:fld>
            <a:endParaRPr lang="en-GB" dirty="0"/>
          </a:p>
        </p:txBody>
      </p:sp>
    </p:spTree>
    <p:extLst>
      <p:ext uri="{BB962C8B-B14F-4D97-AF65-F5344CB8AC3E}">
        <p14:creationId xmlns:p14="http://schemas.microsoft.com/office/powerpoint/2010/main" val="32842393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Other techniques use different headings but follow similar ideas and principles. One is known as</a:t>
            </a:r>
          </a:p>
          <a:p>
            <a:r>
              <a:rPr lang="en-GB" sz="1200" b="0" i="0" u="none" strike="noStrike" kern="1200" baseline="0" dirty="0">
                <a:solidFill>
                  <a:schemeClr val="tx1"/>
                </a:solidFill>
                <a:latin typeface="+mn-lt"/>
                <a:ea typeface="+mn-ea"/>
                <a:cs typeface="+mn-cs"/>
              </a:rPr>
              <a:t>ARROW. This includes reflection as part of the process and was developed by Matt Somers. It</a:t>
            </a:r>
          </a:p>
          <a:p>
            <a:r>
              <a:rPr lang="en-GB" sz="1200" b="0" i="0" u="none" strike="noStrike" kern="1200" baseline="0" dirty="0">
                <a:solidFill>
                  <a:schemeClr val="tx1"/>
                </a:solidFill>
                <a:latin typeface="+mn-lt"/>
                <a:ea typeface="+mn-ea"/>
                <a:cs typeface="+mn-cs"/>
              </a:rPr>
              <a:t>stands for:</a:t>
            </a:r>
          </a:p>
          <a:p>
            <a:r>
              <a:rPr lang="en-GB" sz="1200" b="0" i="0" u="none" strike="noStrike" kern="1200" baseline="0" dirty="0">
                <a:solidFill>
                  <a:schemeClr val="tx1"/>
                </a:solidFill>
                <a:latin typeface="+mn-lt"/>
                <a:ea typeface="+mn-ea"/>
                <a:cs typeface="+mn-cs"/>
              </a:rPr>
              <a:t>Aims</a:t>
            </a:r>
          </a:p>
          <a:p>
            <a:r>
              <a:rPr lang="en-GB" sz="1200" b="0" i="0" u="none" strike="noStrike" kern="1200" baseline="0" dirty="0">
                <a:solidFill>
                  <a:schemeClr val="tx1"/>
                </a:solidFill>
                <a:latin typeface="+mn-lt"/>
                <a:ea typeface="+mn-ea"/>
                <a:cs typeface="+mn-cs"/>
              </a:rPr>
              <a:t>Reality</a:t>
            </a:r>
          </a:p>
          <a:p>
            <a:r>
              <a:rPr lang="en-GB" sz="1200" b="0" i="0" u="none" strike="noStrike" kern="1200" baseline="0" dirty="0">
                <a:solidFill>
                  <a:schemeClr val="tx1"/>
                </a:solidFill>
                <a:latin typeface="+mn-lt"/>
                <a:ea typeface="+mn-ea"/>
                <a:cs typeface="+mn-cs"/>
              </a:rPr>
              <a:t>Reflection</a:t>
            </a:r>
          </a:p>
          <a:p>
            <a:r>
              <a:rPr lang="en-GB" sz="1200" b="0" i="0" u="none" strike="noStrike" kern="1200" baseline="0" dirty="0">
                <a:solidFill>
                  <a:schemeClr val="tx1"/>
                </a:solidFill>
                <a:latin typeface="+mn-lt"/>
                <a:ea typeface="+mn-ea"/>
                <a:cs typeface="+mn-cs"/>
              </a:rPr>
              <a:t>Opportunities</a:t>
            </a:r>
          </a:p>
          <a:p>
            <a:r>
              <a:rPr lang="en-GB" sz="1200" b="0" i="0" u="none" strike="noStrike" kern="1200" baseline="0" dirty="0">
                <a:solidFill>
                  <a:schemeClr val="tx1"/>
                </a:solidFill>
                <a:latin typeface="+mn-lt"/>
                <a:ea typeface="+mn-ea"/>
                <a:cs typeface="+mn-cs"/>
              </a:rPr>
              <a:t>Ways forward</a:t>
            </a:r>
            <a:endParaRPr lang="en-GB" dirty="0"/>
          </a:p>
        </p:txBody>
      </p:sp>
      <p:sp>
        <p:nvSpPr>
          <p:cNvPr id="4" name="Slide Number Placeholder 3"/>
          <p:cNvSpPr>
            <a:spLocks noGrp="1"/>
          </p:cNvSpPr>
          <p:nvPr>
            <p:ph type="sldNum" sz="quarter" idx="10"/>
          </p:nvPr>
        </p:nvSpPr>
        <p:spPr/>
        <p:txBody>
          <a:bodyPr/>
          <a:lstStyle/>
          <a:p>
            <a:fld id="{3C2141A1-FA70-4217-A960-49FE662E2A30}" type="slidenum">
              <a:rPr lang="en-GB" smtClean="0"/>
              <a:t>80</a:t>
            </a:fld>
            <a:endParaRPr lang="en-GB" dirty="0"/>
          </a:p>
        </p:txBody>
      </p:sp>
    </p:spTree>
    <p:extLst>
      <p:ext uri="{BB962C8B-B14F-4D97-AF65-F5344CB8AC3E}">
        <p14:creationId xmlns:p14="http://schemas.microsoft.com/office/powerpoint/2010/main" val="34659675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 OSCAR coaching model was developed by Andrew Gilbert and Karen Whittleworth. It builds on and enhances the GROW model. The steps of the OSCAR model are:</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Outcome - helping the team member to clarify their outcomes</a:t>
            </a:r>
          </a:p>
          <a:p>
            <a:r>
              <a:rPr lang="en-GB" sz="1200" b="0" i="0" u="none" strike="noStrike" kern="1200" baseline="0" dirty="0">
                <a:solidFill>
                  <a:schemeClr val="tx1"/>
                </a:solidFill>
                <a:latin typeface="+mn-lt"/>
                <a:ea typeface="+mn-ea"/>
                <a:cs typeface="+mn-cs"/>
              </a:rPr>
              <a:t>Situation - where the team member is right now</a:t>
            </a:r>
          </a:p>
          <a:p>
            <a:r>
              <a:rPr lang="en-GB" sz="1200" b="0" i="0" u="none" strike="noStrike" kern="1200" baseline="0" dirty="0">
                <a:solidFill>
                  <a:schemeClr val="tx1"/>
                </a:solidFill>
                <a:latin typeface="+mn-lt"/>
                <a:ea typeface="+mn-ea"/>
                <a:cs typeface="+mn-cs"/>
              </a:rPr>
              <a:t>Choices and consequences - helping the team member to generate as many choices as possible,</a:t>
            </a:r>
          </a:p>
          <a:p>
            <a:r>
              <a:rPr lang="en-GB" sz="1200" b="0" i="0" u="none" strike="noStrike" kern="1200" baseline="0" dirty="0">
                <a:solidFill>
                  <a:schemeClr val="tx1"/>
                </a:solidFill>
                <a:latin typeface="+mn-lt"/>
                <a:ea typeface="+mn-ea"/>
                <a:cs typeface="+mn-cs"/>
              </a:rPr>
              <a:t>whilst raising awareness of consequences of each choice</a:t>
            </a:r>
          </a:p>
          <a:p>
            <a:r>
              <a:rPr lang="en-GB" sz="1200" b="0" i="0" u="none" strike="noStrike" kern="1200" baseline="0" dirty="0">
                <a:solidFill>
                  <a:schemeClr val="tx1"/>
                </a:solidFill>
                <a:latin typeface="+mn-lt"/>
                <a:ea typeface="+mn-ea"/>
                <a:cs typeface="+mn-cs"/>
              </a:rPr>
              <a:t>Action - supporting the team member as they clarify the action they will take</a:t>
            </a:r>
          </a:p>
          <a:p>
            <a:r>
              <a:rPr lang="en-GB" sz="1200" b="0" i="0" u="none" strike="noStrike" kern="1200" baseline="0" dirty="0">
                <a:solidFill>
                  <a:schemeClr val="tx1"/>
                </a:solidFill>
                <a:latin typeface="+mn-lt"/>
                <a:ea typeface="+mn-ea"/>
                <a:cs typeface="+mn-cs"/>
              </a:rPr>
              <a:t>Review - an ongoing review process to help the team member stay on track</a:t>
            </a:r>
            <a:endParaRPr lang="en-GB" dirty="0"/>
          </a:p>
        </p:txBody>
      </p:sp>
      <p:sp>
        <p:nvSpPr>
          <p:cNvPr id="4" name="Slide Number Placeholder 3"/>
          <p:cNvSpPr>
            <a:spLocks noGrp="1"/>
          </p:cNvSpPr>
          <p:nvPr>
            <p:ph type="sldNum" sz="quarter" idx="10"/>
          </p:nvPr>
        </p:nvSpPr>
        <p:spPr/>
        <p:txBody>
          <a:bodyPr/>
          <a:lstStyle/>
          <a:p>
            <a:fld id="{3C2141A1-FA70-4217-A960-49FE662E2A30}" type="slidenum">
              <a:rPr lang="en-GB" smtClean="0"/>
              <a:t>81</a:t>
            </a:fld>
            <a:endParaRPr lang="en-GB" dirty="0"/>
          </a:p>
        </p:txBody>
      </p:sp>
    </p:spTree>
    <p:extLst>
      <p:ext uri="{BB962C8B-B14F-4D97-AF65-F5344CB8AC3E}">
        <p14:creationId xmlns:p14="http://schemas.microsoft.com/office/powerpoint/2010/main" val="27054467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 FUEL coaching model is also used. The framework was developed by John Zenger and Kathleen Stinnett and stands for:</a:t>
            </a:r>
          </a:p>
          <a:p>
            <a:endParaRPr lang="en-GB" sz="1200" b="0" i="0" u="none" strike="noStrike" kern="1200" baseline="0" dirty="0">
              <a:solidFill>
                <a:schemeClr val="tx1"/>
              </a:solidFill>
              <a:latin typeface="+mn-lt"/>
              <a:ea typeface="+mn-ea"/>
              <a:cs typeface="+mn-cs"/>
            </a:endParaRPr>
          </a:p>
          <a:p>
            <a:r>
              <a:rPr lang="en-GB" sz="1200" b="1" i="0" u="none" strike="noStrike" kern="1200" baseline="0" dirty="0">
                <a:solidFill>
                  <a:schemeClr val="tx1"/>
                </a:solidFill>
                <a:latin typeface="+mn-lt"/>
                <a:ea typeface="+mn-ea"/>
                <a:cs typeface="+mn-cs"/>
              </a:rPr>
              <a:t>F</a:t>
            </a:r>
            <a:r>
              <a:rPr lang="en-GB" sz="1200" b="0" i="0" u="none" strike="noStrike" kern="1200" baseline="0" dirty="0">
                <a:solidFill>
                  <a:schemeClr val="tx1"/>
                </a:solidFill>
                <a:latin typeface="+mn-lt"/>
                <a:ea typeface="+mn-ea"/>
                <a:cs typeface="+mn-cs"/>
              </a:rPr>
              <a:t>rame the conversation</a:t>
            </a:r>
          </a:p>
          <a:p>
            <a:r>
              <a:rPr lang="en-GB" sz="1200" b="1" i="0" u="none" strike="noStrike" kern="1200" baseline="0" dirty="0">
                <a:solidFill>
                  <a:schemeClr val="tx1"/>
                </a:solidFill>
                <a:latin typeface="+mn-lt"/>
                <a:ea typeface="+mn-ea"/>
                <a:cs typeface="+mn-cs"/>
              </a:rPr>
              <a:t>U</a:t>
            </a:r>
            <a:r>
              <a:rPr lang="en-GB" sz="1200" b="0" i="0" u="none" strike="noStrike" kern="1200" baseline="0" dirty="0">
                <a:solidFill>
                  <a:schemeClr val="tx1"/>
                </a:solidFill>
                <a:latin typeface="+mn-lt"/>
                <a:ea typeface="+mn-ea"/>
                <a:cs typeface="+mn-cs"/>
              </a:rPr>
              <a:t>nderstand the current state</a:t>
            </a:r>
          </a:p>
          <a:p>
            <a:r>
              <a:rPr lang="en-GB" sz="1200" b="1" i="0" u="none" strike="noStrike" kern="1200" baseline="0" dirty="0">
                <a:solidFill>
                  <a:schemeClr val="tx1"/>
                </a:solidFill>
                <a:latin typeface="+mn-lt"/>
                <a:ea typeface="+mn-ea"/>
                <a:cs typeface="+mn-cs"/>
              </a:rPr>
              <a:t>E</a:t>
            </a:r>
            <a:r>
              <a:rPr lang="en-GB" sz="1200" b="0" i="0" u="none" strike="noStrike" kern="1200" baseline="0" dirty="0">
                <a:solidFill>
                  <a:schemeClr val="tx1"/>
                </a:solidFill>
                <a:latin typeface="+mn-lt"/>
                <a:ea typeface="+mn-ea"/>
                <a:cs typeface="+mn-cs"/>
              </a:rPr>
              <a:t>xplore the desired state</a:t>
            </a:r>
          </a:p>
          <a:p>
            <a:r>
              <a:rPr lang="en-GB" sz="1200" b="1" i="0" u="none" strike="noStrike" kern="1200" baseline="0" dirty="0">
                <a:solidFill>
                  <a:schemeClr val="tx1"/>
                </a:solidFill>
                <a:latin typeface="+mn-lt"/>
                <a:ea typeface="+mn-ea"/>
                <a:cs typeface="+mn-cs"/>
              </a:rPr>
              <a:t>L</a:t>
            </a:r>
            <a:r>
              <a:rPr lang="en-GB" sz="1200" b="0" i="0" u="none" strike="noStrike" kern="1200" baseline="0" dirty="0">
                <a:solidFill>
                  <a:schemeClr val="tx1"/>
                </a:solidFill>
                <a:latin typeface="+mn-lt"/>
                <a:ea typeface="+mn-ea"/>
                <a:cs typeface="+mn-cs"/>
              </a:rPr>
              <a:t>ay out a success plan</a:t>
            </a:r>
            <a:endParaRPr lang="en-GB" dirty="0"/>
          </a:p>
        </p:txBody>
      </p:sp>
      <p:sp>
        <p:nvSpPr>
          <p:cNvPr id="4" name="Slide Number Placeholder 3"/>
          <p:cNvSpPr>
            <a:spLocks noGrp="1"/>
          </p:cNvSpPr>
          <p:nvPr>
            <p:ph type="sldNum" sz="quarter" idx="10"/>
          </p:nvPr>
        </p:nvSpPr>
        <p:spPr/>
        <p:txBody>
          <a:bodyPr/>
          <a:lstStyle/>
          <a:p>
            <a:fld id="{3C2141A1-FA70-4217-A960-49FE662E2A30}" type="slidenum">
              <a:rPr lang="en-GB" smtClean="0"/>
              <a:t>82</a:t>
            </a:fld>
            <a:endParaRPr lang="en-GB" dirty="0"/>
          </a:p>
        </p:txBody>
      </p:sp>
    </p:spTree>
    <p:extLst>
      <p:ext uri="{BB962C8B-B14F-4D97-AF65-F5344CB8AC3E}">
        <p14:creationId xmlns:p14="http://schemas.microsoft.com/office/powerpoint/2010/main" val="35265076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what did I do to agree the learning? </a:t>
            </a:r>
          </a:p>
          <a:p>
            <a:r>
              <a:rPr lang="en-GB" baseline="0" dirty="0"/>
              <a:t>Your first task will be to learn to make a Lotus flower from a serviette to be used in our A-la carte restaurant.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first learning today is going to be learning to make a lotus flower with a serviette. Ok? Any questions?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Happy with what we are doing, why we are doing it and what we need to achieve?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What did I say to relax the Individual?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Don’t worry, I know this is new for you so we will go at a speed that you are comfortable with, ok? </a:t>
            </a:r>
          </a:p>
          <a:p>
            <a:r>
              <a:rPr lang="en-GB" sz="1200" kern="1200" dirty="0">
                <a:solidFill>
                  <a:schemeClr val="tx1"/>
                </a:solidFill>
                <a:effectLst/>
                <a:latin typeface="+mn-lt"/>
                <a:ea typeface="+mn-ea"/>
                <a:cs typeface="+mn-cs"/>
              </a:rPr>
              <a:t>Do you have any questions before we start? </a:t>
            </a:r>
          </a:p>
          <a:p>
            <a:r>
              <a:rPr lang="en-GB" sz="1200" kern="1200" dirty="0">
                <a:solidFill>
                  <a:schemeClr val="tx1"/>
                </a:solidFill>
                <a:effectLst/>
                <a:latin typeface="+mn-lt"/>
                <a:ea typeface="+mn-ea"/>
                <a:cs typeface="+mn-cs"/>
              </a:rPr>
              <a:t>Ok, if you are uncertain or have questions as we are going through then please let me know straight away, you don’t have to wait for me to ask you if you have any questions. Ok?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What did I do to state the benefits of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Once you have learnt it, you will never forget and it gets easier with a little practice.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 always get a great sense</a:t>
            </a:r>
            <a:r>
              <a:rPr lang="en-GB" sz="1200" kern="1200" baseline="0" dirty="0">
                <a:solidFill>
                  <a:schemeClr val="tx1"/>
                </a:solidFill>
                <a:effectLst/>
                <a:latin typeface="+mn-lt"/>
                <a:ea typeface="+mn-ea"/>
                <a:cs typeface="+mn-cs"/>
              </a:rPr>
              <a:t> of achievement looking around the restaurant and seeing how uniformed and pretty they look.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baseline="0" dirty="0">
                <a:solidFill>
                  <a:schemeClr val="tx1"/>
                </a:solidFill>
                <a:effectLst/>
                <a:latin typeface="+mn-lt"/>
                <a:ea typeface="+mn-ea"/>
                <a:cs typeface="+mn-cs"/>
              </a:rPr>
              <a:t>What did I state was the WIN (What / Interest / Need)</a:t>
            </a:r>
          </a:p>
          <a:p>
            <a:r>
              <a:rPr lang="en-GB" sz="1200" b="1" kern="1200" dirty="0">
                <a:solidFill>
                  <a:schemeClr val="tx1"/>
                </a:solidFill>
                <a:effectLst/>
                <a:latin typeface="+mn-lt"/>
                <a:ea typeface="+mn-ea"/>
                <a:cs typeface="+mn-cs"/>
              </a:rPr>
              <a:t>What </a:t>
            </a:r>
            <a:r>
              <a:rPr lang="en-GB" sz="1200" kern="1200" dirty="0">
                <a:solidFill>
                  <a:schemeClr val="tx1"/>
                </a:solidFill>
                <a:effectLst/>
                <a:latin typeface="+mn-lt"/>
                <a:ea typeface="+mn-ea"/>
                <a:cs typeface="+mn-cs"/>
              </a:rPr>
              <a:t>- Ok I am going to go through the steps with you so you can make the flower. </a:t>
            </a:r>
          </a:p>
          <a:p>
            <a:r>
              <a:rPr lang="en-GB" sz="1200" b="1" kern="1200" dirty="0">
                <a:solidFill>
                  <a:schemeClr val="tx1"/>
                </a:solidFill>
                <a:effectLst/>
                <a:latin typeface="+mn-lt"/>
                <a:ea typeface="+mn-ea"/>
                <a:cs typeface="+mn-cs"/>
              </a:rPr>
              <a:t>Interest</a:t>
            </a:r>
            <a:r>
              <a:rPr lang="en-GB" sz="1200" kern="1200" dirty="0">
                <a:solidFill>
                  <a:schemeClr val="tx1"/>
                </a:solidFill>
                <a:effectLst/>
                <a:latin typeface="+mn-lt"/>
                <a:ea typeface="+mn-ea"/>
                <a:cs typeface="+mn-cs"/>
              </a:rPr>
              <a:t> - I am going to break them down for you. First I will show you what to do, then I will make sure you don’t have any questions, then I will watch you try</a:t>
            </a:r>
          </a:p>
          <a:p>
            <a:r>
              <a:rPr lang="en-GB" sz="1200" b="1" kern="1200" dirty="0">
                <a:solidFill>
                  <a:schemeClr val="tx1"/>
                </a:solidFill>
                <a:effectLst/>
                <a:latin typeface="+mn-lt"/>
                <a:ea typeface="+mn-ea"/>
                <a:cs typeface="+mn-cs"/>
              </a:rPr>
              <a:t>Need</a:t>
            </a:r>
            <a:r>
              <a:rPr lang="en-GB" sz="1200" kern="1200" dirty="0">
                <a:solidFill>
                  <a:schemeClr val="tx1"/>
                </a:solidFill>
                <a:effectLst/>
                <a:latin typeface="+mn-lt"/>
                <a:ea typeface="+mn-ea"/>
                <a:cs typeface="+mn-cs"/>
              </a:rPr>
              <a:t> then I will check your understanding both verbally and practically as I need to be sure that you know what to do, how to do it and why we do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3C2141A1-FA70-4217-A960-49FE662E2A30}" type="slidenum">
              <a:rPr lang="en-GB" smtClean="0"/>
              <a:t>83</a:t>
            </a:fld>
            <a:endParaRPr lang="en-GB" dirty="0"/>
          </a:p>
        </p:txBody>
      </p:sp>
    </p:spTree>
    <p:extLst>
      <p:ext uri="{BB962C8B-B14F-4D97-AF65-F5344CB8AC3E}">
        <p14:creationId xmlns:p14="http://schemas.microsoft.com/office/powerpoint/2010/main" val="1188892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Leaders have certain concerns and take certain actions that distinguish them as leaders. These concerns and actions are constitutive of leadership, since they constitute, or </a:t>
            </a:r>
            <a:r>
              <a:rPr lang="en-GB" b="1" dirty="0"/>
              <a:t>create leadership</a:t>
            </a:r>
            <a:r>
              <a:rPr lang="en-GB" dirty="0"/>
              <a:t>. They are also regularities of leadership we can recognize. ... Leaders build power for themselves and others. </a:t>
            </a:r>
            <a:endParaRPr lang="en-US" dirty="0"/>
          </a:p>
          <a:p>
            <a:r>
              <a:rPr lang="en-GB" dirty="0"/>
              <a:t>The magnum opus of Robert Greenleaf, Servant Leadership is a </a:t>
            </a:r>
            <a:r>
              <a:rPr lang="en-GB" b="1" dirty="0"/>
              <a:t>recent theory of leadership that argues that the most effective leaders are servants of their people</a:t>
            </a:r>
            <a:r>
              <a:rPr lang="en-GB" dirty="0"/>
              <a:t>. ... Servant leaders get results for their organization through whole-hearted attention to their followers and followers' needs.</a:t>
            </a:r>
            <a:endParaRPr lang="en-GB" dirty="0">
              <a:cs typeface="Calibri"/>
            </a:endParaRPr>
          </a:p>
          <a:p>
            <a:endParaRPr lang="en-GB" dirty="0"/>
          </a:p>
          <a:p>
            <a:endParaRPr lang="en-GB" dirty="0"/>
          </a:p>
          <a:p>
            <a:endParaRPr lang="en-GB" dirty="0"/>
          </a:p>
          <a:p>
            <a:endParaRPr lang="en-GB" dirty="0"/>
          </a:p>
          <a:p>
            <a:r>
              <a:rPr lang="en-GB" dirty="0"/>
              <a:t>Read First then reveal Book Cover:</a:t>
            </a:r>
            <a:endParaRPr lang="en-US" dirty="0">
              <a:cs typeface="Calibri"/>
            </a:endParaRPr>
          </a:p>
          <a:p>
            <a:r>
              <a:rPr lang="en-GB" dirty="0"/>
              <a:t>Not only </a:t>
            </a:r>
            <a:r>
              <a:rPr lang="en-GB" b="1" dirty="0"/>
              <a:t>does</a:t>
            </a:r>
            <a:r>
              <a:rPr lang="en-GB" dirty="0"/>
              <a:t> a leader have an obligation to help make sense of a situation, he or she also has an obligation to give it </a:t>
            </a:r>
            <a:r>
              <a:rPr lang="en-GB" b="1" dirty="0"/>
              <a:t>meaning</a:t>
            </a:r>
            <a:r>
              <a:rPr lang="en-GB" dirty="0"/>
              <a:t> - to communicate what is most important and why. Sandhurst's motto, </a:t>
            </a:r>
            <a:r>
              <a:rPr lang="en-GB" b="1" dirty="0"/>
              <a:t>Serve to Lead</a:t>
            </a:r>
            <a:r>
              <a:rPr lang="en-GB" dirty="0"/>
              <a:t>, sums up its message that the men and women you are responsible for are your first priority.</a:t>
            </a:r>
            <a:endParaRPr lang="en-GB" dirty="0">
              <a:cs typeface="Calibri"/>
            </a:endParaRPr>
          </a:p>
          <a:p>
            <a:endParaRPr lang="en-GB" dirty="0">
              <a:cs typeface="Calibri"/>
            </a:endParaRPr>
          </a:p>
          <a:p>
            <a:r>
              <a:rPr lang="en-GB" dirty="0">
                <a:cs typeface="Calibri"/>
              </a:rPr>
              <a:t>Then Reveal Slim who said it best.</a:t>
            </a:r>
          </a:p>
        </p:txBody>
      </p:sp>
      <p:sp>
        <p:nvSpPr>
          <p:cNvPr id="4" name="Slide Number Placeholder 3"/>
          <p:cNvSpPr>
            <a:spLocks noGrp="1"/>
          </p:cNvSpPr>
          <p:nvPr>
            <p:ph type="sldNum" sz="quarter" idx="10"/>
          </p:nvPr>
        </p:nvSpPr>
        <p:spPr/>
        <p:txBody>
          <a:bodyPr/>
          <a:lstStyle/>
          <a:p>
            <a:fld id="{03FDA5D2-4089-4907-AAA7-80E6387A956B}" type="slidenum">
              <a:rPr lang="en-GB" smtClean="0"/>
              <a:t>12</a:t>
            </a:fld>
            <a:endParaRPr lang="en-GB" dirty="0"/>
          </a:p>
        </p:txBody>
      </p:sp>
    </p:spTree>
    <p:extLst>
      <p:ext uri="{BB962C8B-B14F-4D97-AF65-F5344CB8AC3E}">
        <p14:creationId xmlns:p14="http://schemas.microsoft.com/office/powerpoint/2010/main" val="19722566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Did</a:t>
            </a:r>
            <a:r>
              <a:rPr lang="en-GB" baseline="0" dirty="0"/>
              <a:t> you see all of the middle stages? </a:t>
            </a:r>
            <a:endParaRPr lang="en-GB" dirty="0"/>
          </a:p>
        </p:txBody>
      </p:sp>
      <p:sp>
        <p:nvSpPr>
          <p:cNvPr id="4" name="Slide Number Placeholder 3"/>
          <p:cNvSpPr>
            <a:spLocks noGrp="1"/>
          </p:cNvSpPr>
          <p:nvPr>
            <p:ph type="sldNum" sz="quarter" idx="10"/>
          </p:nvPr>
        </p:nvSpPr>
        <p:spPr/>
        <p:txBody>
          <a:bodyPr/>
          <a:lstStyle/>
          <a:p>
            <a:fld id="{3C2141A1-FA70-4217-A960-49FE662E2A30}" type="slidenum">
              <a:rPr lang="en-GB" smtClean="0"/>
              <a:t>84</a:t>
            </a:fld>
            <a:endParaRPr lang="en-GB" dirty="0"/>
          </a:p>
        </p:txBody>
      </p:sp>
    </p:spTree>
    <p:extLst>
      <p:ext uri="{BB962C8B-B14F-4D97-AF65-F5344CB8AC3E}">
        <p14:creationId xmlns:p14="http://schemas.microsoft.com/office/powerpoint/2010/main" val="17765233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did I check understanding both Verbal</a:t>
            </a:r>
            <a:r>
              <a:rPr lang="en-GB" baseline="0" dirty="0"/>
              <a:t> and practical? </a:t>
            </a:r>
          </a:p>
          <a:p>
            <a:endParaRPr lang="en-GB" baseline="0" dirty="0"/>
          </a:p>
          <a:p>
            <a:r>
              <a:rPr lang="en-GB" baseline="0" dirty="0"/>
              <a:t>Checking throughout and then at the end </a:t>
            </a:r>
          </a:p>
          <a:p>
            <a:endParaRPr lang="en-GB" baseline="0" dirty="0"/>
          </a:p>
          <a:p>
            <a:r>
              <a:rPr lang="en-GB" sz="1200" kern="1200" dirty="0">
                <a:solidFill>
                  <a:schemeClr val="tx1"/>
                </a:solidFill>
                <a:effectLst/>
                <a:latin typeface="+mn-lt"/>
                <a:ea typeface="+mn-ea"/>
                <a:cs typeface="+mn-cs"/>
              </a:rPr>
              <a:t>13. Verbal check -</a:t>
            </a:r>
            <a:r>
              <a:rPr lang="en-GB" sz="1200" kern="1200" baseline="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Ok talk me through the whole process and I will answer any questions you have</a:t>
            </a:r>
          </a:p>
          <a:p>
            <a:r>
              <a:rPr lang="en-GB" sz="1200" kern="1200" dirty="0">
                <a:solidFill>
                  <a:schemeClr val="tx1"/>
                </a:solidFill>
                <a:effectLst/>
                <a:latin typeface="+mn-lt"/>
                <a:ea typeface="+mn-ea"/>
                <a:cs typeface="+mn-cs"/>
              </a:rPr>
              <a:t>When talked through any questions?</a:t>
            </a:r>
          </a:p>
          <a:p>
            <a:r>
              <a:rPr lang="en-GB" sz="1200" kern="1200" dirty="0">
                <a:solidFill>
                  <a:schemeClr val="tx1"/>
                </a:solidFill>
                <a:effectLst/>
                <a:latin typeface="+mn-lt"/>
                <a:ea typeface="+mn-ea"/>
                <a:cs typeface="+mn-cs"/>
              </a:rPr>
              <a:t>Is there anything you want me to show you or explain to you again? </a:t>
            </a:r>
          </a:p>
          <a:p>
            <a:pPr marL="228600" indent="-228600">
              <a:buAutoNum type="arabicPeriod" startAt="14"/>
            </a:pPr>
            <a:r>
              <a:rPr lang="en-GB" sz="1200" kern="1200" baseline="0" dirty="0">
                <a:solidFill>
                  <a:schemeClr val="tx1"/>
                </a:solidFill>
                <a:effectLst/>
                <a:latin typeface="+mn-lt"/>
                <a:ea typeface="+mn-ea"/>
                <a:cs typeface="+mn-cs"/>
              </a:rPr>
              <a:t>Practical check - </a:t>
            </a:r>
            <a:r>
              <a:rPr lang="en-GB" sz="1200" kern="1200" dirty="0">
                <a:solidFill>
                  <a:schemeClr val="tx1"/>
                </a:solidFill>
                <a:effectLst/>
                <a:latin typeface="+mn-lt"/>
                <a:ea typeface="+mn-ea"/>
                <a:cs typeface="+mn-cs"/>
              </a:rPr>
              <a:t>Ok now make one from start to finish</a:t>
            </a:r>
          </a:p>
          <a:p>
            <a:pPr marL="228600" indent="-228600">
              <a:buAutoNum type="arabicPeriod" startAt="14"/>
            </a:pPr>
            <a:endParaRPr lang="en-GB" sz="1200" kern="1200" dirty="0">
              <a:solidFill>
                <a:schemeClr val="tx1"/>
              </a:solidFill>
              <a:effectLst/>
              <a:latin typeface="+mn-lt"/>
              <a:ea typeface="+mn-ea"/>
              <a:cs typeface="+mn-cs"/>
            </a:endParaRPr>
          </a:p>
          <a:p>
            <a:pPr marL="0" indent="0">
              <a:buNone/>
            </a:pPr>
            <a:r>
              <a:rPr lang="en-GB" sz="1200" kern="1200" dirty="0">
                <a:solidFill>
                  <a:schemeClr val="tx1"/>
                </a:solidFill>
                <a:effectLst/>
                <a:latin typeface="+mn-lt"/>
                <a:ea typeface="+mn-ea"/>
                <a:cs typeface="+mn-cs"/>
              </a:rPr>
              <a:t>How did I offer support?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Is there anything you want me to show you or explain to you again? </a:t>
            </a:r>
          </a:p>
          <a:p>
            <a:pPr marL="0" indent="0">
              <a:buNone/>
            </a:pPr>
            <a:endParaRPr lang="en-GB" sz="1200" kern="1200" dirty="0">
              <a:solidFill>
                <a:schemeClr val="tx1"/>
              </a:solidFill>
              <a:effectLst/>
              <a:latin typeface="+mn-lt"/>
              <a:ea typeface="+mn-ea"/>
              <a:cs typeface="+mn-cs"/>
            </a:endParaRPr>
          </a:p>
          <a:p>
            <a:pPr marL="0" indent="0">
              <a:buNone/>
            </a:pPr>
            <a:r>
              <a:rPr lang="en-GB" sz="1200" kern="1200" dirty="0">
                <a:solidFill>
                  <a:schemeClr val="tx1"/>
                </a:solidFill>
                <a:effectLst/>
                <a:latin typeface="+mn-lt"/>
                <a:ea typeface="+mn-ea"/>
                <a:cs typeface="+mn-cs"/>
              </a:rPr>
              <a:t>How did I link forward and praise at the end? </a:t>
            </a:r>
          </a:p>
          <a:p>
            <a:pPr marL="0" indent="0">
              <a:buNone/>
            </a:pPr>
            <a:r>
              <a:rPr lang="en-GB" sz="1200" kern="1200" dirty="0">
                <a:solidFill>
                  <a:schemeClr val="tx1"/>
                </a:solidFill>
                <a:effectLst/>
                <a:latin typeface="+mn-lt"/>
                <a:ea typeface="+mn-ea"/>
                <a:cs typeface="+mn-cs"/>
              </a:rPr>
              <a:t>Praise – Link forward – once you have mastered this there are lots of other designs that we can teach you – Praise </a:t>
            </a:r>
          </a:p>
          <a:p>
            <a:pPr marL="0" indent="0">
              <a:buNone/>
            </a:pPr>
            <a:endParaRPr lang="en-GB" sz="1200" kern="1200" dirty="0">
              <a:solidFill>
                <a:schemeClr val="tx1"/>
              </a:solidFill>
              <a:effectLst/>
              <a:latin typeface="+mn-lt"/>
              <a:ea typeface="+mn-ea"/>
              <a:cs typeface="+mn-cs"/>
            </a:endParaRPr>
          </a:p>
          <a:p>
            <a:pPr marL="0" indent="0">
              <a:buNone/>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10"/>
          </p:nvPr>
        </p:nvSpPr>
        <p:spPr/>
        <p:txBody>
          <a:bodyPr/>
          <a:lstStyle/>
          <a:p>
            <a:fld id="{3C2141A1-FA70-4217-A960-49FE662E2A30}" type="slidenum">
              <a:rPr lang="en-GB" smtClean="0"/>
              <a:t>85</a:t>
            </a:fld>
            <a:endParaRPr lang="en-GB" dirty="0"/>
          </a:p>
        </p:txBody>
      </p:sp>
    </p:spTree>
    <p:extLst>
      <p:ext uri="{BB962C8B-B14F-4D97-AF65-F5344CB8AC3E}">
        <p14:creationId xmlns:p14="http://schemas.microsoft.com/office/powerpoint/2010/main" val="36129491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SMART objectives help us to monitor progress against the targets mapped out in the PDP. </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Progress needs to be monitored so that we can, for example:</a:t>
            </a:r>
          </a:p>
          <a:p>
            <a:r>
              <a:rPr lang="en-GB" sz="1200" b="0" i="0" u="none" strike="noStrike" kern="1200" baseline="0" dirty="0">
                <a:solidFill>
                  <a:schemeClr val="tx1"/>
                </a:solidFill>
                <a:latin typeface="+mn-lt"/>
                <a:ea typeface="+mn-ea"/>
                <a:cs typeface="+mn-cs"/>
              </a:rPr>
              <a:t>• assess progress against specific targets – to measure development – e.g. looking at dates for handing in assignments and seeing if they are on time</a:t>
            </a:r>
          </a:p>
          <a:p>
            <a:r>
              <a:rPr lang="en-GB" sz="1200" b="0" i="0" u="none" strike="noStrike" kern="1200" baseline="0" dirty="0">
                <a:solidFill>
                  <a:schemeClr val="tx1"/>
                </a:solidFill>
                <a:latin typeface="+mn-lt"/>
                <a:ea typeface="+mn-ea"/>
                <a:cs typeface="+mn-cs"/>
              </a:rPr>
              <a:t>• adjust elements of objectives – to keep them achievable and realistic – e.g. changing timescales following illness</a:t>
            </a:r>
          </a:p>
          <a:p>
            <a:r>
              <a:rPr lang="en-GB" sz="1200" b="0" i="0" u="none" strike="noStrike" kern="1200" baseline="0" dirty="0">
                <a:solidFill>
                  <a:schemeClr val="tx1"/>
                </a:solidFill>
                <a:latin typeface="+mn-lt"/>
                <a:ea typeface="+mn-ea"/>
                <a:cs typeface="+mn-cs"/>
              </a:rPr>
              <a:t>• allocate or seek additional resources – e.g. arranging for one-to-one tuition to learn a language needed for work on time for a newly signed project</a:t>
            </a:r>
          </a:p>
          <a:p>
            <a:r>
              <a:rPr lang="en-GB" sz="1200" b="0" i="0" u="none" strike="noStrike" kern="1200" baseline="0" dirty="0">
                <a:solidFill>
                  <a:schemeClr val="tx1"/>
                </a:solidFill>
                <a:latin typeface="+mn-lt"/>
                <a:ea typeface="+mn-ea"/>
                <a:cs typeface="+mn-cs"/>
              </a:rPr>
              <a:t>• agree further development activities – e.g. work tasks have been done early and there is scope to help out in a different department for a few days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The PDP needs to be monitored regularly to keep things on track so that problems do not get out of hand. If everything is going well, the positive feedback will be a boost and help to motivate the employee to carry on. If there are problems, it is vital to catch them early so that they can be dealt</a:t>
            </a:r>
          </a:p>
          <a:p>
            <a:r>
              <a:rPr lang="en-GB" sz="1200" b="0" i="0" u="none" strike="noStrike" kern="1200" baseline="0" dirty="0">
                <a:solidFill>
                  <a:schemeClr val="tx1"/>
                </a:solidFill>
                <a:latin typeface="+mn-lt"/>
                <a:ea typeface="+mn-ea"/>
                <a:cs typeface="+mn-cs"/>
              </a:rPr>
              <a:t>with quickly and keep the rest of the PDP intact.</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Monitoring can be quite informal because it is really keeping an eye on the smaller elements and details of the PDP.</a:t>
            </a:r>
          </a:p>
        </p:txBody>
      </p:sp>
      <p:sp>
        <p:nvSpPr>
          <p:cNvPr id="4" name="Slide Number Placeholder 3"/>
          <p:cNvSpPr>
            <a:spLocks noGrp="1"/>
          </p:cNvSpPr>
          <p:nvPr>
            <p:ph type="sldNum" sz="quarter" idx="5"/>
          </p:nvPr>
        </p:nvSpPr>
        <p:spPr/>
        <p:txBody>
          <a:bodyPr/>
          <a:lstStyle/>
          <a:p>
            <a:fld id="{349A4E7D-E373-487C-9F8A-4F9A456DE8A1}" type="slidenum">
              <a:rPr lang="en-GB" smtClean="0"/>
              <a:t>86</a:t>
            </a:fld>
            <a:endParaRPr lang="en-GB" dirty="0"/>
          </a:p>
        </p:txBody>
      </p:sp>
    </p:spTree>
    <p:extLst>
      <p:ext uri="{BB962C8B-B14F-4D97-AF65-F5344CB8AC3E}">
        <p14:creationId xmlns:p14="http://schemas.microsoft.com/office/powerpoint/2010/main" val="40318022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Once areas for personal development have been identified, it is important to set targets.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By having our goals and objectives clearly in mind, there is a much greater chance of success.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One good way to set goals is to use SMART objectives:</a:t>
            </a:r>
          </a:p>
          <a:p>
            <a:r>
              <a:rPr lang="en-GB" sz="1200" b="0" i="0" u="none" strike="noStrike" kern="1200" baseline="0" dirty="0">
                <a:solidFill>
                  <a:schemeClr val="tx1"/>
                </a:solidFill>
                <a:latin typeface="+mn-lt"/>
                <a:ea typeface="+mn-ea"/>
                <a:cs typeface="+mn-cs"/>
              </a:rPr>
              <a:t>Do you know what SMART Targets are? Do you use them? </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X - </a:t>
            </a:r>
          </a:p>
          <a:p>
            <a:r>
              <a:rPr lang="en-GB" sz="1200" b="0" i="0" u="none" strike="noStrike" kern="1200" baseline="0" dirty="0">
                <a:solidFill>
                  <a:schemeClr val="tx1"/>
                </a:solidFill>
                <a:latin typeface="+mn-lt"/>
                <a:ea typeface="+mn-ea"/>
                <a:cs typeface="+mn-cs"/>
              </a:rPr>
              <a:t>S Specific – details about what exactly needs to be achieved</a:t>
            </a:r>
          </a:p>
          <a:p>
            <a:r>
              <a:rPr lang="en-GB" sz="1200" b="0" i="0" u="none" strike="noStrike" kern="1200" baseline="0" dirty="0">
                <a:solidFill>
                  <a:schemeClr val="tx1"/>
                </a:solidFill>
                <a:latin typeface="+mn-lt"/>
                <a:ea typeface="+mn-ea"/>
                <a:cs typeface="+mn-cs"/>
              </a:rPr>
              <a:t>M Measurable – this could be the number of units to be covered, or the time limit</a:t>
            </a:r>
          </a:p>
          <a:p>
            <a:r>
              <a:rPr lang="en-GB" sz="1200" b="0" i="0" u="none" strike="noStrike" kern="1200" baseline="0" dirty="0">
                <a:solidFill>
                  <a:schemeClr val="tx1"/>
                </a:solidFill>
                <a:latin typeface="+mn-lt"/>
                <a:ea typeface="+mn-ea"/>
                <a:cs typeface="+mn-cs"/>
              </a:rPr>
              <a:t>A Achievable – the task needs to be possible for the individual</a:t>
            </a:r>
          </a:p>
          <a:p>
            <a:r>
              <a:rPr lang="en-GB" sz="1200" b="0" i="0" u="none" strike="noStrike" kern="1200" baseline="0" dirty="0">
                <a:solidFill>
                  <a:schemeClr val="tx1"/>
                </a:solidFill>
                <a:latin typeface="+mn-lt"/>
                <a:ea typeface="+mn-ea"/>
                <a:cs typeface="+mn-cs"/>
              </a:rPr>
              <a:t>R Realistic – the target and limits set need to be realistic</a:t>
            </a:r>
          </a:p>
          <a:p>
            <a:r>
              <a:rPr lang="en-GB" sz="1200" b="0" i="0" u="none" strike="noStrike" kern="1200" baseline="0" dirty="0">
                <a:solidFill>
                  <a:schemeClr val="tx1"/>
                </a:solidFill>
                <a:latin typeface="+mn-lt"/>
                <a:ea typeface="+mn-ea"/>
                <a:cs typeface="+mn-cs"/>
              </a:rPr>
              <a:t>T Time-bound – the deadline for achieving the target or completing the task</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Q - Ok so when completing our personal SMART Targets, what questions can we ask ourselves? </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Firstly for specific? (Discuss as group, some examples below)</a:t>
            </a:r>
          </a:p>
          <a:p>
            <a:r>
              <a:rPr lang="en-GB" sz="1200" b="0" i="0" u="none" strike="noStrike" kern="1200" baseline="0" dirty="0">
                <a:solidFill>
                  <a:schemeClr val="tx1"/>
                </a:solidFill>
                <a:latin typeface="+mn-lt"/>
                <a:ea typeface="+mn-ea"/>
                <a:cs typeface="+mn-cs"/>
              </a:rPr>
              <a:t>Specific - What are the details of the learning activity, task or training course that I want to do? What qualifications do I need for that promotion? Which job am I aiming for?</a:t>
            </a:r>
          </a:p>
          <a:p>
            <a:endParaRPr lang="en-GB"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latin typeface="+mn-lt"/>
                <a:ea typeface="+mn-ea"/>
                <a:cs typeface="+mn-cs"/>
              </a:rPr>
              <a:t>Next for Measurable? (Discuss as group, some examples below)</a:t>
            </a:r>
          </a:p>
          <a:p>
            <a:r>
              <a:rPr lang="en-GB" sz="1200" b="0" i="0" u="none" strike="noStrike" kern="1200" baseline="0" dirty="0">
                <a:solidFill>
                  <a:schemeClr val="tx1"/>
                </a:solidFill>
                <a:latin typeface="+mn-lt"/>
                <a:ea typeface="+mn-ea"/>
                <a:cs typeface="+mn-cs"/>
              </a:rPr>
              <a:t>Is there a certificate or report that can show my progress? Can I count the number of units I am covering so that I can see my progress?</a:t>
            </a:r>
          </a:p>
          <a:p>
            <a:endParaRPr lang="en-GB"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latin typeface="+mn-lt"/>
                <a:ea typeface="+mn-ea"/>
                <a:cs typeface="+mn-cs"/>
              </a:rPr>
              <a:t>Next for Achievable? (Discuss as group, some examples below)</a:t>
            </a:r>
          </a:p>
          <a:p>
            <a:r>
              <a:rPr lang="en-GB" sz="1200" b="0" i="0" u="none" strike="noStrike" kern="1200" baseline="0" dirty="0">
                <a:solidFill>
                  <a:schemeClr val="tx1"/>
                </a:solidFill>
                <a:latin typeface="+mn-lt"/>
                <a:ea typeface="+mn-ea"/>
                <a:cs typeface="+mn-cs"/>
              </a:rPr>
              <a:t>Can I do it? What support do I need to find to make sure that I can achieve these goals?</a:t>
            </a:r>
          </a:p>
          <a:p>
            <a:endParaRPr lang="en-GB"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latin typeface="+mn-lt"/>
                <a:ea typeface="+mn-ea"/>
                <a:cs typeface="+mn-cs"/>
              </a:rPr>
              <a:t>Next for Realistic? (Discuss as group, some examples below)</a:t>
            </a:r>
          </a:p>
          <a:p>
            <a:r>
              <a:rPr lang="en-GB" sz="1200" b="0" i="0" u="none" strike="noStrike" kern="1200" baseline="0" dirty="0">
                <a:solidFill>
                  <a:schemeClr val="tx1"/>
                </a:solidFill>
                <a:latin typeface="+mn-lt"/>
                <a:ea typeface="+mn-ea"/>
                <a:cs typeface="+mn-cs"/>
              </a:rPr>
              <a:t>Is it realistic to do the training or tasks in the time that is allowed? Is it realistic to work full time and do all of this study quickly, or do I need to study over a longer period of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latin typeface="+mn-lt"/>
                <a:ea typeface="+mn-ea"/>
                <a:cs typeface="+mn-cs"/>
              </a:rPr>
              <a:t>And lastly for Time bound? (Discuss as group, some examples below)</a:t>
            </a:r>
          </a:p>
          <a:p>
            <a:r>
              <a:rPr lang="en-GB" sz="1200" b="0" i="0" u="none" strike="noStrike" kern="1200" baseline="0" dirty="0">
                <a:solidFill>
                  <a:schemeClr val="tx1"/>
                </a:solidFill>
                <a:latin typeface="+mn-lt"/>
                <a:ea typeface="+mn-ea"/>
                <a:cs typeface="+mn-cs"/>
              </a:rPr>
              <a:t>What are the deadlines? Do I need to have completed this task before my tutor comes next time, or in time for my annual review?</a:t>
            </a:r>
          </a:p>
          <a:p>
            <a:endParaRPr lang="en-GB" dirty="0"/>
          </a:p>
        </p:txBody>
      </p:sp>
      <p:sp>
        <p:nvSpPr>
          <p:cNvPr id="4" name="Slide Number Placeholder 3"/>
          <p:cNvSpPr>
            <a:spLocks noGrp="1"/>
          </p:cNvSpPr>
          <p:nvPr>
            <p:ph type="sldNum" sz="quarter" idx="5"/>
          </p:nvPr>
        </p:nvSpPr>
        <p:spPr/>
        <p:txBody>
          <a:bodyPr/>
          <a:lstStyle/>
          <a:p>
            <a:fld id="{349A4E7D-E373-487C-9F8A-4F9A456DE8A1}" type="slidenum">
              <a:rPr lang="en-GB" smtClean="0"/>
              <a:t>87</a:t>
            </a:fld>
            <a:endParaRPr lang="en-GB" dirty="0"/>
          </a:p>
        </p:txBody>
      </p:sp>
    </p:spTree>
    <p:extLst>
      <p:ext uri="{BB962C8B-B14F-4D97-AF65-F5344CB8AC3E}">
        <p14:creationId xmlns:p14="http://schemas.microsoft.com/office/powerpoint/2010/main" val="38946180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cs typeface="Calibri"/>
              </a:rPr>
              <a:t>Ask why do we mentor?</a:t>
            </a:r>
            <a:endParaRPr lang="en-GB" sz="1200" b="1"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713232" rtl="0" eaLnBrk="1" fontAlgn="auto" latinLnBrk="0" hangingPunct="1">
              <a:lnSpc>
                <a:spcPct val="100000"/>
              </a:lnSpc>
              <a:spcBef>
                <a:spcPts val="0"/>
              </a:spcBef>
              <a:spcAft>
                <a:spcPts val="0"/>
              </a:spcAft>
              <a:buClrTx/>
              <a:buSzTx/>
              <a:buFontTx/>
              <a:buNone/>
              <a:tabLst/>
              <a:defRPr/>
            </a:pPr>
            <a:fld id="{349A4E7D-E373-487C-9F8A-4F9A456DE8A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713232" rtl="0" eaLnBrk="1" fontAlgn="auto" latinLnBrk="0" hangingPunct="1">
                <a:lnSpc>
                  <a:spcPct val="100000"/>
                </a:lnSpc>
                <a:spcBef>
                  <a:spcPts val="0"/>
                </a:spcBef>
                <a:spcAft>
                  <a:spcPts val="0"/>
                </a:spcAft>
                <a:buClrTx/>
                <a:buSzTx/>
                <a:buFontTx/>
                <a:buNone/>
                <a:tabLst/>
                <a:defRPr/>
              </a:pPr>
              <a:t>88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3970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1"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713232" rtl="0" eaLnBrk="1" fontAlgn="auto" latinLnBrk="0" hangingPunct="1">
              <a:lnSpc>
                <a:spcPct val="100000"/>
              </a:lnSpc>
              <a:spcBef>
                <a:spcPts val="0"/>
              </a:spcBef>
              <a:spcAft>
                <a:spcPts val="0"/>
              </a:spcAft>
              <a:buClrTx/>
              <a:buSzTx/>
              <a:buFontTx/>
              <a:buNone/>
              <a:tabLst/>
              <a:defRPr/>
            </a:pPr>
            <a:fld id="{349A4E7D-E373-487C-9F8A-4F9A456DE8A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713232" rtl="0" eaLnBrk="1" fontAlgn="auto" latinLnBrk="0" hangingPunct="1">
                <a:lnSpc>
                  <a:spcPct val="100000"/>
                </a:lnSpc>
                <a:spcBef>
                  <a:spcPts val="0"/>
                </a:spcBef>
                <a:spcAft>
                  <a:spcPts val="0"/>
                </a:spcAft>
                <a:buClrTx/>
                <a:buSzTx/>
                <a:buFontTx/>
                <a:buNone/>
                <a:tabLst/>
                <a:defRPr/>
              </a:pPr>
              <a:t>89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6593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1"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713232" rtl="0" eaLnBrk="1" fontAlgn="auto" latinLnBrk="0" hangingPunct="1">
              <a:lnSpc>
                <a:spcPct val="100000"/>
              </a:lnSpc>
              <a:spcBef>
                <a:spcPts val="0"/>
              </a:spcBef>
              <a:spcAft>
                <a:spcPts val="0"/>
              </a:spcAft>
              <a:buClrTx/>
              <a:buSzTx/>
              <a:buFontTx/>
              <a:buNone/>
              <a:tabLst/>
              <a:defRPr/>
            </a:pPr>
            <a:fld id="{349A4E7D-E373-487C-9F8A-4F9A456DE8A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713232" rtl="0" eaLnBrk="1" fontAlgn="auto" latinLnBrk="0" hangingPunct="1">
                <a:lnSpc>
                  <a:spcPct val="100000"/>
                </a:lnSpc>
                <a:spcBef>
                  <a:spcPts val="0"/>
                </a:spcBef>
                <a:spcAft>
                  <a:spcPts val="0"/>
                </a:spcAft>
                <a:buClrTx/>
                <a:buSzTx/>
                <a:buFontTx/>
                <a:buNone/>
                <a:tabLst/>
                <a:defRPr/>
              </a:pPr>
              <a:t>90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30085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Forming – members of a team come together but are unclear about direction and their roles in</a:t>
            </a:r>
          </a:p>
          <a:p>
            <a:r>
              <a:rPr lang="en-GB" sz="1200" b="0" i="0" u="none" strike="noStrike" kern="1200" baseline="0" dirty="0">
                <a:solidFill>
                  <a:schemeClr val="tx1"/>
                </a:solidFill>
                <a:latin typeface="+mn-lt"/>
                <a:ea typeface="+mn-ea"/>
                <a:cs typeface="+mn-cs"/>
              </a:rPr>
              <a:t>the team. The manager needs to provide a clear mission and objectives and communicate these</a:t>
            </a:r>
          </a:p>
          <a:p>
            <a:r>
              <a:rPr lang="en-GB" sz="1200" b="0" i="0" u="none" strike="noStrike" kern="1200" baseline="0" dirty="0">
                <a:solidFill>
                  <a:schemeClr val="tx1"/>
                </a:solidFill>
                <a:latin typeface="+mn-lt"/>
                <a:ea typeface="+mn-ea"/>
                <a:cs typeface="+mn-cs"/>
              </a:rPr>
              <a:t>to the team members.</a:t>
            </a:r>
          </a:p>
          <a:p>
            <a:r>
              <a:rPr lang="en-GB" sz="1200" b="0" i="0" u="none" strike="noStrike" kern="1200" baseline="0" dirty="0">
                <a:solidFill>
                  <a:schemeClr val="tx1"/>
                </a:solidFill>
                <a:latin typeface="+mn-lt"/>
                <a:ea typeface="+mn-ea"/>
                <a:cs typeface="+mn-cs"/>
              </a:rPr>
              <a:t>Storming – as team members start to establish themselves in their roles there can be conflict and</a:t>
            </a:r>
          </a:p>
          <a:p>
            <a:r>
              <a:rPr lang="en-GB" sz="1200" b="0" i="0" u="none" strike="noStrike" kern="1200" baseline="0" dirty="0">
                <a:solidFill>
                  <a:schemeClr val="tx1"/>
                </a:solidFill>
                <a:latin typeface="+mn-lt"/>
                <a:ea typeface="+mn-ea"/>
                <a:cs typeface="+mn-cs"/>
              </a:rPr>
              <a:t>friction as new ideas are tried out and people vie for position and power. This can be a messy</a:t>
            </a:r>
          </a:p>
          <a:p>
            <a:r>
              <a:rPr lang="en-GB" sz="1200" b="0" i="0" u="none" strike="noStrike" kern="1200" baseline="0" dirty="0">
                <a:solidFill>
                  <a:schemeClr val="tx1"/>
                </a:solidFill>
                <a:latin typeface="+mn-lt"/>
                <a:ea typeface="+mn-ea"/>
                <a:cs typeface="+mn-cs"/>
              </a:rPr>
              <a:t>stage as people jostle to find their place in the team.</a:t>
            </a:r>
          </a:p>
          <a:p>
            <a:r>
              <a:rPr lang="en-GB" sz="1200" b="0" i="0" u="none" strike="noStrike" kern="1200" baseline="0" dirty="0">
                <a:solidFill>
                  <a:schemeClr val="tx1"/>
                </a:solidFill>
                <a:latin typeface="+mn-lt"/>
                <a:ea typeface="+mn-ea"/>
                <a:cs typeface="+mn-cs"/>
              </a:rPr>
              <a:t>Norming – the beginning of cooperation and working together follows as initial success is</a:t>
            </a:r>
          </a:p>
          <a:p>
            <a:r>
              <a:rPr lang="en-GB" sz="1200" b="0" i="0" u="none" strike="noStrike" kern="1200" baseline="0" dirty="0">
                <a:solidFill>
                  <a:schemeClr val="tx1"/>
                </a:solidFill>
                <a:latin typeface="+mn-lt"/>
                <a:ea typeface="+mn-ea"/>
                <a:cs typeface="+mn-cs"/>
              </a:rPr>
              <a:t>experienced and people begin to appreciate each other for what they bring to the team.</a:t>
            </a:r>
          </a:p>
          <a:p>
            <a:r>
              <a:rPr lang="en-GB" sz="1200" b="0" i="0" u="none" strike="noStrike" kern="1200" baseline="0" dirty="0">
                <a:solidFill>
                  <a:schemeClr val="tx1"/>
                </a:solidFill>
                <a:latin typeface="+mn-lt"/>
                <a:ea typeface="+mn-ea"/>
                <a:cs typeface="+mn-cs"/>
              </a:rPr>
              <a:t>Confidence increases because of the success and trust starts to emerge.</a:t>
            </a:r>
          </a:p>
          <a:p>
            <a:r>
              <a:rPr lang="en-GB" sz="1200" b="0" i="0" u="none" strike="noStrike" kern="1200" baseline="0" dirty="0">
                <a:solidFill>
                  <a:schemeClr val="tx1"/>
                </a:solidFill>
                <a:latin typeface="+mn-lt"/>
                <a:ea typeface="+mn-ea"/>
                <a:cs typeface="+mn-cs"/>
              </a:rPr>
              <a:t>Performing – the team is now performing and able to work openly and collaboratively. High</a:t>
            </a:r>
          </a:p>
          <a:p>
            <a:r>
              <a:rPr lang="en-GB" sz="1200" b="0" i="0" u="none" strike="noStrike" kern="1200" baseline="0" dirty="0">
                <a:solidFill>
                  <a:schemeClr val="tx1"/>
                </a:solidFill>
                <a:latin typeface="+mn-lt"/>
                <a:ea typeface="+mn-ea"/>
                <a:cs typeface="+mn-cs"/>
              </a:rPr>
              <a:t>levels of trust now exist, the needs of the team come first. The team is successful and celebrates</a:t>
            </a:r>
          </a:p>
          <a:p>
            <a:r>
              <a:rPr lang="en-GB" sz="1200" b="0" i="0" u="none" strike="noStrike" kern="1200" baseline="0" dirty="0">
                <a:solidFill>
                  <a:schemeClr val="tx1"/>
                </a:solidFill>
                <a:latin typeface="+mn-lt"/>
                <a:ea typeface="+mn-ea"/>
                <a:cs typeface="+mn-cs"/>
              </a:rPr>
              <a:t>it success together.</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There are clear implications for the manager as to which approach they might take at each of the</a:t>
            </a:r>
          </a:p>
          <a:p>
            <a:r>
              <a:rPr lang="en-GB" sz="1200" b="0" i="0" u="none" strike="noStrike" kern="1200" baseline="0" dirty="0">
                <a:solidFill>
                  <a:schemeClr val="tx1"/>
                </a:solidFill>
                <a:latin typeface="+mn-lt"/>
                <a:ea typeface="+mn-ea"/>
                <a:cs typeface="+mn-cs"/>
              </a:rPr>
              <a:t>stages, such as: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 Forming – the manager will need to provide clear direction about the team’s and each team</a:t>
            </a:r>
          </a:p>
          <a:p>
            <a:r>
              <a:rPr lang="en-GB" sz="1200" b="0" i="0" u="none" strike="noStrike" kern="1200" baseline="0" dirty="0">
                <a:solidFill>
                  <a:schemeClr val="tx1"/>
                </a:solidFill>
                <a:latin typeface="+mn-lt"/>
                <a:ea typeface="+mn-ea"/>
                <a:cs typeface="+mn-cs"/>
              </a:rPr>
              <a:t>member’s purpose and objectives. The manager may need to influence and reassure team</a:t>
            </a:r>
          </a:p>
          <a:p>
            <a:r>
              <a:rPr lang="en-GB" sz="1200" b="0" i="0" u="none" strike="noStrike" kern="1200" baseline="0" dirty="0">
                <a:solidFill>
                  <a:schemeClr val="tx1"/>
                </a:solidFill>
                <a:latin typeface="+mn-lt"/>
                <a:ea typeface="+mn-ea"/>
                <a:cs typeface="+mn-cs"/>
              </a:rPr>
              <a:t>members but keep tight control and retain the final say over decisions. This will involve:</a:t>
            </a:r>
          </a:p>
          <a:p>
            <a:r>
              <a:rPr lang="en-GB" sz="1200" b="0" i="0" u="none" strike="noStrike" kern="1200" baseline="0" dirty="0">
                <a:solidFill>
                  <a:schemeClr val="tx1"/>
                </a:solidFill>
                <a:latin typeface="+mn-lt"/>
                <a:ea typeface="+mn-ea"/>
                <a:cs typeface="+mn-cs"/>
              </a:rPr>
              <a:t>– setting clear goals and objectives</a:t>
            </a:r>
          </a:p>
          <a:p>
            <a:r>
              <a:rPr lang="en-GB" sz="1200" b="0" i="0" u="none" strike="noStrike" kern="1200" baseline="0" dirty="0">
                <a:solidFill>
                  <a:schemeClr val="tx1"/>
                </a:solidFill>
                <a:latin typeface="+mn-lt"/>
                <a:ea typeface="+mn-ea"/>
                <a:cs typeface="+mn-cs"/>
              </a:rPr>
              <a:t>– training and instruction</a:t>
            </a:r>
          </a:p>
          <a:p>
            <a:r>
              <a:rPr lang="en-GB" sz="1200" b="0" i="0" u="none" strike="noStrike" kern="1200" baseline="0" dirty="0">
                <a:solidFill>
                  <a:schemeClr val="tx1"/>
                </a:solidFill>
                <a:latin typeface="+mn-lt"/>
                <a:ea typeface="+mn-ea"/>
                <a:cs typeface="+mn-cs"/>
              </a:rPr>
              <a:t>– providing clear instructions</a:t>
            </a:r>
          </a:p>
          <a:p>
            <a:r>
              <a:rPr lang="en-GB" sz="1200" b="0" i="0" u="none" strike="noStrike" kern="1200" baseline="0" dirty="0">
                <a:solidFill>
                  <a:schemeClr val="tx1"/>
                </a:solidFill>
                <a:latin typeface="+mn-lt"/>
                <a:ea typeface="+mn-ea"/>
                <a:cs typeface="+mn-cs"/>
              </a:rPr>
              <a:t>– regular check-ins and updates</a:t>
            </a:r>
          </a:p>
          <a:p>
            <a:r>
              <a:rPr lang="en-GB" sz="1200" b="0" i="0" u="none" strike="noStrike" kern="1200" baseline="0" dirty="0">
                <a:solidFill>
                  <a:schemeClr val="tx1"/>
                </a:solidFill>
                <a:latin typeface="+mn-lt"/>
                <a:ea typeface="+mn-ea"/>
                <a:cs typeface="+mn-cs"/>
              </a:rPr>
              <a:t>– closely supervising the work</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 Storming – in this more challenging stage team members may become frustrated and the quality</a:t>
            </a:r>
          </a:p>
          <a:p>
            <a:r>
              <a:rPr lang="en-GB" sz="1200" b="0" i="0" u="none" strike="noStrike" kern="1200" baseline="0" dirty="0">
                <a:solidFill>
                  <a:schemeClr val="tx1"/>
                </a:solidFill>
                <a:latin typeface="+mn-lt"/>
                <a:ea typeface="+mn-ea"/>
                <a:cs typeface="+mn-cs"/>
              </a:rPr>
              <a:t>of work will vary. Managers will need to encourage team members to work together and contribute</a:t>
            </a:r>
          </a:p>
          <a:p>
            <a:r>
              <a:rPr lang="en-GB" sz="1200" b="0" i="0" u="none" strike="noStrike" kern="1200" baseline="0" dirty="0">
                <a:solidFill>
                  <a:schemeClr val="tx1"/>
                </a:solidFill>
                <a:latin typeface="+mn-lt"/>
                <a:ea typeface="+mn-ea"/>
                <a:cs typeface="+mn-cs"/>
              </a:rPr>
              <a:t>ideas to decision-making and problem-solving. This will require diplomacy and compromise from</a:t>
            </a:r>
          </a:p>
          <a:p>
            <a:r>
              <a:rPr lang="en-GB" sz="1200" b="0" i="0" u="none" strike="noStrike" kern="1200" baseline="0" dirty="0">
                <a:solidFill>
                  <a:schemeClr val="tx1"/>
                </a:solidFill>
                <a:latin typeface="+mn-lt"/>
                <a:ea typeface="+mn-ea"/>
                <a:cs typeface="+mn-cs"/>
              </a:rPr>
              <a:t>the manager, whilst still retaining control of most of the final decisions. This will involve:</a:t>
            </a:r>
          </a:p>
          <a:p>
            <a:r>
              <a:rPr lang="en-GB" sz="1200" b="0" i="0" u="none" strike="noStrike" kern="1200" baseline="0" dirty="0">
                <a:solidFill>
                  <a:schemeClr val="tx1"/>
                </a:solidFill>
                <a:latin typeface="+mn-lt"/>
                <a:ea typeface="+mn-ea"/>
                <a:cs typeface="+mn-cs"/>
              </a:rPr>
              <a:t>– reaffirming goals and objectives</a:t>
            </a:r>
          </a:p>
          <a:p>
            <a:r>
              <a:rPr lang="en-GB" sz="1200" b="0" i="0" u="none" strike="noStrike" kern="1200" baseline="0" dirty="0">
                <a:solidFill>
                  <a:schemeClr val="tx1"/>
                </a:solidFill>
                <a:latin typeface="+mn-lt"/>
                <a:ea typeface="+mn-ea"/>
                <a:cs typeface="+mn-cs"/>
              </a:rPr>
              <a:t>– explaining the bigger picture</a:t>
            </a:r>
          </a:p>
          <a:p>
            <a:r>
              <a:rPr lang="en-GB" sz="1200" b="0" i="0" u="none" strike="noStrike" kern="1200" baseline="0" dirty="0">
                <a:solidFill>
                  <a:schemeClr val="tx1"/>
                </a:solidFill>
                <a:latin typeface="+mn-lt"/>
                <a:ea typeface="+mn-ea"/>
                <a:cs typeface="+mn-cs"/>
              </a:rPr>
              <a:t>– asking team members for suggestions</a:t>
            </a:r>
          </a:p>
          <a:p>
            <a:r>
              <a:rPr lang="en-GB" sz="1200" b="0" i="0" u="none" strike="noStrike" kern="1200" baseline="0" dirty="0">
                <a:solidFill>
                  <a:schemeClr val="tx1"/>
                </a:solidFill>
                <a:latin typeface="+mn-lt"/>
                <a:ea typeface="+mn-ea"/>
                <a:cs typeface="+mn-cs"/>
              </a:rPr>
              <a:t>– providing encouragement and support</a:t>
            </a:r>
          </a:p>
          <a:p>
            <a:r>
              <a:rPr lang="en-GB" sz="1200" b="0" i="0" u="none" strike="noStrike" kern="1200" baseline="0" dirty="0">
                <a:solidFill>
                  <a:schemeClr val="tx1"/>
                </a:solidFill>
                <a:latin typeface="+mn-lt"/>
                <a:ea typeface="+mn-ea"/>
                <a:cs typeface="+mn-cs"/>
              </a:rPr>
              <a:t>– acknowledging and addressing concerns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 Norming – to reach this stage the manager will have to work hard in the previous two stages.</a:t>
            </a:r>
          </a:p>
          <a:p>
            <a:r>
              <a:rPr lang="en-GB" sz="1200" b="0" i="0" u="none" strike="noStrike" kern="1200" baseline="0" dirty="0">
                <a:solidFill>
                  <a:schemeClr val="tx1"/>
                </a:solidFill>
                <a:latin typeface="+mn-lt"/>
                <a:ea typeface="+mn-ea"/>
                <a:cs typeface="+mn-cs"/>
              </a:rPr>
              <a:t>However the team now shows signs of working. Team members have become more accepting</a:t>
            </a:r>
          </a:p>
          <a:p>
            <a:r>
              <a:rPr lang="en-GB" sz="1200" b="0" i="0" u="none" strike="noStrike" kern="1200" baseline="0" dirty="0">
                <a:solidFill>
                  <a:schemeClr val="tx1"/>
                </a:solidFill>
                <a:latin typeface="+mn-lt"/>
                <a:ea typeface="+mn-ea"/>
                <a:cs typeface="+mn-cs"/>
              </a:rPr>
              <a:t>of each other. Important decisions are now made collectively and trust and commitment is much</a:t>
            </a:r>
          </a:p>
          <a:p>
            <a:r>
              <a:rPr lang="en-GB" sz="1200" b="0" i="0" u="none" strike="noStrike" kern="1200" baseline="0" dirty="0">
                <a:solidFill>
                  <a:schemeClr val="tx1"/>
                </a:solidFill>
                <a:latin typeface="+mn-lt"/>
                <a:ea typeface="+mn-ea"/>
                <a:cs typeface="+mn-cs"/>
              </a:rPr>
              <a:t>stronger. The manager can allow the team to find its own way with tasks but may still need to</a:t>
            </a:r>
          </a:p>
          <a:p>
            <a:r>
              <a:rPr lang="en-GB" sz="1200" b="0" i="0" u="none" strike="noStrike" kern="1200" baseline="0" dirty="0">
                <a:solidFill>
                  <a:schemeClr val="tx1"/>
                </a:solidFill>
                <a:latin typeface="+mn-lt"/>
                <a:ea typeface="+mn-ea"/>
                <a:cs typeface="+mn-cs"/>
              </a:rPr>
              <a:t>provide support and help develop confidence further. This will involve:</a:t>
            </a:r>
          </a:p>
          <a:p>
            <a:r>
              <a:rPr lang="en-GB" sz="1200" b="0" i="0" u="none" strike="noStrike" kern="1200" baseline="0" dirty="0">
                <a:solidFill>
                  <a:schemeClr val="tx1"/>
                </a:solidFill>
                <a:latin typeface="+mn-lt"/>
                <a:ea typeface="+mn-ea"/>
                <a:cs typeface="+mn-cs"/>
              </a:rPr>
              <a:t>– focusing on support needs of team members</a:t>
            </a:r>
          </a:p>
          <a:p>
            <a:r>
              <a:rPr lang="en-GB" sz="1200" b="0" i="0" u="none" strike="noStrike" kern="1200" baseline="0" dirty="0">
                <a:solidFill>
                  <a:schemeClr val="tx1"/>
                </a:solidFill>
                <a:latin typeface="+mn-lt"/>
                <a:ea typeface="+mn-ea"/>
                <a:cs typeface="+mn-cs"/>
              </a:rPr>
              <a:t>– listening and asking questions</a:t>
            </a:r>
          </a:p>
          <a:p>
            <a:r>
              <a:rPr lang="en-GB" sz="1200" b="0" i="0" u="none" strike="noStrike" kern="1200" baseline="0" dirty="0">
                <a:solidFill>
                  <a:schemeClr val="tx1"/>
                </a:solidFill>
                <a:latin typeface="+mn-lt"/>
                <a:ea typeface="+mn-ea"/>
                <a:cs typeface="+mn-cs"/>
              </a:rPr>
              <a:t>– asking team members to develop their own solutions</a:t>
            </a:r>
          </a:p>
          <a:p>
            <a:r>
              <a:rPr lang="en-GB" sz="1200" b="0" i="0" u="none" strike="noStrike" kern="1200" baseline="0" dirty="0">
                <a:solidFill>
                  <a:schemeClr val="tx1"/>
                </a:solidFill>
                <a:latin typeface="+mn-lt"/>
                <a:ea typeface="+mn-ea"/>
                <a:cs typeface="+mn-cs"/>
              </a:rPr>
              <a:t>– increased delegation of tasks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 Performing – the team members are now working together and have common purpose. The</a:t>
            </a:r>
          </a:p>
          <a:p>
            <a:r>
              <a:rPr lang="en-GB" sz="1200" b="0" i="0" u="none" strike="noStrike" kern="1200" baseline="0" dirty="0">
                <a:solidFill>
                  <a:schemeClr val="tx1"/>
                </a:solidFill>
                <a:latin typeface="+mn-lt"/>
                <a:ea typeface="+mn-ea"/>
                <a:cs typeface="+mn-cs"/>
              </a:rPr>
              <a:t>manager can largely let the team do its work and provides support on training, rewards, strategy</a:t>
            </a:r>
          </a:p>
          <a:p>
            <a:r>
              <a:rPr lang="en-GB" sz="1200" b="0" i="0" u="none" strike="noStrike" kern="1200" baseline="0" dirty="0">
                <a:solidFill>
                  <a:schemeClr val="tx1"/>
                </a:solidFill>
                <a:latin typeface="+mn-lt"/>
                <a:ea typeface="+mn-ea"/>
                <a:cs typeface="+mn-cs"/>
              </a:rPr>
              <a:t>and structure; the team knows what to do but can request help where needed. This will involve:</a:t>
            </a:r>
          </a:p>
          <a:p>
            <a:r>
              <a:rPr lang="en-GB" sz="1200" b="0" i="0" u="none" strike="noStrike" kern="1200" baseline="0" dirty="0">
                <a:solidFill>
                  <a:schemeClr val="tx1"/>
                </a:solidFill>
                <a:latin typeface="+mn-lt"/>
                <a:ea typeface="+mn-ea"/>
                <a:cs typeface="+mn-cs"/>
              </a:rPr>
              <a:t>– lower levels of input from the manager</a:t>
            </a:r>
          </a:p>
          <a:p>
            <a:r>
              <a:rPr lang="en-GB" sz="1200" b="0" i="0" u="none" strike="noStrike" kern="1200" baseline="0" dirty="0">
                <a:solidFill>
                  <a:schemeClr val="tx1"/>
                </a:solidFill>
                <a:latin typeface="+mn-lt"/>
                <a:ea typeface="+mn-ea"/>
                <a:cs typeface="+mn-cs"/>
              </a:rPr>
              <a:t>– higher levels of task delegation</a:t>
            </a:r>
          </a:p>
          <a:p>
            <a:r>
              <a:rPr lang="en-GB" sz="1200" b="0" i="0" u="none" strike="noStrike" kern="1200" baseline="0" dirty="0">
                <a:solidFill>
                  <a:schemeClr val="tx1"/>
                </a:solidFill>
                <a:latin typeface="+mn-lt"/>
                <a:ea typeface="+mn-ea"/>
                <a:cs typeface="+mn-cs"/>
              </a:rPr>
              <a:t>– allowing team members to get on with the work</a:t>
            </a:r>
          </a:p>
          <a:p>
            <a:r>
              <a:rPr lang="en-GB" sz="1200" b="0" i="0" u="none" strike="noStrike" kern="1200" baseline="0" dirty="0">
                <a:solidFill>
                  <a:schemeClr val="tx1"/>
                </a:solidFill>
                <a:latin typeface="+mn-lt"/>
                <a:ea typeface="+mn-ea"/>
                <a:cs typeface="+mn-cs"/>
              </a:rPr>
              <a:t>– developing team members into mentors and experts</a:t>
            </a:r>
          </a:p>
          <a:p>
            <a:endParaRPr lang="en-GB" sz="1200" b="0" i="0" u="none" strike="noStrike" kern="1200" baseline="0" dirty="0">
              <a:solidFill>
                <a:schemeClr val="tx1"/>
              </a:solidFill>
              <a:latin typeface="+mn-lt"/>
              <a:ea typeface="+mn-ea"/>
              <a:cs typeface="+mn-cs"/>
            </a:endParaRPr>
          </a:p>
          <a:p>
            <a:endParaRPr lang="en-GB"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3FDA5D2-4089-4907-AAA7-80E6387A956B}" type="slidenum">
              <a:rPr lang="en-GB" smtClean="0"/>
              <a:t>91</a:t>
            </a:fld>
            <a:endParaRPr lang="en-GB" dirty="0"/>
          </a:p>
        </p:txBody>
      </p:sp>
    </p:spTree>
    <p:extLst>
      <p:ext uri="{BB962C8B-B14F-4D97-AF65-F5344CB8AC3E}">
        <p14:creationId xmlns:p14="http://schemas.microsoft.com/office/powerpoint/2010/main" val="15614487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C2141A1-FA70-4217-A960-49FE662E2A30}" type="slidenum">
              <a:rPr lang="en-GB" smtClean="0"/>
              <a:t>97</a:t>
            </a:fld>
            <a:endParaRPr lang="en-GB" dirty="0"/>
          </a:p>
        </p:txBody>
      </p:sp>
    </p:spTree>
    <p:extLst>
      <p:ext uri="{BB962C8B-B14F-4D97-AF65-F5344CB8AC3E}">
        <p14:creationId xmlns:p14="http://schemas.microsoft.com/office/powerpoint/2010/main" val="24552713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Maslow's hierarchy of needs is used to study how humans intrinsically partake in behavioral </a:t>
            </a:r>
            <a:r>
              <a:rPr lang="en-GB" sz="1200" b="0" i="0" u="none" strike="noStrike" kern="1200" dirty="0">
                <a:solidFill>
                  <a:schemeClr val="tx1"/>
                </a:solidFill>
                <a:effectLst/>
                <a:latin typeface="+mn-lt"/>
                <a:ea typeface="+mn-ea"/>
                <a:cs typeface="+mn-cs"/>
                <a:hlinkClick r:id="rId3" tooltip="Motivation"/>
              </a:rPr>
              <a:t>motivation</a:t>
            </a:r>
            <a:r>
              <a:rPr lang="en-GB" sz="1200" b="0" i="0" kern="1200" dirty="0">
                <a:solidFill>
                  <a:schemeClr val="tx1"/>
                </a:solidFill>
                <a:effectLst/>
                <a:latin typeface="+mn-lt"/>
                <a:ea typeface="+mn-ea"/>
                <a:cs typeface="+mn-cs"/>
              </a:rPr>
              <a:t>. Maslow used the terms "physiological", "safety", "belonging and love", "social needs" or "esteem", and "</a:t>
            </a:r>
            <a:r>
              <a:rPr lang="en-GB" sz="1200" b="0" i="0" u="none" strike="noStrike" kern="1200" dirty="0">
                <a:solidFill>
                  <a:schemeClr val="tx1"/>
                </a:solidFill>
                <a:effectLst/>
                <a:latin typeface="+mn-lt"/>
                <a:ea typeface="+mn-ea"/>
                <a:cs typeface="+mn-cs"/>
                <a:hlinkClick r:id="rId4" tooltip="Self-actualization"/>
              </a:rPr>
              <a:t>self-actualization</a:t>
            </a:r>
            <a:r>
              <a:rPr lang="en-GB" sz="1200" b="0" i="0" kern="1200" dirty="0">
                <a:solidFill>
                  <a:schemeClr val="tx1"/>
                </a:solidFill>
                <a:effectLst/>
                <a:latin typeface="+mn-lt"/>
                <a:ea typeface="+mn-ea"/>
                <a:cs typeface="+mn-cs"/>
              </a:rPr>
              <a:t>" to describe the pattern through which human motivations generally move. This means that in order for motivation to arise at the next stage, each stage must be satisfied within the individual themselves. Additionally, this theory is a main base in knowing how effort and motivation are correlated when discussing </a:t>
            </a:r>
            <a:r>
              <a:rPr lang="en-GB" sz="1200" b="0" i="0" u="none" strike="noStrike" kern="1200" dirty="0">
                <a:solidFill>
                  <a:schemeClr val="tx1"/>
                </a:solidFill>
                <a:effectLst/>
                <a:latin typeface="+mn-lt"/>
                <a:ea typeface="+mn-ea"/>
                <a:cs typeface="+mn-cs"/>
                <a:hlinkClick r:id="rId5" tooltip="Human behavior"/>
              </a:rPr>
              <a:t>human behavior</a:t>
            </a:r>
            <a:r>
              <a:rPr lang="en-GB" sz="1200" b="0" i="0" kern="1200" dirty="0">
                <a:solidFill>
                  <a:schemeClr val="tx1"/>
                </a:solidFill>
                <a:effectLst/>
                <a:latin typeface="+mn-lt"/>
                <a:ea typeface="+mn-ea"/>
                <a:cs typeface="+mn-cs"/>
              </a:rPr>
              <a:t>. Each of these individual levels contains a certain amount of internal sensation that must be met in order for an individual to complete their hierarchy.</a:t>
            </a:r>
            <a:r>
              <a:rPr lang="en-GB" sz="1200" b="0" i="0" u="none" strike="noStrike" kern="1200" baseline="30000" dirty="0">
                <a:solidFill>
                  <a:schemeClr val="tx1"/>
                </a:solidFill>
                <a:effectLst/>
                <a:latin typeface="+mn-lt"/>
                <a:ea typeface="+mn-ea"/>
                <a:cs typeface="+mn-cs"/>
                <a:hlinkClick r:id="rId6"/>
              </a:rPr>
              <a:t>[3]</a:t>
            </a:r>
            <a:r>
              <a:rPr lang="en-GB" sz="1200" b="0" i="0" kern="1200" dirty="0">
                <a:solidFill>
                  <a:schemeClr val="tx1"/>
                </a:solidFill>
                <a:effectLst/>
                <a:latin typeface="+mn-lt"/>
                <a:ea typeface="+mn-ea"/>
                <a:cs typeface="+mn-cs"/>
              </a:rPr>
              <a:t> The goal in Maslow's theory is to attain the fifth level or stage: self-actualization.</a:t>
            </a:r>
            <a:r>
              <a:rPr lang="en-GB" sz="1200" b="0" i="0" u="none" strike="noStrike" kern="1200" baseline="30000" dirty="0">
                <a:solidFill>
                  <a:schemeClr val="tx1"/>
                </a:solidFill>
                <a:effectLst/>
                <a:latin typeface="+mn-lt"/>
                <a:ea typeface="+mn-ea"/>
                <a:cs typeface="+mn-cs"/>
                <a:hlinkClick r:id="rId7"/>
              </a:rPr>
              <a:t>[4]</a:t>
            </a:r>
            <a:endParaRPr lang="en-GB" dirty="0"/>
          </a:p>
        </p:txBody>
      </p:sp>
      <p:sp>
        <p:nvSpPr>
          <p:cNvPr id="4" name="Slide Number Placeholder 3"/>
          <p:cNvSpPr>
            <a:spLocks noGrp="1"/>
          </p:cNvSpPr>
          <p:nvPr>
            <p:ph type="sldNum" sz="quarter" idx="10"/>
          </p:nvPr>
        </p:nvSpPr>
        <p:spPr/>
        <p:txBody>
          <a:bodyPr/>
          <a:lstStyle/>
          <a:p>
            <a:fld id="{03FDA5D2-4089-4907-AAA7-80E6387A956B}" type="slidenum">
              <a:rPr lang="en-GB" smtClean="0"/>
              <a:t>99</a:t>
            </a:fld>
            <a:endParaRPr lang="en-GB" dirty="0"/>
          </a:p>
        </p:txBody>
      </p:sp>
    </p:spTree>
    <p:extLst>
      <p:ext uri="{BB962C8B-B14F-4D97-AF65-F5344CB8AC3E}">
        <p14:creationId xmlns:p14="http://schemas.microsoft.com/office/powerpoint/2010/main" val="731779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model is based on Tuckman's (1965) group-development sequence proposed by Stein, Hoffman, Cooley, &amp; Pearse in 1979. According to this model, the process of </a:t>
            </a:r>
            <a:r>
              <a:rPr lang="en-GB" b="1" dirty="0"/>
              <a:t>emergent leadership</a:t>
            </a:r>
            <a:r>
              <a:rPr lang="en-GB" dirty="0"/>
              <a:t> passes through three distinct stages; Orientation, Conflict, and Emergence.</a:t>
            </a:r>
            <a:endParaRPr lang="en-US" dirty="0"/>
          </a:p>
        </p:txBody>
      </p:sp>
      <p:sp>
        <p:nvSpPr>
          <p:cNvPr id="4" name="Slide Number Placeholder 3"/>
          <p:cNvSpPr>
            <a:spLocks noGrp="1"/>
          </p:cNvSpPr>
          <p:nvPr>
            <p:ph type="sldNum" sz="quarter" idx="10"/>
          </p:nvPr>
        </p:nvSpPr>
        <p:spPr/>
        <p:txBody>
          <a:bodyPr/>
          <a:lstStyle/>
          <a:p>
            <a:fld id="{03FDA5D2-4089-4907-AAA7-80E6387A956B}" type="slidenum">
              <a:rPr lang="en-GB" smtClean="0"/>
              <a:t>13</a:t>
            </a:fld>
            <a:endParaRPr lang="en-GB" dirty="0"/>
          </a:p>
        </p:txBody>
      </p:sp>
    </p:spTree>
    <p:extLst>
      <p:ext uri="{BB962C8B-B14F-4D97-AF65-F5344CB8AC3E}">
        <p14:creationId xmlns:p14="http://schemas.microsoft.com/office/powerpoint/2010/main" val="3802738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Hertzberg based his theory on 203 interviews with engineers and accountants in Pittsburg. He asked what pleased and what displeased them about their job and the answers were not surprising. The </a:t>
            </a:r>
            <a:r>
              <a:rPr lang="en-GB" sz="1200" b="1" i="0" kern="1200" dirty="0">
                <a:solidFill>
                  <a:schemeClr val="tx1"/>
                </a:solidFill>
                <a:effectLst/>
                <a:latin typeface="+mn-lt"/>
                <a:ea typeface="+mn-ea"/>
                <a:cs typeface="+mn-cs"/>
              </a:rPr>
              <a:t>“please-factors”</a:t>
            </a:r>
            <a:r>
              <a:rPr lang="en-GB" sz="1200" b="0" i="0" kern="1200" dirty="0">
                <a:solidFill>
                  <a:schemeClr val="tx1"/>
                </a:solidFill>
                <a:effectLst/>
                <a:latin typeface="+mn-lt"/>
                <a:ea typeface="+mn-ea"/>
                <a:cs typeface="+mn-cs"/>
              </a:rPr>
              <a:t> were things like: achievement, recognition, the work itself, responsibility, advancement and growth, while the </a:t>
            </a:r>
            <a:r>
              <a:rPr lang="en-GB" sz="1200" b="1" i="0" kern="1200" dirty="0">
                <a:solidFill>
                  <a:schemeClr val="tx1"/>
                </a:solidFill>
                <a:effectLst/>
                <a:latin typeface="+mn-lt"/>
                <a:ea typeface="+mn-ea"/>
                <a:cs typeface="+mn-cs"/>
              </a:rPr>
              <a:t>“displease-factors”</a:t>
            </a:r>
            <a:r>
              <a:rPr lang="en-GB" sz="1200" b="0" i="0" kern="1200" dirty="0">
                <a:solidFill>
                  <a:schemeClr val="tx1"/>
                </a:solidFill>
                <a:effectLst/>
                <a:latin typeface="+mn-lt"/>
                <a:ea typeface="+mn-ea"/>
                <a:cs typeface="+mn-cs"/>
              </a:rPr>
              <a:t> were things like: company policies, supervision, relationship with supervisor and peers, work conditions, salary, status and security.</a:t>
            </a:r>
          </a:p>
          <a:p>
            <a:pPr fontAlgn="base"/>
            <a:r>
              <a:rPr lang="en-GB" sz="1200" b="0" i="0" kern="1200" dirty="0">
                <a:solidFill>
                  <a:schemeClr val="tx1"/>
                </a:solidFill>
                <a:effectLst/>
                <a:latin typeface="+mn-lt"/>
                <a:ea typeface="+mn-ea"/>
                <a:cs typeface="+mn-cs"/>
              </a:rPr>
              <a:t>Hertzberg then divided the motivational drivers into two groups: “</a:t>
            </a:r>
            <a:r>
              <a:rPr lang="en-GB" sz="1200" b="1" i="0" kern="1200" dirty="0">
                <a:solidFill>
                  <a:schemeClr val="tx1"/>
                </a:solidFill>
                <a:effectLst/>
                <a:latin typeface="+mn-lt"/>
                <a:ea typeface="+mn-ea"/>
                <a:cs typeface="+mn-cs"/>
              </a:rPr>
              <a:t>hygiene factors”</a:t>
            </a:r>
            <a:r>
              <a:rPr lang="en-GB" sz="1200" b="0" i="0" kern="1200" dirty="0">
                <a:solidFill>
                  <a:schemeClr val="tx1"/>
                </a:solidFill>
                <a:effectLst/>
                <a:latin typeface="+mn-lt"/>
                <a:ea typeface="+mn-ea"/>
                <a:cs typeface="+mn-cs"/>
              </a:rPr>
              <a:t> and “</a:t>
            </a:r>
            <a:r>
              <a:rPr lang="en-GB" sz="1200" b="1" i="0" kern="1200" dirty="0">
                <a:solidFill>
                  <a:schemeClr val="tx1"/>
                </a:solidFill>
                <a:effectLst/>
                <a:latin typeface="+mn-lt"/>
                <a:ea typeface="+mn-ea"/>
                <a:cs typeface="+mn-cs"/>
              </a:rPr>
              <a:t>motivators”</a:t>
            </a:r>
            <a:r>
              <a:rPr lang="en-GB" sz="1200" b="0" i="0" kern="1200" dirty="0">
                <a:solidFill>
                  <a:schemeClr val="tx1"/>
                </a:solidFill>
                <a:effectLst/>
                <a:latin typeface="+mn-lt"/>
                <a:ea typeface="+mn-ea"/>
                <a:cs typeface="+mn-cs"/>
              </a:rPr>
              <a:t>.</a:t>
            </a:r>
          </a:p>
          <a:p>
            <a:pPr fontAlgn="base"/>
            <a:r>
              <a:rPr lang="en-GB" sz="1200" b="0" i="0" kern="1200" dirty="0">
                <a:solidFill>
                  <a:schemeClr val="tx1"/>
                </a:solidFill>
                <a:effectLst/>
                <a:latin typeface="+mn-lt"/>
                <a:ea typeface="+mn-ea"/>
                <a:cs typeface="+mn-cs"/>
              </a:rPr>
              <a:t>Hertzberg’s </a:t>
            </a:r>
            <a:r>
              <a:rPr lang="en-GB" sz="1200" b="1" i="0" kern="1200" dirty="0">
                <a:solidFill>
                  <a:schemeClr val="tx1"/>
                </a:solidFill>
                <a:effectLst/>
                <a:latin typeface="+mn-lt"/>
                <a:ea typeface="+mn-ea"/>
                <a:cs typeface="+mn-cs"/>
              </a:rPr>
              <a:t>hygiene factors</a:t>
            </a:r>
            <a:r>
              <a:rPr lang="en-GB" sz="1200" b="0" i="0" kern="1200" dirty="0">
                <a:solidFill>
                  <a:schemeClr val="tx1"/>
                </a:solidFill>
                <a:effectLst/>
                <a:latin typeface="+mn-lt"/>
                <a:ea typeface="+mn-ea"/>
                <a:cs typeface="+mn-cs"/>
              </a:rPr>
              <a:t> are things like: job security, salary, benefits, work conditions, good pay, paid insurance and vacations. In other words mainly extrinsic, short term motivation factors – things that other people do, or don’t do – or things that other people give you or don’t give you.</a:t>
            </a:r>
          </a:p>
          <a:p>
            <a:pPr fontAlgn="base"/>
            <a:r>
              <a:rPr lang="en-GB" sz="1200" b="0" i="0" kern="1200" dirty="0">
                <a:solidFill>
                  <a:schemeClr val="tx1"/>
                </a:solidFill>
                <a:effectLst/>
                <a:latin typeface="+mn-lt"/>
                <a:ea typeface="+mn-ea"/>
                <a:cs typeface="+mn-cs"/>
              </a:rPr>
              <a:t>Opposite the hygiene factors, Hertzberg’s </a:t>
            </a:r>
            <a:r>
              <a:rPr lang="en-GB" sz="1200" b="1" i="0" kern="1200" dirty="0">
                <a:solidFill>
                  <a:schemeClr val="tx1"/>
                </a:solidFill>
                <a:effectLst/>
                <a:latin typeface="+mn-lt"/>
                <a:ea typeface="+mn-ea"/>
                <a:cs typeface="+mn-cs"/>
              </a:rPr>
              <a:t>motivators</a:t>
            </a:r>
            <a:r>
              <a:rPr lang="en-GB" sz="1200" b="0" i="0" kern="1200" dirty="0">
                <a:solidFill>
                  <a:schemeClr val="tx1"/>
                </a:solidFill>
                <a:effectLst/>
                <a:latin typeface="+mn-lt"/>
                <a:ea typeface="+mn-ea"/>
                <a:cs typeface="+mn-cs"/>
              </a:rPr>
              <a:t> are things like: challenging work, recognition for one’s achievement, responsibility, opportunity to do something meaningful, involvement in decision making and a sense of importance to an organization. Hertzberg’s motivators are mainly long-term, intrinsic motivation factors, things that come from inside, like feeling a part of something bigger than ourselves and understanding our individual contribution to the overall objectives.</a:t>
            </a:r>
          </a:p>
          <a:p>
            <a:br>
              <a:rPr lang="en-GB" dirty="0"/>
            </a:br>
            <a:endParaRPr lang="en-GB" dirty="0"/>
          </a:p>
        </p:txBody>
      </p:sp>
      <p:sp>
        <p:nvSpPr>
          <p:cNvPr id="4" name="Slide Number Placeholder 3"/>
          <p:cNvSpPr>
            <a:spLocks noGrp="1"/>
          </p:cNvSpPr>
          <p:nvPr>
            <p:ph type="sldNum" sz="quarter" idx="10"/>
          </p:nvPr>
        </p:nvSpPr>
        <p:spPr/>
        <p:txBody>
          <a:bodyPr/>
          <a:lstStyle/>
          <a:p>
            <a:fld id="{03FDA5D2-4089-4907-AAA7-80E6387A956B}" type="slidenum">
              <a:rPr lang="en-GB" smtClean="0"/>
              <a:t>100</a:t>
            </a:fld>
            <a:endParaRPr lang="en-GB" dirty="0"/>
          </a:p>
        </p:txBody>
      </p:sp>
    </p:spTree>
    <p:extLst>
      <p:ext uri="{BB962C8B-B14F-4D97-AF65-F5344CB8AC3E}">
        <p14:creationId xmlns:p14="http://schemas.microsoft.com/office/powerpoint/2010/main" val="2314979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Daniel Pink is a modern writer on business &amp; management, with a strong focus on the changing nature of work and the workplace. His book - Drive: the Surprising Truth About What Motivates Us - was published in 2009 and very quickly became a bestseller with its focus on the importance and effectiveness of three intrinsic elements to motivation at work: autonomy, mastery and purpose.</a:t>
            </a:r>
          </a:p>
          <a:p>
            <a:r>
              <a:rPr lang="en-GB" sz="1200" b="0" i="0" kern="1200" dirty="0">
                <a:solidFill>
                  <a:schemeClr val="tx1"/>
                </a:solidFill>
                <a:effectLst/>
                <a:latin typeface="+mn-lt"/>
                <a:ea typeface="+mn-ea"/>
                <a:cs typeface="+mn-cs"/>
              </a:rPr>
              <a:t>Pink argues that the evidence of scientific studies on motivation and rewards suggests that, for any work task that involves most than the most basic cognitive challenge, basic financial reward systems simply do not work. In fact, they can lead to worse performance.</a:t>
            </a:r>
          </a:p>
          <a:p>
            <a:r>
              <a:rPr lang="en-GB" sz="1200" b="0" i="0" kern="1200" dirty="0">
                <a:solidFill>
                  <a:schemeClr val="tx1"/>
                </a:solidFill>
                <a:effectLst/>
                <a:latin typeface="+mn-lt"/>
                <a:ea typeface="+mn-ea"/>
                <a:cs typeface="+mn-cs"/>
              </a:rPr>
              <a:t>For simple, straightforward tasks, Pink concedes that traditional financial rewards or a carrot &amp; stick approach to motivation DO work. These can be considered as "external" methods of motivation. They are simple and they still work.</a:t>
            </a:r>
          </a:p>
          <a:p>
            <a:r>
              <a:rPr lang="en-GB" sz="1200" b="0" i="0" kern="1200" dirty="0">
                <a:solidFill>
                  <a:schemeClr val="tx1"/>
                </a:solidFill>
                <a:effectLst/>
                <a:latin typeface="+mn-lt"/>
                <a:ea typeface="+mn-ea"/>
                <a:cs typeface="+mn-cs"/>
              </a:rPr>
              <a:t>He accepts that money is a motivator at work, but once people perceive that they are paid fairly, then they become much more motivated by intrinsic elements. Once people are paid fairly, they look for more from their work.</a:t>
            </a:r>
          </a:p>
          <a:p>
            <a:r>
              <a:rPr lang="en-GB" sz="1200" b="0" i="0" kern="1200" dirty="0">
                <a:solidFill>
                  <a:schemeClr val="tx1"/>
                </a:solidFill>
                <a:effectLst/>
                <a:latin typeface="+mn-lt"/>
                <a:ea typeface="+mn-ea"/>
                <a:cs typeface="+mn-cs"/>
              </a:rPr>
              <a:t>A summary of Pink's key points on the three intrinsic elements of motivation is provided below.</a:t>
            </a:r>
          </a:p>
          <a:p>
            <a:r>
              <a:rPr lang="en-GB" sz="1200" b="1" i="0" kern="1200" dirty="0">
                <a:solidFill>
                  <a:schemeClr val="tx1"/>
                </a:solidFill>
                <a:effectLst/>
                <a:latin typeface="+mn-lt"/>
                <a:ea typeface="+mn-ea"/>
                <a:cs typeface="+mn-cs"/>
              </a:rPr>
              <a:t>Autonomy</a:t>
            </a:r>
          </a:p>
          <a:p>
            <a:r>
              <a:rPr lang="en-GB" sz="1200" b="0" i="0" kern="1200" dirty="0">
                <a:solidFill>
                  <a:schemeClr val="tx1"/>
                </a:solidFill>
                <a:effectLst/>
                <a:latin typeface="+mn-lt"/>
                <a:ea typeface="+mn-ea"/>
                <a:cs typeface="+mn-cs"/>
              </a:rPr>
              <a:t>According to Pink, autonomy is the desire to direct our own lives. Pink argues that allowing employees autonomy runs counter to the traditional view of management which wants employees to "comply" with what is required of them.</a:t>
            </a:r>
          </a:p>
          <a:p>
            <a:r>
              <a:rPr lang="en-GB" sz="1200" b="0" i="0" kern="1200" dirty="0">
                <a:solidFill>
                  <a:schemeClr val="tx1"/>
                </a:solidFill>
                <a:effectLst/>
                <a:latin typeface="+mn-lt"/>
                <a:ea typeface="+mn-ea"/>
                <a:cs typeface="+mn-cs"/>
              </a:rPr>
              <a:t>However, if managers want employees to be more engaged in what they are doing (and they should - as tasks become more complicated) then allowing employees autonomy (self-direction is better).</a:t>
            </a:r>
          </a:p>
          <a:p>
            <a:r>
              <a:rPr lang="en-GB" sz="1200" b="0" i="0" kern="1200" dirty="0">
                <a:solidFill>
                  <a:schemeClr val="tx1"/>
                </a:solidFill>
                <a:effectLst/>
                <a:latin typeface="+mn-lt"/>
                <a:ea typeface="+mn-ea"/>
                <a:cs typeface="+mn-cs"/>
              </a:rPr>
              <a:t>Pink provides some examples of what he means by autonomy, summarising them into four main aspects: </a:t>
            </a:r>
            <a:r>
              <a:rPr lang="en-GB" sz="1200" b="1" i="0" kern="1200" dirty="0">
                <a:solidFill>
                  <a:schemeClr val="tx1"/>
                </a:solidFill>
                <a:effectLst/>
                <a:latin typeface="+mn-lt"/>
                <a:ea typeface="+mn-ea"/>
                <a:cs typeface="+mn-cs"/>
              </a:rPr>
              <a:t>time, technique, team and task</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For example, some firms allow employees to have </a:t>
            </a:r>
            <a:r>
              <a:rPr lang="en-GB" sz="1200" b="1" i="0" kern="1200" dirty="0">
                <a:solidFill>
                  <a:schemeClr val="tx1"/>
                </a:solidFill>
                <a:effectLst/>
                <a:latin typeface="+mn-lt"/>
                <a:ea typeface="+mn-ea"/>
                <a:cs typeface="+mn-cs"/>
              </a:rPr>
              <a:t>time </a:t>
            </a:r>
            <a:r>
              <a:rPr lang="en-GB" sz="1200" b="0" i="0" kern="1200" dirty="0">
                <a:solidFill>
                  <a:schemeClr val="tx1"/>
                </a:solidFill>
                <a:effectLst/>
                <a:latin typeface="+mn-lt"/>
                <a:ea typeface="+mn-ea"/>
                <a:cs typeface="+mn-cs"/>
              </a:rPr>
              <a:t>at the workplace to do whatever they want. This freedom to spend time doing their own thing leads to many more innovative ideas and solutions. A good example is Google which has benefited from numerous product ideas as a result of allowing developers to pursue individual projects during work time.</a:t>
            </a:r>
          </a:p>
          <a:p>
            <a:r>
              <a:rPr lang="en-GB" sz="1200" b="0" i="0" kern="1200" dirty="0">
                <a:solidFill>
                  <a:schemeClr val="tx1"/>
                </a:solidFill>
                <a:effectLst/>
                <a:latin typeface="+mn-lt"/>
                <a:ea typeface="+mn-ea"/>
                <a:cs typeface="+mn-cs"/>
              </a:rPr>
              <a:t>The growth of flexible working practices is another good example of allowing staff more autonomy. For example, providing the technology and freedom to work from home.</a:t>
            </a:r>
          </a:p>
          <a:p>
            <a:r>
              <a:rPr lang="en-GB" sz="1200" b="0" i="0" kern="1200" dirty="0">
                <a:solidFill>
                  <a:schemeClr val="tx1"/>
                </a:solidFill>
                <a:effectLst/>
                <a:latin typeface="+mn-lt"/>
                <a:ea typeface="+mn-ea"/>
                <a:cs typeface="+mn-cs"/>
              </a:rPr>
              <a:t>Pink is an advocate of greater use of teamwork as a means of facilitating autonomy, particularly where the team members themselves pick the team!</a:t>
            </a:r>
          </a:p>
          <a:p>
            <a:r>
              <a:rPr lang="en-GB" sz="1200" b="1" i="0" kern="1200" dirty="0">
                <a:solidFill>
                  <a:schemeClr val="tx1"/>
                </a:solidFill>
                <a:effectLst/>
                <a:latin typeface="+mn-lt"/>
                <a:ea typeface="+mn-ea"/>
                <a:cs typeface="+mn-cs"/>
              </a:rPr>
              <a:t>Mastery</a:t>
            </a:r>
          </a:p>
          <a:p>
            <a:r>
              <a:rPr lang="en-GB" sz="1200" b="0" i="0" kern="1200" dirty="0">
                <a:solidFill>
                  <a:schemeClr val="tx1"/>
                </a:solidFill>
                <a:effectLst/>
                <a:latin typeface="+mn-lt"/>
                <a:ea typeface="+mn-ea"/>
                <a:cs typeface="+mn-cs"/>
              </a:rPr>
              <a:t>Pink describes mastery as the desire to continually improve at something that matters.</a:t>
            </a:r>
          </a:p>
          <a:p>
            <a:r>
              <a:rPr lang="en-GB" sz="1200" b="0" i="0" kern="1200" dirty="0">
                <a:solidFill>
                  <a:schemeClr val="tx1"/>
                </a:solidFill>
                <a:effectLst/>
                <a:latin typeface="+mn-lt"/>
                <a:ea typeface="+mn-ea"/>
                <a:cs typeface="+mn-cs"/>
              </a:rPr>
              <a:t>Pink argues that humans love to "get better at stuff" - they enjoy the satisfaction from personal achievement and progress. Allowing employees to enjoy a sense of progress at work contributes to their inner drive.</a:t>
            </a:r>
          </a:p>
          <a:p>
            <a:r>
              <a:rPr lang="en-GB" sz="1200" b="0" i="0" kern="1200" dirty="0">
                <a:solidFill>
                  <a:schemeClr val="tx1"/>
                </a:solidFill>
                <a:effectLst/>
                <a:latin typeface="+mn-lt"/>
                <a:ea typeface="+mn-ea"/>
                <a:cs typeface="+mn-cs"/>
              </a:rPr>
              <a:t>By contrast, a lack of opportunity at work for self-improvement or personal and professional development is liable to make employees more bored and demotivated</a:t>
            </a:r>
          </a:p>
          <a:p>
            <a:r>
              <a:rPr lang="en-GB" sz="1200" b="0" i="0" kern="1200" dirty="0">
                <a:solidFill>
                  <a:schemeClr val="tx1"/>
                </a:solidFill>
                <a:effectLst/>
                <a:latin typeface="+mn-lt"/>
                <a:ea typeface="+mn-ea"/>
                <a:cs typeface="+mn-cs"/>
              </a:rPr>
              <a:t>A key implication for managers to is to set tasks for employees that are neither too easy or excessively challenging. Pink calls such tasks </a:t>
            </a:r>
            <a:r>
              <a:rPr lang="en-GB" sz="1200" b="1" i="0" kern="1200" dirty="0">
                <a:solidFill>
                  <a:schemeClr val="tx1"/>
                </a:solidFill>
                <a:effectLst/>
                <a:latin typeface="+mn-lt"/>
                <a:ea typeface="+mn-ea"/>
                <a:cs typeface="+mn-cs"/>
              </a:rPr>
              <a:t>"Goldilocks tasks</a:t>
            </a:r>
            <a:r>
              <a:rPr lang="en-GB" sz="1200" b="0" i="0" kern="1200" dirty="0">
                <a:solidFill>
                  <a:schemeClr val="tx1"/>
                </a:solidFill>
                <a:effectLst/>
                <a:latin typeface="+mn-lt"/>
                <a:ea typeface="+mn-ea"/>
                <a:cs typeface="+mn-cs"/>
              </a:rPr>
              <a:t>) - ie. tasks that are not "too hot or too cold".</a:t>
            </a:r>
          </a:p>
          <a:p>
            <a:r>
              <a:rPr lang="en-GB" sz="1200" b="0" i="0" kern="1200" dirty="0">
                <a:solidFill>
                  <a:schemeClr val="tx1"/>
                </a:solidFill>
                <a:effectLst/>
                <a:latin typeface="+mn-lt"/>
                <a:ea typeface="+mn-ea"/>
                <a:cs typeface="+mn-cs"/>
              </a:rPr>
              <a:t>Goldilocks tasks push employees out of their comfort zones, and allow them to stretch themselves and develop their skills and experience further.</a:t>
            </a:r>
          </a:p>
          <a:p>
            <a:r>
              <a:rPr lang="en-GB" sz="1200" b="1" i="0" kern="1200" dirty="0">
                <a:solidFill>
                  <a:schemeClr val="tx1"/>
                </a:solidFill>
                <a:effectLst/>
                <a:latin typeface="+mn-lt"/>
                <a:ea typeface="+mn-ea"/>
                <a:cs typeface="+mn-cs"/>
              </a:rPr>
              <a:t>Purpose</a:t>
            </a:r>
          </a:p>
          <a:p>
            <a:r>
              <a:rPr lang="en-GB" sz="1200" b="0" i="0" kern="1200" dirty="0">
                <a:solidFill>
                  <a:schemeClr val="tx1"/>
                </a:solidFill>
                <a:effectLst/>
                <a:latin typeface="+mn-lt"/>
                <a:ea typeface="+mn-ea"/>
                <a:cs typeface="+mn-cs"/>
              </a:rPr>
              <a:t>Pink describes purpose as the desire to do things in service of something larger than ourselves. Pink argues that people intrinsically want to do things that matter.</a:t>
            </a:r>
          </a:p>
          <a:p>
            <a:r>
              <a:rPr lang="en-GB" sz="1200" b="0" i="0" kern="1200" dirty="0">
                <a:solidFill>
                  <a:schemeClr val="tx1"/>
                </a:solidFill>
                <a:effectLst/>
                <a:latin typeface="+mn-lt"/>
                <a:ea typeface="+mn-ea"/>
                <a:cs typeface="+mn-cs"/>
              </a:rPr>
              <a:t>For example, entrepreneurs are often intrinsically motivated to "make a difference" rather than simply aiming for profit maximisation.</a:t>
            </a:r>
          </a:p>
          <a:p>
            <a:r>
              <a:rPr lang="en-GB" sz="1200" b="0" i="0" kern="1200" dirty="0">
                <a:solidFill>
                  <a:schemeClr val="tx1"/>
                </a:solidFill>
                <a:effectLst/>
                <a:latin typeface="+mn-lt"/>
                <a:ea typeface="+mn-ea"/>
                <a:cs typeface="+mn-cs"/>
              </a:rPr>
              <a:t>Most of us spend more than half our working hours at work. We want that time to matter.</a:t>
            </a:r>
          </a:p>
          <a:p>
            <a:r>
              <a:rPr lang="en-GB" sz="1200" b="0" i="0" kern="1200" dirty="0">
                <a:solidFill>
                  <a:schemeClr val="tx1"/>
                </a:solidFill>
                <a:effectLst/>
                <a:latin typeface="+mn-lt"/>
                <a:ea typeface="+mn-ea"/>
                <a:cs typeface="+mn-cs"/>
              </a:rPr>
              <a:t>So a key part of adding purpose to work is to ensure that the mission and goals of the organisation are properly communicated to employees. Employees need to know and understand these, and appreciate how their work and role fits into what the organisation is about.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But don’t take my word for it………</a:t>
            </a:r>
          </a:p>
          <a:p>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03FDA5D2-4089-4907-AAA7-80E6387A956B}" type="slidenum">
              <a:rPr lang="en-GB" smtClean="0"/>
              <a:t>101</a:t>
            </a:fld>
            <a:endParaRPr lang="en-GB" dirty="0"/>
          </a:p>
        </p:txBody>
      </p:sp>
    </p:spTree>
    <p:extLst>
      <p:ext uri="{BB962C8B-B14F-4D97-AF65-F5344CB8AC3E}">
        <p14:creationId xmlns:p14="http://schemas.microsoft.com/office/powerpoint/2010/main" val="9305928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Based on studies done at MIT and other universities,</a:t>
            </a:r>
            <a:r>
              <a:rPr lang="en-GB" sz="1200" b="0" i="0" u="none" strike="noStrike" kern="1200" baseline="30000" dirty="0">
                <a:solidFill>
                  <a:schemeClr val="tx1"/>
                </a:solidFill>
                <a:effectLst/>
                <a:latin typeface="+mn-lt"/>
                <a:ea typeface="+mn-ea"/>
                <a:cs typeface="+mn-cs"/>
                <a:hlinkClick r:id="rId3"/>
              </a:rPr>
              <a:t>[4]</a:t>
            </a:r>
            <a:r>
              <a:rPr lang="en-GB" sz="1200" b="0" i="0" kern="1200" dirty="0">
                <a:solidFill>
                  <a:schemeClr val="tx1"/>
                </a:solidFill>
                <a:effectLst/>
                <a:latin typeface="+mn-lt"/>
                <a:ea typeface="+mn-ea"/>
                <a:cs typeface="+mn-cs"/>
              </a:rPr>
              <a:t> higher pay and bonuses resulted in better performance ONLY if the task consisted of basic, mechanical skills. It worked for problems with a defined set of steps and a single answer. If the task involved cognitive skills, decision-making, creativity, or higher-order thinking, higher pay resulted in lower performance. As a supervisor, you should pay employees enough that they are not focused on meeting basic needs and feel that they are being paid fairly. If you don’t pay people enough, they won’t be motivated. Pink suggests that you should pay enough “to take the issue of money off the table.”</a:t>
            </a:r>
          </a:p>
          <a:p>
            <a:r>
              <a:rPr lang="en-GB" sz="1200" b="0" i="0" kern="1200" dirty="0">
                <a:solidFill>
                  <a:schemeClr val="tx1"/>
                </a:solidFill>
                <a:effectLst/>
                <a:latin typeface="+mn-lt"/>
                <a:ea typeface="+mn-ea"/>
                <a:cs typeface="+mn-cs"/>
              </a:rPr>
              <a:t>To motivate employees who work beyond basic tasks, Pink argues that supporting employees in the following three areas will result in increased performance and satisfaction:</a:t>
            </a:r>
          </a:p>
          <a:p>
            <a:r>
              <a:rPr lang="en-GB" sz="1200" b="0" i="0" kern="1200" dirty="0">
                <a:solidFill>
                  <a:schemeClr val="tx1"/>
                </a:solidFill>
                <a:effectLst/>
                <a:latin typeface="+mn-lt"/>
                <a:ea typeface="+mn-ea"/>
                <a:cs typeface="+mn-cs"/>
              </a:rPr>
              <a:t>Autonomy — Our desire to be self directed. It increases engagement over compliance.</a:t>
            </a:r>
          </a:p>
          <a:p>
            <a:r>
              <a:rPr lang="en-GB" sz="1200" b="0" i="0" kern="1200" dirty="0">
                <a:solidFill>
                  <a:schemeClr val="tx1"/>
                </a:solidFill>
                <a:effectLst/>
                <a:latin typeface="+mn-lt"/>
                <a:ea typeface="+mn-ea"/>
                <a:cs typeface="+mn-cs"/>
              </a:rPr>
              <a:t>Mastery — The urge to get better skills.</a:t>
            </a:r>
          </a:p>
          <a:p>
            <a:r>
              <a:rPr lang="en-GB" sz="1200" b="0" i="0" kern="1200" dirty="0">
                <a:solidFill>
                  <a:schemeClr val="tx1"/>
                </a:solidFill>
                <a:effectLst/>
                <a:latin typeface="+mn-lt"/>
                <a:ea typeface="+mn-ea"/>
                <a:cs typeface="+mn-cs"/>
              </a:rPr>
              <a:t>Purpose — The desire to do something that has meaning and is important. Businesses that only focus on profits without valuing purpose will end up with poor customer service and unhappy employees.</a:t>
            </a:r>
            <a:r>
              <a:rPr lang="en-GB" sz="1200" b="0" i="0" u="none" strike="noStrike" kern="1200" baseline="30000" dirty="0">
                <a:solidFill>
                  <a:schemeClr val="tx1"/>
                </a:solidFill>
                <a:effectLst/>
                <a:latin typeface="+mn-lt"/>
                <a:ea typeface="+mn-ea"/>
                <a:cs typeface="+mn-cs"/>
                <a:hlinkClick r:id="rId4"/>
              </a:rPr>
              <a:t>[5]</a:t>
            </a:r>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03FDA5D2-4089-4907-AAA7-80E6387A956B}" type="slidenum">
              <a:rPr lang="en-GB" smtClean="0"/>
              <a:t>102</a:t>
            </a:fld>
            <a:endParaRPr lang="en-GB" dirty="0"/>
          </a:p>
        </p:txBody>
      </p:sp>
    </p:spTree>
    <p:extLst>
      <p:ext uri="{BB962C8B-B14F-4D97-AF65-F5344CB8AC3E}">
        <p14:creationId xmlns:p14="http://schemas.microsoft.com/office/powerpoint/2010/main" val="31966707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r>
              <a:rPr lang="en-US" dirty="0"/>
              <a:t>McClelland's Human Motivation Theory states that every person has one of three main driving motivators: the needs for achievement, affiliation, or power. These motivators are not inherent; we develop them through our culture and life experiences.</a:t>
            </a:r>
            <a:endParaRPr lang="en-US" dirty="0">
              <a:cs typeface="Calibri"/>
            </a:endParaRPr>
          </a:p>
          <a:p>
            <a:r>
              <a:rPr lang="en-US" dirty="0"/>
              <a:t>Achievers like to solve problems and achieve goals. Those with a strong need for affiliation don't like to stand out or take risk, and they value relationships above anything else. Those with a strong power motivator like to control others and be in charge.</a:t>
            </a:r>
            <a:endParaRPr lang="en-US" dirty="0">
              <a:cs typeface="Calibri"/>
            </a:endParaRPr>
          </a:p>
          <a:p>
            <a:r>
              <a:rPr lang="en-US" dirty="0"/>
              <a:t>You can use this information to lead, praise, and motivate your team more effectively, and to better structure your team's roles.</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3C2141A1-FA70-4217-A960-49FE662E2A30}" type="slidenum">
              <a:rPr lang="en-GB" smtClean="0"/>
              <a:t>103</a:t>
            </a:fld>
            <a:endParaRPr lang="en-GB" dirty="0"/>
          </a:p>
        </p:txBody>
      </p:sp>
    </p:spTree>
    <p:extLst>
      <p:ext uri="{BB962C8B-B14F-4D97-AF65-F5344CB8AC3E}">
        <p14:creationId xmlns:p14="http://schemas.microsoft.com/office/powerpoint/2010/main" val="12993108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with a strong need for affiliation don't like to stand out or take risk, and they value relationships above anything else. </a:t>
            </a:r>
          </a:p>
        </p:txBody>
      </p:sp>
      <p:sp>
        <p:nvSpPr>
          <p:cNvPr id="4" name="Slide Number Placeholder 3"/>
          <p:cNvSpPr>
            <a:spLocks noGrp="1"/>
          </p:cNvSpPr>
          <p:nvPr>
            <p:ph type="sldNum" sz="quarter" idx="5"/>
          </p:nvPr>
        </p:nvSpPr>
        <p:spPr/>
        <p:txBody>
          <a:bodyPr/>
          <a:lstStyle/>
          <a:p>
            <a:fld id="{3C2141A1-FA70-4217-A960-49FE662E2A30}" type="slidenum">
              <a:rPr lang="en-GB" smtClean="0"/>
              <a:t>104</a:t>
            </a:fld>
            <a:endParaRPr lang="en-GB" dirty="0"/>
          </a:p>
        </p:txBody>
      </p:sp>
    </p:spTree>
    <p:extLst>
      <p:ext uri="{BB962C8B-B14F-4D97-AF65-F5344CB8AC3E}">
        <p14:creationId xmlns:p14="http://schemas.microsoft.com/office/powerpoint/2010/main" val="24043995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with a strong power motivator like to control others and be in charge.</a:t>
            </a:r>
          </a:p>
          <a:p>
            <a:r>
              <a:rPr lang="en-US" dirty="0"/>
              <a:t>You can use this information to lead, praise, and motivate your team more effectively, and to better structure your team's roles.</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3C2141A1-FA70-4217-A960-49FE662E2A30}" type="slidenum">
              <a:rPr lang="en-GB" smtClean="0"/>
              <a:t>105</a:t>
            </a:fld>
            <a:endParaRPr lang="en-GB" dirty="0"/>
          </a:p>
        </p:txBody>
      </p:sp>
    </p:spTree>
    <p:extLst>
      <p:ext uri="{BB962C8B-B14F-4D97-AF65-F5344CB8AC3E}">
        <p14:creationId xmlns:p14="http://schemas.microsoft.com/office/powerpoint/2010/main" val="9165997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3FDA5D2-4089-4907-AAA7-80E6387A956B}" type="slidenum">
              <a:rPr lang="en-GB" smtClean="0"/>
              <a:t>110</a:t>
            </a:fld>
            <a:endParaRPr lang="en-GB" dirty="0"/>
          </a:p>
        </p:txBody>
      </p:sp>
    </p:spTree>
    <p:extLst>
      <p:ext uri="{BB962C8B-B14F-4D97-AF65-F5344CB8AC3E}">
        <p14:creationId xmlns:p14="http://schemas.microsoft.com/office/powerpoint/2010/main" val="6710321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C2141A1-FA70-4217-A960-49FE662E2A30}" type="slidenum">
              <a:rPr lang="en-GB" smtClean="0"/>
              <a:t>112</a:t>
            </a:fld>
            <a:endParaRPr lang="en-GB" dirty="0"/>
          </a:p>
        </p:txBody>
      </p:sp>
    </p:spTree>
    <p:extLst>
      <p:ext uri="{BB962C8B-B14F-4D97-AF65-F5344CB8AC3E}">
        <p14:creationId xmlns:p14="http://schemas.microsoft.com/office/powerpoint/2010/main" val="42083024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90CCBAA-C84E-449D-9773-EDAD58FF3515}" type="slidenum">
              <a:rPr lang="en-GB" smtClean="0"/>
              <a:t>114</a:t>
            </a:fld>
            <a:endParaRPr lang="en-GB" dirty="0"/>
          </a:p>
        </p:txBody>
      </p:sp>
    </p:spTree>
    <p:extLst>
      <p:ext uri="{BB962C8B-B14F-4D97-AF65-F5344CB8AC3E}">
        <p14:creationId xmlns:p14="http://schemas.microsoft.com/office/powerpoint/2010/main" val="24138157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C2141A1-FA70-4217-A960-49FE662E2A30}" type="slidenum">
              <a:rPr lang="en-GB" smtClean="0"/>
              <a:t>115</a:t>
            </a:fld>
            <a:endParaRPr lang="en-GB" dirty="0"/>
          </a:p>
        </p:txBody>
      </p:sp>
    </p:spTree>
    <p:extLst>
      <p:ext uri="{BB962C8B-B14F-4D97-AF65-F5344CB8AC3E}">
        <p14:creationId xmlns:p14="http://schemas.microsoft.com/office/powerpoint/2010/main" val="2789742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Anita Roddick (founder of the body shop)</a:t>
            </a:r>
          </a:p>
          <a:p>
            <a:r>
              <a:rPr lang="en-GB" dirty="0"/>
              <a:t>Richard Branson</a:t>
            </a:r>
          </a:p>
          <a:p>
            <a:r>
              <a:rPr lang="en-GB" dirty="0"/>
              <a:t>Lord Alan Sugar</a:t>
            </a:r>
          </a:p>
          <a:p>
            <a:r>
              <a:rPr lang="en-GB" dirty="0"/>
              <a:t>Frank Stronach (Magna International )</a:t>
            </a:r>
          </a:p>
          <a:p>
            <a:r>
              <a:rPr lang="en-GB" dirty="0"/>
              <a:t>Sir Winston Churchill</a:t>
            </a:r>
          </a:p>
          <a:p>
            <a:r>
              <a:rPr lang="en-GB" dirty="0"/>
              <a:t>President John Kennedy</a:t>
            </a:r>
          </a:p>
          <a:p>
            <a:r>
              <a:rPr lang="en-GB" dirty="0"/>
              <a:t>Martin</a:t>
            </a:r>
            <a:r>
              <a:rPr lang="en-GB" baseline="0" dirty="0"/>
              <a:t> Luther King ( I have a dream speech)</a:t>
            </a:r>
          </a:p>
          <a:p>
            <a:r>
              <a:rPr lang="en-GB" dirty="0"/>
              <a:t>Ghandi</a:t>
            </a:r>
          </a:p>
          <a:p>
            <a:r>
              <a:rPr lang="en-GB" dirty="0"/>
              <a:t>Angela Merkel</a:t>
            </a:r>
          </a:p>
          <a:p>
            <a:r>
              <a:rPr lang="en-GB" dirty="0"/>
              <a:t>Alan</a:t>
            </a:r>
            <a:r>
              <a:rPr lang="en-GB" baseline="0" dirty="0"/>
              <a:t> Mulally (CEO Ford – Saved the company from bankruptcy) </a:t>
            </a:r>
            <a:endParaRPr lang="en-GB" dirty="0"/>
          </a:p>
          <a:p>
            <a:r>
              <a:rPr lang="en-GB" dirty="0"/>
              <a:t>Paul Poleman (CEO Unilever)</a:t>
            </a:r>
          </a:p>
          <a:p>
            <a:r>
              <a:rPr lang="en-GB" dirty="0"/>
              <a:t>Fred Smith (</a:t>
            </a:r>
            <a:r>
              <a:rPr lang="en-GB" baseline="0" dirty="0"/>
              <a:t> CEO for Fedex for over 40 years, who even knew we needed a company like this…)</a:t>
            </a:r>
          </a:p>
          <a:p>
            <a:r>
              <a:rPr lang="en-GB" baseline="0" dirty="0"/>
              <a:t>Peter Jones</a:t>
            </a:r>
          </a:p>
          <a:p>
            <a:r>
              <a:rPr lang="en-GB" baseline="0" dirty="0"/>
              <a:t>Margret Thatcher</a:t>
            </a:r>
          </a:p>
          <a:p>
            <a:r>
              <a:rPr lang="en-GB" baseline="0" dirty="0"/>
              <a:t>Jamal Edwards ( a young entrepreneur – owns SBTV making music videos for YouTube)</a:t>
            </a:r>
            <a:endParaRPr lang="en-GB" dirty="0"/>
          </a:p>
        </p:txBody>
      </p:sp>
      <p:sp>
        <p:nvSpPr>
          <p:cNvPr id="4" name="Slide Number Placeholder 3"/>
          <p:cNvSpPr>
            <a:spLocks noGrp="1"/>
          </p:cNvSpPr>
          <p:nvPr>
            <p:ph type="sldNum" sz="quarter" idx="10"/>
          </p:nvPr>
        </p:nvSpPr>
        <p:spPr/>
        <p:txBody>
          <a:bodyPr/>
          <a:lstStyle/>
          <a:p>
            <a:fld id="{45B34F98-F404-40C5-BD95-A1BF0C6C0A00}" type="slidenum">
              <a:rPr lang="en-GB" smtClean="0"/>
              <a:pPr/>
              <a:t>14</a:t>
            </a:fld>
            <a:endParaRPr lang="en-GB" dirty="0"/>
          </a:p>
        </p:txBody>
      </p:sp>
    </p:spTree>
    <p:extLst>
      <p:ext uri="{BB962C8B-B14F-4D97-AF65-F5344CB8AC3E}">
        <p14:creationId xmlns:p14="http://schemas.microsoft.com/office/powerpoint/2010/main" val="32504929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EE346D-17AF-43AA-AD69-417A7E85F87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472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An understanding of the theories will allow you to adapt to different scenarios e.g projects, ongoing routine business, leading multiple teams, remote teams etc.</a:t>
            </a:r>
          </a:p>
        </p:txBody>
      </p:sp>
      <p:sp>
        <p:nvSpPr>
          <p:cNvPr id="4" name="Slide Number Placeholder 3"/>
          <p:cNvSpPr>
            <a:spLocks noGrp="1"/>
          </p:cNvSpPr>
          <p:nvPr>
            <p:ph type="sldNum" sz="quarter" idx="5"/>
          </p:nvPr>
        </p:nvSpPr>
        <p:spPr/>
        <p:txBody>
          <a:bodyPr/>
          <a:lstStyle/>
          <a:p>
            <a:fld id="{03FDA5D2-4089-4907-AAA7-80E6387A956B}" type="slidenum">
              <a:rPr lang="en-GB" smtClean="0"/>
              <a:t>15</a:t>
            </a:fld>
            <a:endParaRPr lang="en-GB" dirty="0"/>
          </a:p>
        </p:txBody>
      </p:sp>
    </p:spTree>
    <p:extLst>
      <p:ext uri="{BB962C8B-B14F-4D97-AF65-F5344CB8AC3E}">
        <p14:creationId xmlns:p14="http://schemas.microsoft.com/office/powerpoint/2010/main" val="1432045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Transformational and Transactional Leadership Model – Bass (1985)</a:t>
            </a:r>
          </a:p>
          <a:p>
            <a:r>
              <a:rPr lang="en-GB" sz="1200" b="0" i="0" u="none" strike="noStrike" kern="1200" baseline="0" dirty="0">
                <a:solidFill>
                  <a:schemeClr val="tx1"/>
                </a:solidFill>
                <a:latin typeface="+mn-lt"/>
                <a:ea typeface="+mn-ea"/>
                <a:cs typeface="+mn-cs"/>
              </a:rPr>
              <a:t>In the mid-1980s, Bernard Bass asserted that leadership could be depicted along a single</a:t>
            </a:r>
          </a:p>
          <a:p>
            <a:r>
              <a:rPr lang="en-GB" sz="1200" b="0" i="0" u="none" strike="noStrike" kern="1200" baseline="0" dirty="0">
                <a:solidFill>
                  <a:schemeClr val="tx1"/>
                </a:solidFill>
                <a:latin typeface="+mn-lt"/>
                <a:ea typeface="+mn-ea"/>
                <a:cs typeface="+mn-cs"/>
              </a:rPr>
              <a:t>continuum from transformational leadership, to transactional leadership to laissez-faire leadership</a:t>
            </a:r>
          </a:p>
          <a:p>
            <a:r>
              <a:rPr lang="en-GB" sz="1200" b="0" i="0" u="none" strike="noStrike" kern="1200" baseline="0" dirty="0">
                <a:solidFill>
                  <a:schemeClr val="tx1"/>
                </a:solidFill>
                <a:latin typeface="+mn-lt"/>
                <a:ea typeface="+mn-ea"/>
                <a:cs typeface="+mn-cs"/>
              </a:rPr>
              <a:t>with transformational leadership being the most preferable.</a:t>
            </a:r>
          </a:p>
          <a:p>
            <a:r>
              <a:rPr lang="en-GB" sz="1200" b="0" i="0" u="none" strike="noStrike" kern="1200" baseline="0" dirty="0">
                <a:solidFill>
                  <a:schemeClr val="tx1"/>
                </a:solidFill>
                <a:latin typeface="+mn-lt"/>
                <a:ea typeface="+mn-ea"/>
                <a:cs typeface="+mn-cs"/>
              </a:rPr>
              <a:t>The model shows the comparison between transformational leadership (which is about motivation,</a:t>
            </a:r>
          </a:p>
          <a:p>
            <a:r>
              <a:rPr lang="en-GB" sz="1200" b="0" i="0" u="none" strike="noStrike" kern="1200" baseline="0" dirty="0">
                <a:solidFill>
                  <a:schemeClr val="tx1"/>
                </a:solidFill>
                <a:latin typeface="+mn-lt"/>
                <a:ea typeface="+mn-ea"/>
                <a:cs typeface="+mn-cs"/>
              </a:rPr>
              <a:t>clear vision and challenging followers) with the more traditional approaches such as transactional</a:t>
            </a:r>
          </a:p>
          <a:p>
            <a:r>
              <a:rPr lang="en-GB" sz="1200" b="0" i="0" u="none" strike="noStrike" kern="1200" baseline="0" dirty="0">
                <a:solidFill>
                  <a:schemeClr val="tx1"/>
                </a:solidFill>
                <a:latin typeface="+mn-lt"/>
                <a:ea typeface="+mn-ea"/>
                <a:cs typeface="+mn-cs"/>
              </a:rPr>
              <a:t>and laissez-faire styles.</a:t>
            </a:r>
          </a:p>
          <a:p>
            <a:r>
              <a:rPr lang="en-GB" sz="1200" b="0" i="0" u="none" strike="noStrike" kern="1200" baseline="0" dirty="0">
                <a:solidFill>
                  <a:schemeClr val="tx1"/>
                </a:solidFill>
                <a:latin typeface="+mn-lt"/>
                <a:ea typeface="+mn-ea"/>
                <a:cs typeface="+mn-cs"/>
              </a:rPr>
              <a:t>The components that come together to make transformational leadership Bass called</a:t>
            </a:r>
          </a:p>
          <a:p>
            <a:r>
              <a:rPr lang="en-GB" sz="1200" b="0" i="0" u="none" strike="noStrike" kern="1200" baseline="0" dirty="0">
                <a:solidFill>
                  <a:schemeClr val="tx1"/>
                </a:solidFill>
                <a:latin typeface="+mn-lt"/>
                <a:ea typeface="+mn-ea"/>
                <a:cs typeface="+mn-cs"/>
              </a:rPr>
              <a:t>transformational factors. There are four:</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Idealized Influence – this factor describes leaders who display a strong moral compass and ethical</a:t>
            </a:r>
          </a:p>
          <a:p>
            <a:r>
              <a:rPr lang="en-GB" sz="1200" b="0" i="0" u="none" strike="noStrike" kern="1200" baseline="0" dirty="0">
                <a:solidFill>
                  <a:schemeClr val="tx1"/>
                </a:solidFill>
                <a:latin typeface="+mn-lt"/>
                <a:ea typeface="+mn-ea"/>
                <a:cs typeface="+mn-cs"/>
              </a:rPr>
              <a:t>values. They become role models that followers want to emulate. These leaders demonstrate</a:t>
            </a:r>
          </a:p>
          <a:p>
            <a:r>
              <a:rPr lang="en-GB" sz="1200" b="0" i="0" u="none" strike="noStrike" kern="1200" baseline="0" dirty="0">
                <a:solidFill>
                  <a:schemeClr val="tx1"/>
                </a:solidFill>
                <a:latin typeface="+mn-lt"/>
                <a:ea typeface="+mn-ea"/>
                <a:cs typeface="+mn-cs"/>
              </a:rPr>
              <a:t>high-integrity meaning they are fair and consistent and are seen to always make the best</a:t>
            </a:r>
          </a:p>
          <a:p>
            <a:r>
              <a:rPr lang="en-GB" sz="1200" b="0" i="0" u="none" strike="noStrike" kern="1200" baseline="0" dirty="0">
                <a:solidFill>
                  <a:schemeClr val="tx1"/>
                </a:solidFill>
                <a:latin typeface="+mn-lt"/>
                <a:ea typeface="+mn-ea"/>
                <a:cs typeface="+mn-cs"/>
              </a:rPr>
              <a:t>decisions. The leader ‘doing the right thing’ emanates from this strong core.</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Inspirational Motivation – the transformational leader provides inspiration through a compelling</a:t>
            </a:r>
          </a:p>
          <a:p>
            <a:r>
              <a:rPr lang="en-GB" sz="1200" b="0" i="0" u="none" strike="noStrike" kern="1200" baseline="0" dirty="0">
                <a:solidFill>
                  <a:schemeClr val="tx1"/>
                </a:solidFill>
                <a:latin typeface="+mn-lt"/>
                <a:ea typeface="+mn-ea"/>
                <a:cs typeface="+mn-cs"/>
              </a:rPr>
              <a:t>vision. This motivates team members to create a shared goal. It demands high standards from all</a:t>
            </a:r>
          </a:p>
          <a:p>
            <a:r>
              <a:rPr lang="en-GB" sz="1200" b="0" i="0" u="none" strike="noStrike" kern="1200" baseline="0" dirty="0">
                <a:solidFill>
                  <a:schemeClr val="tx1"/>
                </a:solidFill>
                <a:latin typeface="+mn-lt"/>
                <a:ea typeface="+mn-ea"/>
                <a:cs typeface="+mn-cs"/>
              </a:rPr>
              <a:t>in order to fulfil the vision.</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Intellectual Stimulation – team members are encouraged to be creative in solving problems and</a:t>
            </a:r>
          </a:p>
          <a:p>
            <a:r>
              <a:rPr lang="en-GB" sz="1200" b="0" i="0" u="none" strike="noStrike" kern="1200" baseline="0" dirty="0">
                <a:solidFill>
                  <a:schemeClr val="tx1"/>
                </a:solidFill>
                <a:latin typeface="+mn-lt"/>
                <a:ea typeface="+mn-ea"/>
                <a:cs typeface="+mn-cs"/>
              </a:rPr>
              <a:t>to challenge both themselves and the leader when needed. The development and growth of</a:t>
            </a:r>
          </a:p>
          <a:p>
            <a:r>
              <a:rPr lang="en-GB" sz="1200" b="0" i="0" u="none" strike="noStrike" kern="1200" baseline="0" dirty="0">
                <a:solidFill>
                  <a:schemeClr val="tx1"/>
                </a:solidFill>
                <a:latin typeface="+mn-lt"/>
                <a:ea typeface="+mn-ea"/>
                <a:cs typeface="+mn-cs"/>
              </a:rPr>
              <a:t>both leader and team member is encouraged. This factor is about encouraging innovation and</a:t>
            </a:r>
          </a:p>
          <a:p>
            <a:r>
              <a:rPr lang="en-GB" sz="1200" b="0" i="0" u="none" strike="noStrike" kern="1200" baseline="0" dirty="0">
                <a:solidFill>
                  <a:schemeClr val="tx1"/>
                </a:solidFill>
                <a:latin typeface="+mn-lt"/>
                <a:ea typeface="+mn-ea"/>
                <a:cs typeface="+mn-cs"/>
              </a:rPr>
              <a:t>bringing new approaches and ideas to overcoming problems in order to find the best way to</a:t>
            </a:r>
          </a:p>
          <a:p>
            <a:r>
              <a:rPr lang="en-GB" sz="1200" b="0" i="0" u="none" strike="noStrike" kern="1200" baseline="0" dirty="0">
                <a:solidFill>
                  <a:schemeClr val="tx1"/>
                </a:solidFill>
                <a:latin typeface="+mn-lt"/>
                <a:ea typeface="+mn-ea"/>
                <a:cs typeface="+mn-cs"/>
              </a:rPr>
              <a:t>achieve the vision.</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Individualised Consideration – like Adair’s circle for the needs of the individual this factor is</a:t>
            </a:r>
          </a:p>
          <a:p>
            <a:r>
              <a:rPr lang="en-GB" sz="1200" b="0" i="0" u="none" strike="noStrike" kern="1200" baseline="0" dirty="0">
                <a:solidFill>
                  <a:schemeClr val="tx1"/>
                </a:solidFill>
                <a:latin typeface="+mn-lt"/>
                <a:ea typeface="+mn-ea"/>
                <a:cs typeface="+mn-cs"/>
              </a:rPr>
              <a:t>about coaching and mentoring team members. It encourages delegation of work to develop both</a:t>
            </a:r>
          </a:p>
          <a:p>
            <a:r>
              <a:rPr lang="en-GB" sz="1200" b="0" i="0" u="none" strike="noStrike" kern="1200" baseline="0" dirty="0">
                <a:solidFill>
                  <a:schemeClr val="tx1"/>
                </a:solidFill>
                <a:latin typeface="+mn-lt"/>
                <a:ea typeface="+mn-ea"/>
                <a:cs typeface="+mn-cs"/>
              </a:rPr>
              <a:t>the team and the individuals. As well as assisting in solving problems and making decisions this</a:t>
            </a:r>
          </a:p>
          <a:p>
            <a:r>
              <a:rPr lang="en-GB" sz="1200" b="0" i="0" u="none" strike="noStrike" kern="1200" baseline="0" dirty="0">
                <a:solidFill>
                  <a:schemeClr val="tx1"/>
                </a:solidFill>
                <a:latin typeface="+mn-lt"/>
                <a:ea typeface="+mn-ea"/>
                <a:cs typeface="+mn-cs"/>
              </a:rPr>
              <a:t>factor also provides support and encouragement.</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The leader, in order to be providing transformational leadership, should apply all four of these factors</a:t>
            </a:r>
          </a:p>
          <a:p>
            <a:r>
              <a:rPr lang="en-GB" sz="1200" b="0" i="0" u="none" strike="noStrike" kern="1200" baseline="0" dirty="0">
                <a:solidFill>
                  <a:schemeClr val="tx1"/>
                </a:solidFill>
                <a:latin typeface="+mn-lt"/>
                <a:ea typeface="+mn-ea"/>
                <a:cs typeface="+mn-cs"/>
              </a:rPr>
              <a:t>to their work. The leader therefore has the responsibility to lead with integrity, be a role model,</a:t>
            </a:r>
          </a:p>
          <a:p>
            <a:r>
              <a:rPr lang="en-GB" sz="1200" b="0" i="0" u="none" strike="noStrike" kern="1200" baseline="0" dirty="0">
                <a:solidFill>
                  <a:schemeClr val="tx1"/>
                </a:solidFill>
                <a:latin typeface="+mn-lt"/>
                <a:ea typeface="+mn-ea"/>
                <a:cs typeface="+mn-cs"/>
              </a:rPr>
              <a:t>create an inspiring vision and to communicate the vision. It also requires the leader to encourage</a:t>
            </a:r>
          </a:p>
          <a:p>
            <a:r>
              <a:rPr lang="en-GB" sz="1200" b="0" i="0" u="none" strike="noStrike" kern="1200" baseline="0" dirty="0">
                <a:solidFill>
                  <a:schemeClr val="tx1"/>
                </a:solidFill>
                <a:latin typeface="+mn-lt"/>
                <a:ea typeface="+mn-ea"/>
                <a:cs typeface="+mn-cs"/>
              </a:rPr>
              <a:t>team members to challenge the leader and themselves to be creative in delivering the vision.</a:t>
            </a:r>
          </a:p>
          <a:p>
            <a:r>
              <a:rPr lang="en-GB" sz="1200" b="0" i="0" u="none" strike="noStrike" kern="1200" baseline="0" dirty="0">
                <a:solidFill>
                  <a:schemeClr val="tx1"/>
                </a:solidFill>
                <a:latin typeface="+mn-lt"/>
                <a:ea typeface="+mn-ea"/>
                <a:cs typeface="+mn-cs"/>
              </a:rPr>
              <a:t>Transactional Leadership – is an umbrella term used to describe most of the other nontransformational</a:t>
            </a:r>
          </a:p>
          <a:p>
            <a:r>
              <a:rPr lang="en-GB" sz="1200" b="0" i="0" u="none" strike="noStrike" kern="1200" baseline="0" dirty="0">
                <a:solidFill>
                  <a:schemeClr val="tx1"/>
                </a:solidFill>
                <a:latin typeface="+mn-lt"/>
                <a:ea typeface="+mn-ea"/>
                <a:cs typeface="+mn-cs"/>
              </a:rPr>
              <a:t>forms of leadership models and theories discussed so far. This is where the leader</a:t>
            </a:r>
          </a:p>
          <a:p>
            <a:r>
              <a:rPr lang="en-GB" sz="1200" b="0" i="0" u="none" strike="noStrike" kern="1200" baseline="0" dirty="0">
                <a:solidFill>
                  <a:schemeClr val="tx1"/>
                </a:solidFill>
                <a:latin typeface="+mn-lt"/>
                <a:ea typeface="+mn-ea"/>
                <a:cs typeface="+mn-cs"/>
              </a:rPr>
              <a:t>directs, supports, tells, sells or focuses on a task or individual in order to move towards achieving</a:t>
            </a:r>
          </a:p>
          <a:p>
            <a:r>
              <a:rPr lang="en-GB" sz="1200" b="0" i="0" u="none" strike="noStrike" kern="1200" baseline="0" dirty="0">
                <a:solidFill>
                  <a:schemeClr val="tx1"/>
                </a:solidFill>
                <a:latin typeface="+mn-lt"/>
                <a:ea typeface="+mn-ea"/>
                <a:cs typeface="+mn-cs"/>
              </a:rPr>
              <a:t>goals. It involves a bargain or transaction between the leader and team members.</a:t>
            </a:r>
          </a:p>
          <a:p>
            <a:r>
              <a:rPr lang="en-GB" sz="1200" b="0" i="0" u="none" strike="noStrike" kern="1200" baseline="0" dirty="0">
                <a:solidFill>
                  <a:schemeClr val="tx1"/>
                </a:solidFill>
                <a:latin typeface="+mn-lt"/>
                <a:ea typeface="+mn-ea"/>
                <a:cs typeface="+mn-cs"/>
              </a:rPr>
              <a:t>Transactional leadership can be constructive, but also, at times, coercive – for example the</a:t>
            </a:r>
          </a:p>
          <a:p>
            <a:r>
              <a:rPr lang="en-GB" sz="1200" b="0" i="0" u="none" strike="noStrike" kern="1200" baseline="0" dirty="0">
                <a:solidFill>
                  <a:schemeClr val="tx1"/>
                </a:solidFill>
                <a:latin typeface="+mn-lt"/>
                <a:ea typeface="+mn-ea"/>
                <a:cs typeface="+mn-cs"/>
              </a:rPr>
              <a:t>approach could be ‘if you don’t do this you wont get that’. Much of what we know and expect of</a:t>
            </a:r>
          </a:p>
          <a:p>
            <a:r>
              <a:rPr lang="en-GB" sz="1200" b="0" i="0" u="none" strike="noStrike" kern="1200" baseline="0" dirty="0">
                <a:solidFill>
                  <a:schemeClr val="tx1"/>
                </a:solidFill>
                <a:latin typeface="+mn-lt"/>
                <a:ea typeface="+mn-ea"/>
                <a:cs typeface="+mn-cs"/>
              </a:rPr>
              <a:t>leadership can come from this transactional approach with agreements, contracts, pre-set awards,</a:t>
            </a:r>
          </a:p>
          <a:p>
            <a:r>
              <a:rPr lang="en-GB" sz="1200" b="0" i="0" u="none" strike="noStrike" kern="1200" baseline="0" dirty="0">
                <a:solidFill>
                  <a:schemeClr val="tx1"/>
                </a:solidFill>
                <a:latin typeface="+mn-lt"/>
                <a:ea typeface="+mn-ea"/>
                <a:cs typeface="+mn-cs"/>
              </a:rPr>
              <a:t>inducements and bargains made for doing the work.</a:t>
            </a:r>
          </a:p>
          <a:p>
            <a:r>
              <a:rPr lang="en-GB" sz="1200" b="0" i="0" u="none" strike="noStrike" kern="1200" baseline="0" dirty="0">
                <a:solidFill>
                  <a:schemeClr val="tx1"/>
                </a:solidFill>
                <a:latin typeface="+mn-lt"/>
                <a:ea typeface="+mn-ea"/>
                <a:cs typeface="+mn-cs"/>
              </a:rPr>
              <a:t>Whilst transactional factors are going to be present in the workplace this does not stop the leader</a:t>
            </a:r>
          </a:p>
          <a:p>
            <a:r>
              <a:rPr lang="en-GB" sz="1200" b="0" i="0" u="none" strike="noStrike" kern="1200" baseline="0" dirty="0">
                <a:solidFill>
                  <a:schemeClr val="tx1"/>
                </a:solidFill>
                <a:latin typeface="+mn-lt"/>
                <a:ea typeface="+mn-ea"/>
                <a:cs typeface="+mn-cs"/>
              </a:rPr>
              <a:t>from applying the principles of transformational leadership.</a:t>
            </a:r>
          </a:p>
          <a:p>
            <a:r>
              <a:rPr lang="en-GB" sz="1200" b="0" i="0" u="none" strike="noStrike" kern="1200" baseline="0" dirty="0">
                <a:solidFill>
                  <a:schemeClr val="tx1"/>
                </a:solidFill>
                <a:latin typeface="+mn-lt"/>
                <a:ea typeface="+mn-ea"/>
                <a:cs typeface="+mn-cs"/>
              </a:rPr>
              <a:t>Leadership is a process and can be learned. Leaders will find they might be comfortable with</a:t>
            </a:r>
          </a:p>
          <a:p>
            <a:r>
              <a:rPr lang="en-GB" sz="1200" b="0" i="0" u="none" strike="noStrike" kern="1200" baseline="0" dirty="0">
                <a:solidFill>
                  <a:schemeClr val="tx1"/>
                </a:solidFill>
                <a:latin typeface="+mn-lt"/>
                <a:ea typeface="+mn-ea"/>
                <a:cs typeface="+mn-cs"/>
              </a:rPr>
              <a:t>some aspects of transformational leadership and need to develop others. For example they may</a:t>
            </a:r>
          </a:p>
          <a:p>
            <a:r>
              <a:rPr lang="en-GB" sz="1200" b="0" i="0" u="none" strike="noStrike" kern="1200" baseline="0" dirty="0">
                <a:solidFill>
                  <a:schemeClr val="tx1"/>
                </a:solidFill>
                <a:latin typeface="+mn-lt"/>
                <a:ea typeface="+mn-ea"/>
                <a:cs typeface="+mn-cs"/>
              </a:rPr>
              <a:t>consider themselves to act with integrity and provide a vision (idealised influence and inspirational</a:t>
            </a:r>
          </a:p>
          <a:p>
            <a:r>
              <a:rPr lang="en-GB" sz="1200" b="0" i="0" u="none" strike="noStrike" kern="1200" baseline="0" dirty="0">
                <a:solidFill>
                  <a:schemeClr val="tx1"/>
                </a:solidFill>
                <a:latin typeface="+mn-lt"/>
                <a:ea typeface="+mn-ea"/>
                <a:cs typeface="+mn-cs"/>
              </a:rPr>
              <a:t>motivation), but need to develop their coaching skills to improve their individualised consideration.</a:t>
            </a:r>
          </a:p>
          <a:p>
            <a:endParaRPr lang="en-GB" dirty="0"/>
          </a:p>
        </p:txBody>
      </p:sp>
      <p:sp>
        <p:nvSpPr>
          <p:cNvPr id="4" name="Slide Number Placeholder 3"/>
          <p:cNvSpPr>
            <a:spLocks noGrp="1"/>
          </p:cNvSpPr>
          <p:nvPr>
            <p:ph type="sldNum" sz="quarter" idx="10"/>
          </p:nvPr>
        </p:nvSpPr>
        <p:spPr/>
        <p:txBody>
          <a:bodyPr/>
          <a:lstStyle/>
          <a:p>
            <a:fld id="{03FDA5D2-4089-4907-AAA7-80E6387A956B}" type="slidenum">
              <a:rPr lang="en-GB" smtClean="0"/>
              <a:t>16</a:t>
            </a:fld>
            <a:endParaRPr lang="en-GB" dirty="0"/>
          </a:p>
        </p:txBody>
      </p:sp>
    </p:spTree>
    <p:extLst>
      <p:ext uri="{BB962C8B-B14F-4D97-AF65-F5344CB8AC3E}">
        <p14:creationId xmlns:p14="http://schemas.microsoft.com/office/powerpoint/2010/main" val="508270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143000" y="3001698"/>
            <a:ext cx="6858000" cy="137980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2BECFEC1-1344-AD44-8D2E-702E20925CC3}" type="datetimeFigureOut">
              <a:rPr lang="en-US" smtClean="0"/>
              <a:t>10/14/2025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C44133-C343-9242-9975-8039D7B91997}" type="slidenum">
              <a:rPr lang="en-US" smtClean="0"/>
              <a:t>‹#›</a:t>
            </a:fld>
            <a:endParaRPr lang="en-US" dirty="0"/>
          </a:p>
        </p:txBody>
      </p:sp>
    </p:spTree>
    <p:extLst>
      <p:ext uri="{BB962C8B-B14F-4D97-AF65-F5344CB8AC3E}">
        <p14:creationId xmlns:p14="http://schemas.microsoft.com/office/powerpoint/2010/main" val="439676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BECFEC1-1344-AD44-8D2E-702E20925CC3}" type="datetimeFigureOut">
              <a:rPr lang="en-US" smtClean="0"/>
              <a:t>10/14/2025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C44133-C343-9242-9975-8039D7B91997}" type="slidenum">
              <a:rPr lang="en-US" smtClean="0"/>
              <a:t>‹#›</a:t>
            </a:fld>
            <a:endParaRPr lang="en-US" dirty="0"/>
          </a:p>
        </p:txBody>
      </p:sp>
    </p:spTree>
    <p:extLst>
      <p:ext uri="{BB962C8B-B14F-4D97-AF65-F5344CB8AC3E}">
        <p14:creationId xmlns:p14="http://schemas.microsoft.com/office/powerpoint/2010/main" val="8242361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DFB6D-0391-4002-A665-963CDAFB5DBD}"/>
              </a:ext>
            </a:extLst>
          </p:cNvPr>
          <p:cNvSpPr>
            <a:spLocks noGrp="1"/>
          </p:cNvSpPr>
          <p:nvPr>
            <p:ph type="title"/>
          </p:nvPr>
        </p:nvSpPr>
        <p:spPr>
          <a:xfrm>
            <a:off x="629841" y="304271"/>
            <a:ext cx="7886700" cy="1104636"/>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DFB288-AC4B-44E3-990D-038ACFC2AAE9}"/>
              </a:ext>
            </a:extLst>
          </p:cNvPr>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AF41690-642C-44F8-AB61-A3B6D72FBD1F}"/>
              </a:ext>
            </a:extLst>
          </p:cNvPr>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DB570A1-567F-4226-829F-EA9BE6795A09}"/>
              </a:ext>
            </a:extLst>
          </p:cNvPr>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D57413D-14D4-441B-826C-C5C5C54FFE4E}"/>
              </a:ext>
            </a:extLst>
          </p:cNvPr>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F4D8B03-CE99-42FF-B01C-86511168D47E}"/>
              </a:ext>
            </a:extLst>
          </p:cNvPr>
          <p:cNvSpPr>
            <a:spLocks noGrp="1"/>
          </p:cNvSpPr>
          <p:nvPr>
            <p:ph type="dt" sz="half" idx="10"/>
          </p:nvPr>
        </p:nvSpPr>
        <p:spPr/>
        <p:txBody>
          <a:bodyPr/>
          <a:lstStyle/>
          <a:p>
            <a:fld id="{8483E18B-32ED-4B2A-8D24-3117D76D6BE7}" type="datetimeFigureOut">
              <a:rPr lang="en-GB" smtClean="0"/>
              <a:t>14/10/2025</a:t>
            </a:fld>
            <a:endParaRPr lang="en-GB" dirty="0"/>
          </a:p>
        </p:txBody>
      </p:sp>
      <p:sp>
        <p:nvSpPr>
          <p:cNvPr id="8" name="Footer Placeholder 7">
            <a:extLst>
              <a:ext uri="{FF2B5EF4-FFF2-40B4-BE49-F238E27FC236}">
                <a16:creationId xmlns:a16="http://schemas.microsoft.com/office/drawing/2014/main" id="{BC48E30A-92E8-43BB-9CD2-DF591C1B861A}"/>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4C4FD3B0-C846-4E05-8965-322C52B2EFB7}"/>
              </a:ext>
            </a:extLst>
          </p:cNvPr>
          <p:cNvSpPr>
            <a:spLocks noGrp="1"/>
          </p:cNvSpPr>
          <p:nvPr>
            <p:ph type="sldNum" sz="quarter" idx="12"/>
          </p:nvPr>
        </p:nvSpPr>
        <p:spPr/>
        <p:txBody>
          <a:bodyPr/>
          <a:lstStyle/>
          <a:p>
            <a:fld id="{9865DC90-DCC6-442A-985B-9190E2D965A9}" type="slidenum">
              <a:rPr lang="en-GB" smtClean="0"/>
              <a:t>‹#›</a:t>
            </a:fld>
            <a:endParaRPr lang="en-GB" dirty="0"/>
          </a:p>
        </p:txBody>
      </p:sp>
    </p:spTree>
    <p:extLst>
      <p:ext uri="{BB962C8B-B14F-4D97-AF65-F5344CB8AC3E}">
        <p14:creationId xmlns:p14="http://schemas.microsoft.com/office/powerpoint/2010/main" val="152541528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F13B5-2AEC-469F-A4E4-9F2C7ADFB51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97BEDFE-7102-447E-AC98-D912F1E831E2}"/>
              </a:ext>
            </a:extLst>
          </p:cNvPr>
          <p:cNvSpPr>
            <a:spLocks noGrp="1"/>
          </p:cNvSpPr>
          <p:nvPr>
            <p:ph type="dt" sz="half" idx="10"/>
          </p:nvPr>
        </p:nvSpPr>
        <p:spPr/>
        <p:txBody>
          <a:bodyPr/>
          <a:lstStyle/>
          <a:p>
            <a:fld id="{8483E18B-32ED-4B2A-8D24-3117D76D6BE7}" type="datetimeFigureOut">
              <a:rPr lang="en-GB" smtClean="0"/>
              <a:t>14/10/2025</a:t>
            </a:fld>
            <a:endParaRPr lang="en-GB" dirty="0"/>
          </a:p>
        </p:txBody>
      </p:sp>
      <p:sp>
        <p:nvSpPr>
          <p:cNvPr id="4" name="Footer Placeholder 3">
            <a:extLst>
              <a:ext uri="{FF2B5EF4-FFF2-40B4-BE49-F238E27FC236}">
                <a16:creationId xmlns:a16="http://schemas.microsoft.com/office/drawing/2014/main" id="{E5D77AF6-3F03-4B60-A1F1-7DDE583A1AB4}"/>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4A548ADA-6B76-4182-942A-D97BBF3D9C48}"/>
              </a:ext>
            </a:extLst>
          </p:cNvPr>
          <p:cNvSpPr>
            <a:spLocks noGrp="1"/>
          </p:cNvSpPr>
          <p:nvPr>
            <p:ph type="sldNum" sz="quarter" idx="12"/>
          </p:nvPr>
        </p:nvSpPr>
        <p:spPr/>
        <p:txBody>
          <a:bodyPr/>
          <a:lstStyle/>
          <a:p>
            <a:fld id="{9865DC90-DCC6-442A-985B-9190E2D965A9}" type="slidenum">
              <a:rPr lang="en-GB" smtClean="0"/>
              <a:t>‹#›</a:t>
            </a:fld>
            <a:endParaRPr lang="en-GB" dirty="0"/>
          </a:p>
        </p:txBody>
      </p:sp>
    </p:spTree>
    <p:extLst>
      <p:ext uri="{BB962C8B-B14F-4D97-AF65-F5344CB8AC3E}">
        <p14:creationId xmlns:p14="http://schemas.microsoft.com/office/powerpoint/2010/main" val="282932152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8429BF-899D-40BC-B8AF-7657413949FB}"/>
              </a:ext>
            </a:extLst>
          </p:cNvPr>
          <p:cNvSpPr>
            <a:spLocks noGrp="1"/>
          </p:cNvSpPr>
          <p:nvPr>
            <p:ph type="dt" sz="half" idx="10"/>
          </p:nvPr>
        </p:nvSpPr>
        <p:spPr/>
        <p:txBody>
          <a:bodyPr/>
          <a:lstStyle/>
          <a:p>
            <a:fld id="{8483E18B-32ED-4B2A-8D24-3117D76D6BE7}" type="datetimeFigureOut">
              <a:rPr lang="en-GB" smtClean="0"/>
              <a:t>14/10/2025</a:t>
            </a:fld>
            <a:endParaRPr lang="en-GB" dirty="0"/>
          </a:p>
        </p:txBody>
      </p:sp>
      <p:sp>
        <p:nvSpPr>
          <p:cNvPr id="3" name="Footer Placeholder 2">
            <a:extLst>
              <a:ext uri="{FF2B5EF4-FFF2-40B4-BE49-F238E27FC236}">
                <a16:creationId xmlns:a16="http://schemas.microsoft.com/office/drawing/2014/main" id="{1BB5561E-467A-40FC-992D-211AABA4A5B0}"/>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567A4244-B353-4411-885B-DFF27BDD66FC}"/>
              </a:ext>
            </a:extLst>
          </p:cNvPr>
          <p:cNvSpPr>
            <a:spLocks noGrp="1"/>
          </p:cNvSpPr>
          <p:nvPr>
            <p:ph type="sldNum" sz="quarter" idx="12"/>
          </p:nvPr>
        </p:nvSpPr>
        <p:spPr/>
        <p:txBody>
          <a:bodyPr/>
          <a:lstStyle/>
          <a:p>
            <a:fld id="{9865DC90-DCC6-442A-985B-9190E2D965A9}" type="slidenum">
              <a:rPr lang="en-GB" smtClean="0"/>
              <a:t>‹#›</a:t>
            </a:fld>
            <a:endParaRPr lang="en-GB" dirty="0"/>
          </a:p>
        </p:txBody>
      </p:sp>
    </p:spTree>
    <p:extLst>
      <p:ext uri="{BB962C8B-B14F-4D97-AF65-F5344CB8AC3E}">
        <p14:creationId xmlns:p14="http://schemas.microsoft.com/office/powerpoint/2010/main" val="304931865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91E29-C7F3-4023-B20A-C8AE34CA423D}"/>
              </a:ext>
            </a:extLst>
          </p:cNvPr>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54FCA24-541A-4482-B301-AE19F99ABCCA}"/>
              </a:ext>
            </a:extLst>
          </p:cNvPr>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E91AAC1-1DCE-491D-B16B-C75BF2C42640}"/>
              </a:ext>
            </a:extLst>
          </p:cNvPr>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FAE6499-C193-4F3A-8835-60F47DC81530}"/>
              </a:ext>
            </a:extLst>
          </p:cNvPr>
          <p:cNvSpPr>
            <a:spLocks noGrp="1"/>
          </p:cNvSpPr>
          <p:nvPr>
            <p:ph type="dt" sz="half" idx="10"/>
          </p:nvPr>
        </p:nvSpPr>
        <p:spPr/>
        <p:txBody>
          <a:bodyPr/>
          <a:lstStyle/>
          <a:p>
            <a:fld id="{8483E18B-32ED-4B2A-8D24-3117D76D6BE7}" type="datetimeFigureOut">
              <a:rPr lang="en-GB" smtClean="0"/>
              <a:t>14/10/2025</a:t>
            </a:fld>
            <a:endParaRPr lang="en-GB" dirty="0"/>
          </a:p>
        </p:txBody>
      </p:sp>
      <p:sp>
        <p:nvSpPr>
          <p:cNvPr id="6" name="Footer Placeholder 5">
            <a:extLst>
              <a:ext uri="{FF2B5EF4-FFF2-40B4-BE49-F238E27FC236}">
                <a16:creationId xmlns:a16="http://schemas.microsoft.com/office/drawing/2014/main" id="{F0561ADD-7A19-41CB-8E44-E83404B5652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3C32A4CB-1874-48E9-9FAD-F063DDC69277}"/>
              </a:ext>
            </a:extLst>
          </p:cNvPr>
          <p:cNvSpPr>
            <a:spLocks noGrp="1"/>
          </p:cNvSpPr>
          <p:nvPr>
            <p:ph type="sldNum" sz="quarter" idx="12"/>
          </p:nvPr>
        </p:nvSpPr>
        <p:spPr/>
        <p:txBody>
          <a:bodyPr/>
          <a:lstStyle/>
          <a:p>
            <a:fld id="{9865DC90-DCC6-442A-985B-9190E2D965A9}" type="slidenum">
              <a:rPr lang="en-GB" smtClean="0"/>
              <a:t>‹#›</a:t>
            </a:fld>
            <a:endParaRPr lang="en-GB" dirty="0"/>
          </a:p>
        </p:txBody>
      </p:sp>
    </p:spTree>
    <p:extLst>
      <p:ext uri="{BB962C8B-B14F-4D97-AF65-F5344CB8AC3E}">
        <p14:creationId xmlns:p14="http://schemas.microsoft.com/office/powerpoint/2010/main" val="329130800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8959-79DE-4B6C-A522-4E308C68B2C1}"/>
              </a:ext>
            </a:extLst>
          </p:cNvPr>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570C208-106F-4DBA-A2B3-8A17F6DEC69F}"/>
              </a:ext>
            </a:extLst>
          </p:cNvPr>
          <p:cNvSpPr>
            <a:spLocks noGrp="1"/>
          </p:cNvSpPr>
          <p:nvPr>
            <p:ph type="pic" idx="1"/>
          </p:nvPr>
        </p:nvSpPr>
        <p:spPr>
          <a:xfrm>
            <a:off x="3887391" y="822855"/>
            <a:ext cx="4629150" cy="4061354"/>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dirty="0"/>
          </a:p>
        </p:txBody>
      </p:sp>
      <p:sp>
        <p:nvSpPr>
          <p:cNvPr id="4" name="Text Placeholder 3">
            <a:extLst>
              <a:ext uri="{FF2B5EF4-FFF2-40B4-BE49-F238E27FC236}">
                <a16:creationId xmlns:a16="http://schemas.microsoft.com/office/drawing/2014/main" id="{F57CD05E-8AEE-46AB-ACAD-491BD28771AC}"/>
              </a:ext>
            </a:extLst>
          </p:cNvPr>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2274F8F-B9C6-4BC9-988E-2110889E5754}"/>
              </a:ext>
            </a:extLst>
          </p:cNvPr>
          <p:cNvSpPr>
            <a:spLocks noGrp="1"/>
          </p:cNvSpPr>
          <p:nvPr>
            <p:ph type="dt" sz="half" idx="10"/>
          </p:nvPr>
        </p:nvSpPr>
        <p:spPr/>
        <p:txBody>
          <a:bodyPr/>
          <a:lstStyle/>
          <a:p>
            <a:fld id="{8483E18B-32ED-4B2A-8D24-3117D76D6BE7}" type="datetimeFigureOut">
              <a:rPr lang="en-GB" smtClean="0"/>
              <a:t>14/10/2025</a:t>
            </a:fld>
            <a:endParaRPr lang="en-GB" dirty="0"/>
          </a:p>
        </p:txBody>
      </p:sp>
      <p:sp>
        <p:nvSpPr>
          <p:cNvPr id="6" name="Footer Placeholder 5">
            <a:extLst>
              <a:ext uri="{FF2B5EF4-FFF2-40B4-BE49-F238E27FC236}">
                <a16:creationId xmlns:a16="http://schemas.microsoft.com/office/drawing/2014/main" id="{24CF88A9-CB55-495F-AD5A-260CAEA3A2B7}"/>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5406A2EB-789E-4A5E-AA2C-33CFF4739459}"/>
              </a:ext>
            </a:extLst>
          </p:cNvPr>
          <p:cNvSpPr>
            <a:spLocks noGrp="1"/>
          </p:cNvSpPr>
          <p:nvPr>
            <p:ph type="sldNum" sz="quarter" idx="12"/>
          </p:nvPr>
        </p:nvSpPr>
        <p:spPr/>
        <p:txBody>
          <a:bodyPr/>
          <a:lstStyle/>
          <a:p>
            <a:fld id="{9865DC90-DCC6-442A-985B-9190E2D965A9}" type="slidenum">
              <a:rPr lang="en-GB" smtClean="0"/>
              <a:t>‹#›</a:t>
            </a:fld>
            <a:endParaRPr lang="en-GB" dirty="0"/>
          </a:p>
        </p:txBody>
      </p:sp>
    </p:spTree>
    <p:extLst>
      <p:ext uri="{BB962C8B-B14F-4D97-AF65-F5344CB8AC3E}">
        <p14:creationId xmlns:p14="http://schemas.microsoft.com/office/powerpoint/2010/main" val="167448087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0401-CD76-465E-BFB8-A36105D5C10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6FBF1E6-8CC5-4C44-B529-32409DFAA5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85CC7F-9853-4052-9C3A-92C7EE4C67C7}"/>
              </a:ext>
            </a:extLst>
          </p:cNvPr>
          <p:cNvSpPr>
            <a:spLocks noGrp="1"/>
          </p:cNvSpPr>
          <p:nvPr>
            <p:ph type="dt" sz="half" idx="10"/>
          </p:nvPr>
        </p:nvSpPr>
        <p:spPr/>
        <p:txBody>
          <a:bodyPr/>
          <a:lstStyle/>
          <a:p>
            <a:fld id="{8483E18B-32ED-4B2A-8D24-3117D76D6BE7}" type="datetimeFigureOut">
              <a:rPr lang="en-GB" smtClean="0"/>
              <a:t>14/10/2025</a:t>
            </a:fld>
            <a:endParaRPr lang="en-GB" dirty="0"/>
          </a:p>
        </p:txBody>
      </p:sp>
      <p:sp>
        <p:nvSpPr>
          <p:cNvPr id="5" name="Footer Placeholder 4">
            <a:extLst>
              <a:ext uri="{FF2B5EF4-FFF2-40B4-BE49-F238E27FC236}">
                <a16:creationId xmlns:a16="http://schemas.microsoft.com/office/drawing/2014/main" id="{5F0E3205-EE0B-418F-9181-3A05D0500F7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7A54082D-0784-4F34-9B03-3DB2226E7ED4}"/>
              </a:ext>
            </a:extLst>
          </p:cNvPr>
          <p:cNvSpPr>
            <a:spLocks noGrp="1"/>
          </p:cNvSpPr>
          <p:nvPr>
            <p:ph type="sldNum" sz="quarter" idx="12"/>
          </p:nvPr>
        </p:nvSpPr>
        <p:spPr/>
        <p:txBody>
          <a:bodyPr/>
          <a:lstStyle/>
          <a:p>
            <a:fld id="{9865DC90-DCC6-442A-985B-9190E2D965A9}" type="slidenum">
              <a:rPr lang="en-GB" smtClean="0"/>
              <a:t>‹#›</a:t>
            </a:fld>
            <a:endParaRPr lang="en-GB" dirty="0"/>
          </a:p>
        </p:txBody>
      </p:sp>
    </p:spTree>
    <p:extLst>
      <p:ext uri="{BB962C8B-B14F-4D97-AF65-F5344CB8AC3E}">
        <p14:creationId xmlns:p14="http://schemas.microsoft.com/office/powerpoint/2010/main" val="44722624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0E30D3-BCC5-4858-92E1-D5B8F3A151A6}"/>
              </a:ext>
            </a:extLst>
          </p:cNvPr>
          <p:cNvSpPr>
            <a:spLocks noGrp="1"/>
          </p:cNvSpPr>
          <p:nvPr>
            <p:ph type="title" orient="vert"/>
          </p:nvPr>
        </p:nvSpPr>
        <p:spPr>
          <a:xfrm>
            <a:off x="6543675" y="304271"/>
            <a:ext cx="1971675" cy="484319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B8B2480-376F-48D0-98AE-9667B9AF359A}"/>
              </a:ext>
            </a:extLst>
          </p:cNvPr>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3C9DD8E-163A-4158-8F37-CC40F1E9A9DE}"/>
              </a:ext>
            </a:extLst>
          </p:cNvPr>
          <p:cNvSpPr>
            <a:spLocks noGrp="1"/>
          </p:cNvSpPr>
          <p:nvPr>
            <p:ph type="dt" sz="half" idx="10"/>
          </p:nvPr>
        </p:nvSpPr>
        <p:spPr/>
        <p:txBody>
          <a:bodyPr/>
          <a:lstStyle/>
          <a:p>
            <a:fld id="{8483E18B-32ED-4B2A-8D24-3117D76D6BE7}" type="datetimeFigureOut">
              <a:rPr lang="en-GB" smtClean="0"/>
              <a:t>14/10/2025</a:t>
            </a:fld>
            <a:endParaRPr lang="en-GB" dirty="0"/>
          </a:p>
        </p:txBody>
      </p:sp>
      <p:sp>
        <p:nvSpPr>
          <p:cNvPr id="5" name="Footer Placeholder 4">
            <a:extLst>
              <a:ext uri="{FF2B5EF4-FFF2-40B4-BE49-F238E27FC236}">
                <a16:creationId xmlns:a16="http://schemas.microsoft.com/office/drawing/2014/main" id="{120CC61E-FE8C-426F-8438-C30AD3121FD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F668DDEE-7836-47F1-995F-FA4878F6593D}"/>
              </a:ext>
            </a:extLst>
          </p:cNvPr>
          <p:cNvSpPr>
            <a:spLocks noGrp="1"/>
          </p:cNvSpPr>
          <p:nvPr>
            <p:ph type="sldNum" sz="quarter" idx="12"/>
          </p:nvPr>
        </p:nvSpPr>
        <p:spPr/>
        <p:txBody>
          <a:bodyPr/>
          <a:lstStyle/>
          <a:p>
            <a:fld id="{9865DC90-DCC6-442A-985B-9190E2D965A9}" type="slidenum">
              <a:rPr lang="en-GB" smtClean="0"/>
              <a:t>‹#›</a:t>
            </a:fld>
            <a:endParaRPr lang="en-GB" dirty="0"/>
          </a:p>
        </p:txBody>
      </p:sp>
    </p:spTree>
    <p:extLst>
      <p:ext uri="{BB962C8B-B14F-4D97-AF65-F5344CB8AC3E}">
        <p14:creationId xmlns:p14="http://schemas.microsoft.com/office/powerpoint/2010/main" val="4041793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04271"/>
            <a:ext cx="1971675" cy="484319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28652" y="304271"/>
            <a:ext cx="5800725" cy="484319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BECFEC1-1344-AD44-8D2E-702E20925CC3}" type="datetimeFigureOut">
              <a:rPr lang="en-US" smtClean="0"/>
              <a:t>10/14/2025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C44133-C343-9242-9975-8039D7B91997}" type="slidenum">
              <a:rPr lang="en-US" smtClean="0"/>
              <a:t>‹#›</a:t>
            </a:fld>
            <a:endParaRPr lang="en-US" dirty="0"/>
          </a:p>
        </p:txBody>
      </p:sp>
    </p:spTree>
    <p:extLst>
      <p:ext uri="{BB962C8B-B14F-4D97-AF65-F5344CB8AC3E}">
        <p14:creationId xmlns:p14="http://schemas.microsoft.com/office/powerpoint/2010/main" val="1666744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GB"/>
              <a:t>Click to edit Master title style</a:t>
            </a:r>
            <a:endParaRPr lang="en-US"/>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2BECFEC1-1344-AD44-8D2E-702E20925CC3}" type="datetimeFigureOut">
              <a:rPr lang="en-US" smtClean="0"/>
              <a:t>10/14/2025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C44133-C343-9242-9975-8039D7B91997}" type="slidenum">
              <a:rPr lang="en-US" smtClean="0"/>
              <a:t>‹#›</a:t>
            </a:fld>
            <a:endParaRPr lang="en-US" dirty="0"/>
          </a:p>
        </p:txBody>
      </p:sp>
    </p:spTree>
    <p:extLst>
      <p:ext uri="{BB962C8B-B14F-4D97-AF65-F5344CB8AC3E}">
        <p14:creationId xmlns:p14="http://schemas.microsoft.com/office/powerpoint/2010/main" val="1926529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BECFEC1-1344-AD44-8D2E-702E20925CC3}" type="datetimeFigureOut">
              <a:rPr lang="en-US" smtClean="0"/>
              <a:t>10/14/2025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C44133-C343-9242-9975-8039D7B91997}" type="slidenum">
              <a:rPr lang="en-US" smtClean="0"/>
              <a:t>‹#›</a:t>
            </a:fld>
            <a:endParaRPr lang="en-US" dirty="0"/>
          </a:p>
        </p:txBody>
      </p:sp>
    </p:spTree>
    <p:extLst>
      <p:ext uri="{BB962C8B-B14F-4D97-AF65-F5344CB8AC3E}">
        <p14:creationId xmlns:p14="http://schemas.microsoft.com/office/powerpoint/2010/main" val="15717052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GB"/>
              <a:t>Click to edit Master title style</a:t>
            </a:r>
            <a:endParaRPr lang="en-US"/>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BECFEC1-1344-AD44-8D2E-702E20925CC3}" type="datetimeFigureOut">
              <a:rPr lang="en-US" smtClean="0"/>
              <a:t>10/14/2025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C44133-C343-9242-9975-8039D7B91997}" type="slidenum">
              <a:rPr lang="en-US" smtClean="0"/>
              <a:t>‹#›</a:t>
            </a:fld>
            <a:endParaRPr lang="en-US" dirty="0"/>
          </a:p>
        </p:txBody>
      </p:sp>
    </p:spTree>
    <p:extLst>
      <p:ext uri="{BB962C8B-B14F-4D97-AF65-F5344CB8AC3E}">
        <p14:creationId xmlns:p14="http://schemas.microsoft.com/office/powerpoint/2010/main" val="16011273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28650" y="1521354"/>
            <a:ext cx="3886200" cy="36261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29150" y="1521354"/>
            <a:ext cx="3886200" cy="36261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2BECFEC1-1344-AD44-8D2E-702E20925CC3}" type="datetimeFigureOut">
              <a:rPr lang="en-US" smtClean="0"/>
              <a:t>10/14/2025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C44133-C343-9242-9975-8039D7B91997}" type="slidenum">
              <a:rPr lang="en-US" smtClean="0"/>
              <a:t>‹#›</a:t>
            </a:fld>
            <a:endParaRPr lang="en-US" dirty="0"/>
          </a:p>
        </p:txBody>
      </p:sp>
    </p:spTree>
    <p:extLst>
      <p:ext uri="{BB962C8B-B14F-4D97-AF65-F5344CB8AC3E}">
        <p14:creationId xmlns:p14="http://schemas.microsoft.com/office/powerpoint/2010/main" val="304127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GB"/>
              <a:t>Click to edit Master title style</a:t>
            </a:r>
            <a:endParaRPr lang="en-US"/>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2BECFEC1-1344-AD44-8D2E-702E20925CC3}" type="datetimeFigureOut">
              <a:rPr lang="en-US" smtClean="0"/>
              <a:t>10/14/2025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EC44133-C343-9242-9975-8039D7B91997}" type="slidenum">
              <a:rPr lang="en-US" smtClean="0"/>
              <a:t>‹#›</a:t>
            </a:fld>
            <a:endParaRPr lang="en-US" dirty="0"/>
          </a:p>
        </p:txBody>
      </p:sp>
    </p:spTree>
    <p:extLst>
      <p:ext uri="{BB962C8B-B14F-4D97-AF65-F5344CB8AC3E}">
        <p14:creationId xmlns:p14="http://schemas.microsoft.com/office/powerpoint/2010/main" val="46014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2BECFEC1-1344-AD44-8D2E-702E20925CC3}" type="datetimeFigureOut">
              <a:rPr lang="en-US" smtClean="0"/>
              <a:t>10/14/2025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C44133-C343-9242-9975-8039D7B91997}" type="slidenum">
              <a:rPr lang="en-US" smtClean="0"/>
              <a:t>‹#›</a:t>
            </a:fld>
            <a:endParaRPr lang="en-US" dirty="0"/>
          </a:p>
        </p:txBody>
      </p:sp>
    </p:spTree>
    <p:extLst>
      <p:ext uri="{BB962C8B-B14F-4D97-AF65-F5344CB8AC3E}">
        <p14:creationId xmlns:p14="http://schemas.microsoft.com/office/powerpoint/2010/main" val="277941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CFEC1-1344-AD44-8D2E-702E20925CC3}" type="datetimeFigureOut">
              <a:rPr lang="en-US" smtClean="0"/>
              <a:t>10/14/2025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EC44133-C343-9242-9975-8039D7B91997}" type="slidenum">
              <a:rPr lang="en-US" smtClean="0"/>
              <a:t>‹#›</a:t>
            </a:fld>
            <a:endParaRPr lang="en-US" dirty="0"/>
          </a:p>
        </p:txBody>
      </p:sp>
    </p:spTree>
    <p:extLst>
      <p:ext uri="{BB962C8B-B14F-4D97-AF65-F5344CB8AC3E}">
        <p14:creationId xmlns:p14="http://schemas.microsoft.com/office/powerpoint/2010/main" val="5879759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GB"/>
              <a:t>Click to edit Master title style</a:t>
            </a:r>
            <a:endParaRPr lang="en-US"/>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2BECFEC1-1344-AD44-8D2E-702E20925CC3}" type="datetimeFigureOut">
              <a:rPr lang="en-US" smtClean="0"/>
              <a:t>10/14/2025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C44133-C343-9242-9975-8039D7B91997}" type="slidenum">
              <a:rPr lang="en-US" smtClean="0"/>
              <a:t>‹#›</a:t>
            </a:fld>
            <a:endParaRPr lang="en-US" dirty="0"/>
          </a:p>
        </p:txBody>
      </p:sp>
    </p:spTree>
    <p:extLst>
      <p:ext uri="{BB962C8B-B14F-4D97-AF65-F5344CB8AC3E}">
        <p14:creationId xmlns:p14="http://schemas.microsoft.com/office/powerpoint/2010/main" val="1539649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BECFEC1-1344-AD44-8D2E-702E20925CC3}" type="datetimeFigureOut">
              <a:rPr lang="en-US" smtClean="0"/>
              <a:t>10/14/2025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C44133-C343-9242-9975-8039D7B91997}" type="slidenum">
              <a:rPr lang="en-US" smtClean="0"/>
              <a:t>‹#›</a:t>
            </a:fld>
            <a:endParaRPr lang="en-US" dirty="0"/>
          </a:p>
        </p:txBody>
      </p:sp>
    </p:spTree>
    <p:extLst>
      <p:ext uri="{BB962C8B-B14F-4D97-AF65-F5344CB8AC3E}">
        <p14:creationId xmlns:p14="http://schemas.microsoft.com/office/powerpoint/2010/main" val="1564121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GB"/>
              <a:t>Click to edit Master title style</a:t>
            </a:r>
            <a:endParaRPr lang="en-US"/>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dirty="0"/>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2BECFEC1-1344-AD44-8D2E-702E20925CC3}" type="datetimeFigureOut">
              <a:rPr lang="en-US" smtClean="0"/>
              <a:t>10/14/2025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C44133-C343-9242-9975-8039D7B91997}" type="slidenum">
              <a:rPr lang="en-US" smtClean="0"/>
              <a:t>‹#›</a:t>
            </a:fld>
            <a:endParaRPr lang="en-US" dirty="0"/>
          </a:p>
        </p:txBody>
      </p:sp>
    </p:spTree>
    <p:extLst>
      <p:ext uri="{BB962C8B-B14F-4D97-AF65-F5344CB8AC3E}">
        <p14:creationId xmlns:p14="http://schemas.microsoft.com/office/powerpoint/2010/main" val="18578770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BECFEC1-1344-AD44-8D2E-702E20925CC3}" type="datetimeFigureOut">
              <a:rPr lang="en-US" smtClean="0"/>
              <a:t>10/14/2025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C44133-C343-9242-9975-8039D7B91997}" type="slidenum">
              <a:rPr lang="en-US" smtClean="0"/>
              <a:t>‹#›</a:t>
            </a:fld>
            <a:endParaRPr lang="en-US" dirty="0"/>
          </a:p>
        </p:txBody>
      </p:sp>
    </p:spTree>
    <p:extLst>
      <p:ext uri="{BB962C8B-B14F-4D97-AF65-F5344CB8AC3E}">
        <p14:creationId xmlns:p14="http://schemas.microsoft.com/office/powerpoint/2010/main" val="9275368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BECFEC1-1344-AD44-8D2E-702E20925CC3}" type="datetimeFigureOut">
              <a:rPr lang="en-US" smtClean="0"/>
              <a:t>10/14/2025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C44133-C343-9242-9975-8039D7B91997}" type="slidenum">
              <a:rPr lang="en-US" smtClean="0"/>
              <a:t>‹#›</a:t>
            </a:fld>
            <a:endParaRPr lang="en-US" dirty="0"/>
          </a:p>
        </p:txBody>
      </p:sp>
    </p:spTree>
    <p:extLst>
      <p:ext uri="{BB962C8B-B14F-4D97-AF65-F5344CB8AC3E}">
        <p14:creationId xmlns:p14="http://schemas.microsoft.com/office/powerpoint/2010/main" val="5279939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571500"/>
            <a:ext cx="8534400" cy="9525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533400" y="1651000"/>
            <a:ext cx="3810000" cy="3429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495800" y="1651000"/>
            <a:ext cx="3810000" cy="3429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1173163" y="5221553"/>
            <a:ext cx="1905000" cy="381000"/>
          </a:xfrm>
        </p:spPr>
        <p:txBody>
          <a:bodyPr/>
          <a:lstStyle>
            <a:lvl1pPr>
              <a:defRPr/>
            </a:lvl1pPr>
          </a:lstStyle>
          <a:p>
            <a:endParaRPr lang="en-US" altLang="en-US" dirty="0"/>
          </a:p>
        </p:txBody>
      </p:sp>
      <p:sp>
        <p:nvSpPr>
          <p:cNvPr id="6" name="Footer Placeholder 5"/>
          <p:cNvSpPr>
            <a:spLocks noGrp="1"/>
          </p:cNvSpPr>
          <p:nvPr>
            <p:ph type="ftr" sz="quarter" idx="11"/>
          </p:nvPr>
        </p:nvSpPr>
        <p:spPr>
          <a:xfrm>
            <a:off x="3581400" y="5207000"/>
            <a:ext cx="2895600" cy="381000"/>
          </a:xfrm>
        </p:spPr>
        <p:txBody>
          <a:bodyPr/>
          <a:lstStyle>
            <a:lvl1pPr>
              <a:defRPr/>
            </a:lvl1pPr>
          </a:lstStyle>
          <a:p>
            <a:endParaRPr lang="en-US" altLang="en-US" dirty="0"/>
          </a:p>
        </p:txBody>
      </p:sp>
    </p:spTree>
    <p:extLst>
      <p:ext uri="{BB962C8B-B14F-4D97-AF65-F5344CB8AC3E}">
        <p14:creationId xmlns:p14="http://schemas.microsoft.com/office/powerpoint/2010/main" val="28454109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GB"/>
              <a:t>Click to edit Master title style</a:t>
            </a:r>
            <a:endParaRPr lang="en-US"/>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10/14/2025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88654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5162769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GB"/>
              <a:t>Click to edit Master title style</a:t>
            </a:r>
            <a:endParaRPr lang="en-US"/>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199D21A-8FA4-AA48-B44F-FA65CC33588D}" type="datetimeFigureOut">
              <a:rPr lang="en-US" smtClean="0"/>
              <a:t>10/14/2025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D30F635-7B0F-FF44-8F0D-41E13FD56924}" type="slidenum">
              <a:rPr lang="en-US" smtClean="0"/>
              <a:t>‹#›</a:t>
            </a:fld>
            <a:endParaRPr lang="en-US" dirty="0"/>
          </a:p>
        </p:txBody>
      </p:sp>
    </p:spTree>
    <p:extLst>
      <p:ext uri="{BB962C8B-B14F-4D97-AF65-F5344CB8AC3E}">
        <p14:creationId xmlns:p14="http://schemas.microsoft.com/office/powerpoint/2010/main" val="12330504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28650" y="1521354"/>
            <a:ext cx="3886200" cy="36261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29150" y="1521354"/>
            <a:ext cx="3886200" cy="36261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D199D21A-8FA4-AA48-B44F-FA65CC33588D}" type="datetimeFigureOut">
              <a:rPr lang="en-US" smtClean="0"/>
              <a:t>10/14/2025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D30F635-7B0F-FF44-8F0D-41E13FD56924}" type="slidenum">
              <a:rPr lang="en-US" smtClean="0"/>
              <a:t>‹#›</a:t>
            </a:fld>
            <a:endParaRPr lang="en-US" dirty="0"/>
          </a:p>
        </p:txBody>
      </p:sp>
    </p:spTree>
    <p:extLst>
      <p:ext uri="{BB962C8B-B14F-4D97-AF65-F5344CB8AC3E}">
        <p14:creationId xmlns:p14="http://schemas.microsoft.com/office/powerpoint/2010/main" val="6623750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GB"/>
              <a:t>Click to edit Master title style</a:t>
            </a:r>
            <a:endParaRPr lang="en-US"/>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D199D21A-8FA4-AA48-B44F-FA65CC33588D}" type="datetimeFigureOut">
              <a:rPr lang="en-US" smtClean="0"/>
              <a:t>10/14/2025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D30F635-7B0F-FF44-8F0D-41E13FD56924}" type="slidenum">
              <a:rPr lang="en-US" smtClean="0"/>
              <a:t>‹#›</a:t>
            </a:fld>
            <a:endParaRPr lang="en-US" dirty="0"/>
          </a:p>
        </p:txBody>
      </p:sp>
    </p:spTree>
    <p:extLst>
      <p:ext uri="{BB962C8B-B14F-4D97-AF65-F5344CB8AC3E}">
        <p14:creationId xmlns:p14="http://schemas.microsoft.com/office/powerpoint/2010/main" val="21301095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D199D21A-8FA4-AA48-B44F-FA65CC33588D}" type="datetimeFigureOut">
              <a:rPr lang="en-US" smtClean="0"/>
              <a:t>10/14/2025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D30F635-7B0F-FF44-8F0D-41E13FD56924}" type="slidenum">
              <a:rPr lang="en-US" smtClean="0"/>
              <a:t>‹#›</a:t>
            </a:fld>
            <a:endParaRPr lang="en-US" dirty="0"/>
          </a:p>
        </p:txBody>
      </p:sp>
    </p:spTree>
    <p:extLst>
      <p:ext uri="{BB962C8B-B14F-4D97-AF65-F5344CB8AC3E}">
        <p14:creationId xmlns:p14="http://schemas.microsoft.com/office/powerpoint/2010/main" val="50655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3"/>
            <a:ext cx="7886700" cy="2377281"/>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623888" y="3824553"/>
            <a:ext cx="7886700" cy="1250156"/>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BECFEC1-1344-AD44-8D2E-702E20925CC3}" type="datetimeFigureOut">
              <a:rPr lang="en-US" smtClean="0"/>
              <a:t>10/14/2025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C44133-C343-9242-9975-8039D7B91997}" type="slidenum">
              <a:rPr lang="en-US" smtClean="0"/>
              <a:t>‹#›</a:t>
            </a:fld>
            <a:endParaRPr lang="en-US" dirty="0"/>
          </a:p>
        </p:txBody>
      </p:sp>
    </p:spTree>
    <p:extLst>
      <p:ext uri="{BB962C8B-B14F-4D97-AF65-F5344CB8AC3E}">
        <p14:creationId xmlns:p14="http://schemas.microsoft.com/office/powerpoint/2010/main" val="2987354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99D21A-8FA4-AA48-B44F-FA65CC33588D}" type="datetimeFigureOut">
              <a:rPr lang="en-US" smtClean="0"/>
              <a:t>10/14/2025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D30F635-7B0F-FF44-8F0D-41E13FD56924}" type="slidenum">
              <a:rPr lang="en-US" smtClean="0"/>
              <a:t>‹#›</a:t>
            </a:fld>
            <a:endParaRPr lang="en-US" dirty="0"/>
          </a:p>
        </p:txBody>
      </p:sp>
    </p:spTree>
    <p:extLst>
      <p:ext uri="{BB962C8B-B14F-4D97-AF65-F5344CB8AC3E}">
        <p14:creationId xmlns:p14="http://schemas.microsoft.com/office/powerpoint/2010/main" val="9623382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GB"/>
              <a:t>Click to edit Master title style</a:t>
            </a:r>
            <a:endParaRPr lang="en-US"/>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D199D21A-8FA4-AA48-B44F-FA65CC33588D}" type="datetimeFigureOut">
              <a:rPr lang="en-US" smtClean="0"/>
              <a:t>10/14/2025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D30F635-7B0F-FF44-8F0D-41E13FD56924}" type="slidenum">
              <a:rPr lang="en-US" smtClean="0"/>
              <a:t>‹#›</a:t>
            </a:fld>
            <a:endParaRPr lang="en-US" dirty="0"/>
          </a:p>
        </p:txBody>
      </p:sp>
    </p:spTree>
    <p:extLst>
      <p:ext uri="{BB962C8B-B14F-4D97-AF65-F5344CB8AC3E}">
        <p14:creationId xmlns:p14="http://schemas.microsoft.com/office/powerpoint/2010/main" val="13191011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GB"/>
              <a:t>Click to edit Master title style</a:t>
            </a:r>
            <a:endParaRPr lang="en-US"/>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dirty="0"/>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D199D21A-8FA4-AA48-B44F-FA65CC33588D}" type="datetimeFigureOut">
              <a:rPr lang="en-US" smtClean="0"/>
              <a:t>10/14/2025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D30F635-7B0F-FF44-8F0D-41E13FD56924}" type="slidenum">
              <a:rPr lang="en-US" smtClean="0"/>
              <a:t>‹#›</a:t>
            </a:fld>
            <a:endParaRPr lang="en-US" dirty="0"/>
          </a:p>
        </p:txBody>
      </p:sp>
    </p:spTree>
    <p:extLst>
      <p:ext uri="{BB962C8B-B14F-4D97-AF65-F5344CB8AC3E}">
        <p14:creationId xmlns:p14="http://schemas.microsoft.com/office/powerpoint/2010/main" val="16597770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199D21A-8FA4-AA48-B44F-FA65CC33588D}" type="datetimeFigureOut">
              <a:rPr lang="en-US" smtClean="0"/>
              <a:t>10/14/2025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D30F635-7B0F-FF44-8F0D-41E13FD56924}" type="slidenum">
              <a:rPr lang="en-US" smtClean="0"/>
              <a:t>‹#›</a:t>
            </a:fld>
            <a:endParaRPr lang="en-US" dirty="0"/>
          </a:p>
        </p:txBody>
      </p:sp>
    </p:spTree>
    <p:extLst>
      <p:ext uri="{BB962C8B-B14F-4D97-AF65-F5344CB8AC3E}">
        <p14:creationId xmlns:p14="http://schemas.microsoft.com/office/powerpoint/2010/main" val="603216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199D21A-8FA4-AA48-B44F-FA65CC33588D}" type="datetimeFigureOut">
              <a:rPr lang="en-US" smtClean="0"/>
              <a:t>10/14/2025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D30F635-7B0F-FF44-8F0D-41E13FD56924}" type="slidenum">
              <a:rPr lang="en-US" smtClean="0"/>
              <a:t>‹#›</a:t>
            </a:fld>
            <a:endParaRPr lang="en-US" dirty="0"/>
          </a:p>
        </p:txBody>
      </p:sp>
    </p:spTree>
    <p:extLst>
      <p:ext uri="{BB962C8B-B14F-4D97-AF65-F5344CB8AC3E}">
        <p14:creationId xmlns:p14="http://schemas.microsoft.com/office/powerpoint/2010/main" val="2133036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28650" y="304271"/>
            <a:ext cx="7886700" cy="1104636"/>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628650" y="5296960"/>
            <a:ext cx="2057400" cy="304271"/>
          </a:xfrm>
          <a:prstGeom prst="rect">
            <a:avLst/>
          </a:prstGeom>
        </p:spPr>
        <p:txBody>
          <a:bodyPr/>
          <a:lstStyle/>
          <a:p>
            <a:fld id="{C764DE79-268F-4C1A-8933-263129D2AF90}" type="datetimeFigureOut">
              <a:rPr lang="en-US" smtClean="0"/>
              <a:t>10/14/2025</a:t>
            </a:fld>
            <a:endParaRPr lang="en-US" dirty="0"/>
          </a:p>
        </p:txBody>
      </p:sp>
      <p:sp>
        <p:nvSpPr>
          <p:cNvPr id="4" name="Footer Placeholder 3"/>
          <p:cNvSpPr>
            <a:spLocks noGrp="1"/>
          </p:cNvSpPr>
          <p:nvPr>
            <p:ph type="ftr" sz="quarter" idx="11"/>
          </p:nvPr>
        </p:nvSpPr>
        <p:spPr>
          <a:xfrm>
            <a:off x="3028950" y="5296960"/>
            <a:ext cx="3086100" cy="304271"/>
          </a:xfrm>
          <a:prstGeom prst="rect">
            <a:avLst/>
          </a:prstGeom>
        </p:spPr>
        <p:txBody>
          <a:bodyPr/>
          <a:lstStyle/>
          <a:p>
            <a:endParaRPr lang="en-US" dirty="0"/>
          </a:p>
        </p:txBody>
      </p:sp>
      <p:sp>
        <p:nvSpPr>
          <p:cNvPr id="5" name="Slide Number Placeholder 4"/>
          <p:cNvSpPr>
            <a:spLocks noGrp="1"/>
          </p:cNvSpPr>
          <p:nvPr>
            <p:ph type="sldNum" sz="quarter" idx="12"/>
          </p:nvPr>
        </p:nvSpPr>
        <p:spPr>
          <a:xfrm>
            <a:off x="6457950" y="5296960"/>
            <a:ext cx="2057400" cy="304271"/>
          </a:xfrm>
          <a:prstGeom prst="rect">
            <a:avLst/>
          </a:prstGeo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779389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28650" y="304271"/>
            <a:ext cx="7886700" cy="1104636"/>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628650" y="5296960"/>
            <a:ext cx="2057400" cy="304271"/>
          </a:xfrm>
          <a:prstGeom prst="rect">
            <a:avLst/>
          </a:prstGeom>
        </p:spPr>
        <p:txBody>
          <a:bodyPr/>
          <a:lstStyle/>
          <a:p>
            <a:fld id="{C764DE79-268F-4C1A-8933-263129D2AF90}" type="datetimeFigureOut">
              <a:rPr lang="en-US" smtClean="0"/>
              <a:t>10/14/2025</a:t>
            </a:fld>
            <a:endParaRPr lang="en-US" dirty="0"/>
          </a:p>
        </p:txBody>
      </p:sp>
      <p:sp>
        <p:nvSpPr>
          <p:cNvPr id="4" name="Footer Placeholder 3"/>
          <p:cNvSpPr>
            <a:spLocks noGrp="1"/>
          </p:cNvSpPr>
          <p:nvPr>
            <p:ph type="ftr" sz="quarter" idx="11"/>
          </p:nvPr>
        </p:nvSpPr>
        <p:spPr>
          <a:xfrm>
            <a:off x="3028950" y="5296960"/>
            <a:ext cx="3086100" cy="304271"/>
          </a:xfrm>
          <a:prstGeom prst="rect">
            <a:avLst/>
          </a:prstGeom>
        </p:spPr>
        <p:txBody>
          <a:bodyPr/>
          <a:lstStyle/>
          <a:p>
            <a:endParaRPr lang="en-US" dirty="0"/>
          </a:p>
        </p:txBody>
      </p:sp>
      <p:sp>
        <p:nvSpPr>
          <p:cNvPr id="5" name="Slide Number Placeholder 4"/>
          <p:cNvSpPr>
            <a:spLocks noGrp="1"/>
          </p:cNvSpPr>
          <p:nvPr>
            <p:ph type="sldNum" sz="quarter" idx="12"/>
          </p:nvPr>
        </p:nvSpPr>
        <p:spPr>
          <a:xfrm>
            <a:off x="6457950" y="5296960"/>
            <a:ext cx="2057400" cy="304271"/>
          </a:xfrm>
          <a:prstGeom prst="rect">
            <a:avLst/>
          </a:prstGeo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98613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381000" y="571500"/>
            <a:ext cx="8534400" cy="952500"/>
          </a:xfrm>
        </p:spPr>
        <p:txBody>
          <a:bodyPr/>
          <a:lstStyle/>
          <a:p>
            <a:r>
              <a:rPr lang="en-US"/>
              <a:t>Click to edit Master title style</a:t>
            </a:r>
            <a:endParaRPr lang="en-GB"/>
          </a:p>
        </p:txBody>
      </p:sp>
      <p:sp>
        <p:nvSpPr>
          <p:cNvPr id="3" name="SmartArt Placeholder 2"/>
          <p:cNvSpPr>
            <a:spLocks noGrp="1"/>
          </p:cNvSpPr>
          <p:nvPr>
            <p:ph type="dgm" idx="1"/>
          </p:nvPr>
        </p:nvSpPr>
        <p:spPr>
          <a:xfrm>
            <a:off x="533400" y="1651000"/>
            <a:ext cx="7772400" cy="3429000"/>
          </a:xfrm>
        </p:spPr>
        <p:txBody>
          <a:bodyPr/>
          <a:lstStyle/>
          <a:p>
            <a:endParaRPr lang="en-GB" dirty="0"/>
          </a:p>
        </p:txBody>
      </p:sp>
      <p:sp>
        <p:nvSpPr>
          <p:cNvPr id="4" name="Date Placeholder 3"/>
          <p:cNvSpPr>
            <a:spLocks noGrp="1"/>
          </p:cNvSpPr>
          <p:nvPr>
            <p:ph type="dt" sz="half" idx="10"/>
          </p:nvPr>
        </p:nvSpPr>
        <p:spPr>
          <a:xfrm>
            <a:off x="1173163" y="5221553"/>
            <a:ext cx="1905000" cy="381000"/>
          </a:xfrm>
        </p:spPr>
        <p:txBody>
          <a:bodyPr/>
          <a:lstStyle>
            <a:lvl1pPr>
              <a:defRPr/>
            </a:lvl1pPr>
          </a:lstStyle>
          <a:p>
            <a:endParaRPr lang="en-US" altLang="en-US" dirty="0"/>
          </a:p>
        </p:txBody>
      </p:sp>
      <p:sp>
        <p:nvSpPr>
          <p:cNvPr id="5" name="Footer Placeholder 4"/>
          <p:cNvSpPr>
            <a:spLocks noGrp="1"/>
          </p:cNvSpPr>
          <p:nvPr>
            <p:ph type="ftr" sz="quarter" idx="11"/>
          </p:nvPr>
        </p:nvSpPr>
        <p:spPr>
          <a:xfrm>
            <a:off x="3581400" y="5207000"/>
            <a:ext cx="2895600" cy="381000"/>
          </a:xfrm>
        </p:spPr>
        <p:txBody>
          <a:bodyPr/>
          <a:lstStyle>
            <a:lvl1pPr>
              <a:defRPr/>
            </a:lvl1pPr>
          </a:lstStyle>
          <a:p>
            <a:endParaRPr lang="en-US" altLang="en-US" dirty="0"/>
          </a:p>
        </p:txBody>
      </p:sp>
    </p:spTree>
    <p:extLst>
      <p:ext uri="{BB962C8B-B14F-4D97-AF65-F5344CB8AC3E}">
        <p14:creationId xmlns:p14="http://schemas.microsoft.com/office/powerpoint/2010/main" val="27173491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A8F7-653E-467F-8BE8-ABD093DC9633}"/>
              </a:ext>
            </a:extLst>
          </p:cNvPr>
          <p:cNvSpPr>
            <a:spLocks noGrp="1"/>
          </p:cNvSpPr>
          <p:nvPr>
            <p:ph type="title"/>
          </p:nvPr>
        </p:nvSpPr>
        <p:spPr>
          <a:xfrm>
            <a:off x="1371600" y="0"/>
            <a:ext cx="7772400" cy="9525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2786979-796E-4609-8D14-09FD19BC9112}"/>
              </a:ext>
            </a:extLst>
          </p:cNvPr>
          <p:cNvSpPr>
            <a:spLocks noGrp="1"/>
          </p:cNvSpPr>
          <p:nvPr>
            <p:ph type="body" sz="half" idx="1"/>
          </p:nvPr>
        </p:nvSpPr>
        <p:spPr>
          <a:xfrm>
            <a:off x="685800" y="1651000"/>
            <a:ext cx="3810000" cy="3429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3CCE0D4-1069-4990-B792-DD93AC4CADD7}"/>
              </a:ext>
            </a:extLst>
          </p:cNvPr>
          <p:cNvSpPr>
            <a:spLocks noGrp="1"/>
          </p:cNvSpPr>
          <p:nvPr>
            <p:ph sz="half" idx="2"/>
          </p:nvPr>
        </p:nvSpPr>
        <p:spPr>
          <a:xfrm>
            <a:off x="4648200" y="1651000"/>
            <a:ext cx="3810000" cy="3429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5437F52-006D-490E-B42E-33846AD2A797}"/>
              </a:ext>
            </a:extLst>
          </p:cNvPr>
          <p:cNvSpPr>
            <a:spLocks noGrp="1"/>
          </p:cNvSpPr>
          <p:nvPr>
            <p:ph type="dt" sz="half" idx="10"/>
          </p:nvPr>
        </p:nvSpPr>
        <p:spPr>
          <a:xfrm>
            <a:off x="685800" y="5207000"/>
            <a:ext cx="1905000" cy="381000"/>
          </a:xfrm>
        </p:spPr>
        <p:txBody>
          <a:bodyPr/>
          <a:lstStyle>
            <a:lvl1pPr>
              <a:defRPr/>
            </a:lvl1pPr>
          </a:lstStyle>
          <a:p>
            <a:endParaRPr lang="en-US" altLang="en-US" dirty="0"/>
          </a:p>
        </p:txBody>
      </p:sp>
      <p:sp>
        <p:nvSpPr>
          <p:cNvPr id="6" name="Footer Placeholder 5">
            <a:extLst>
              <a:ext uri="{FF2B5EF4-FFF2-40B4-BE49-F238E27FC236}">
                <a16:creationId xmlns:a16="http://schemas.microsoft.com/office/drawing/2014/main" id="{B4010614-0FBB-45B6-AD62-651B551D270D}"/>
              </a:ext>
            </a:extLst>
          </p:cNvPr>
          <p:cNvSpPr>
            <a:spLocks noGrp="1"/>
          </p:cNvSpPr>
          <p:nvPr>
            <p:ph type="ftr" sz="quarter" idx="11"/>
          </p:nvPr>
        </p:nvSpPr>
        <p:spPr>
          <a:xfrm>
            <a:off x="3124200" y="5207000"/>
            <a:ext cx="2895600" cy="381000"/>
          </a:xfrm>
        </p:spPr>
        <p:txBody>
          <a:bodyPr/>
          <a:lstStyle>
            <a:lvl1pPr>
              <a:defRPr/>
            </a:lvl1pPr>
          </a:lstStyle>
          <a:p>
            <a:endParaRPr lang="en-US" altLang="en-US" dirty="0"/>
          </a:p>
        </p:txBody>
      </p:sp>
      <p:sp>
        <p:nvSpPr>
          <p:cNvPr id="7" name="Slide Number Placeholder 6">
            <a:extLst>
              <a:ext uri="{FF2B5EF4-FFF2-40B4-BE49-F238E27FC236}">
                <a16:creationId xmlns:a16="http://schemas.microsoft.com/office/drawing/2014/main" id="{708D6AB4-D402-4DC3-895F-A5A6CE1AFD51}"/>
              </a:ext>
            </a:extLst>
          </p:cNvPr>
          <p:cNvSpPr>
            <a:spLocks noGrp="1"/>
          </p:cNvSpPr>
          <p:nvPr>
            <p:ph type="sldNum" sz="quarter" idx="12"/>
          </p:nvPr>
        </p:nvSpPr>
        <p:spPr>
          <a:xfrm>
            <a:off x="6553200" y="5207000"/>
            <a:ext cx="1905000" cy="381000"/>
          </a:xfrm>
        </p:spPr>
        <p:txBody>
          <a:bodyPr/>
          <a:lstStyle>
            <a:lvl1pPr>
              <a:defRPr/>
            </a:lvl1pPr>
          </a:lstStyle>
          <a:p>
            <a:fld id="{181C0B00-8022-44B0-B418-7CA40BB8ADDA}" type="slidenum">
              <a:rPr lang="en-US" altLang="en-US"/>
              <a:pPr/>
              <a:t>‹#›</a:t>
            </a:fld>
            <a:endParaRPr lang="en-US" altLang="en-US" dirty="0"/>
          </a:p>
        </p:txBody>
      </p:sp>
    </p:spTree>
    <p:extLst>
      <p:ext uri="{BB962C8B-B14F-4D97-AF65-F5344CB8AC3E}">
        <p14:creationId xmlns:p14="http://schemas.microsoft.com/office/powerpoint/2010/main" val="23177137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9B154-B326-422E-9512-D446BDEA46F4}"/>
              </a:ext>
            </a:extLst>
          </p:cNvPr>
          <p:cNvSpPr>
            <a:spLocks noGrp="1"/>
          </p:cNvSpPr>
          <p:nvPr>
            <p:ph type="title"/>
          </p:nvPr>
        </p:nvSpPr>
        <p:spPr>
          <a:xfrm>
            <a:off x="1371600" y="0"/>
            <a:ext cx="7772400" cy="952500"/>
          </a:xfrm>
        </p:spPr>
        <p:txBody>
          <a:bodyPr/>
          <a:lstStyle/>
          <a:p>
            <a:r>
              <a:rPr lang="en-US"/>
              <a:t>Click to edit Master title style</a:t>
            </a:r>
            <a:endParaRPr lang="en-GB"/>
          </a:p>
        </p:txBody>
      </p:sp>
      <p:sp>
        <p:nvSpPr>
          <p:cNvPr id="3" name="Table Placeholder 2">
            <a:extLst>
              <a:ext uri="{FF2B5EF4-FFF2-40B4-BE49-F238E27FC236}">
                <a16:creationId xmlns:a16="http://schemas.microsoft.com/office/drawing/2014/main" id="{E9BD3C0D-0EF0-4479-B1E5-78A666214B96}"/>
              </a:ext>
            </a:extLst>
          </p:cNvPr>
          <p:cNvSpPr>
            <a:spLocks noGrp="1"/>
          </p:cNvSpPr>
          <p:nvPr>
            <p:ph type="tbl" idx="1"/>
          </p:nvPr>
        </p:nvSpPr>
        <p:spPr>
          <a:xfrm>
            <a:off x="685800" y="1651000"/>
            <a:ext cx="7772400" cy="3429000"/>
          </a:xfrm>
        </p:spPr>
        <p:txBody>
          <a:bodyPr/>
          <a:lstStyle/>
          <a:p>
            <a:endParaRPr lang="en-GB" dirty="0"/>
          </a:p>
        </p:txBody>
      </p:sp>
      <p:sp>
        <p:nvSpPr>
          <p:cNvPr id="4" name="Date Placeholder 3">
            <a:extLst>
              <a:ext uri="{FF2B5EF4-FFF2-40B4-BE49-F238E27FC236}">
                <a16:creationId xmlns:a16="http://schemas.microsoft.com/office/drawing/2014/main" id="{9DF40DA0-6038-4BDD-9A84-092F8BECBDC2}"/>
              </a:ext>
            </a:extLst>
          </p:cNvPr>
          <p:cNvSpPr>
            <a:spLocks noGrp="1"/>
          </p:cNvSpPr>
          <p:nvPr>
            <p:ph type="dt" sz="half" idx="10"/>
          </p:nvPr>
        </p:nvSpPr>
        <p:spPr>
          <a:xfrm>
            <a:off x="685800" y="5207000"/>
            <a:ext cx="1905000" cy="381000"/>
          </a:xfrm>
        </p:spPr>
        <p:txBody>
          <a:bodyPr/>
          <a:lstStyle>
            <a:lvl1pPr>
              <a:defRPr/>
            </a:lvl1pPr>
          </a:lstStyle>
          <a:p>
            <a:endParaRPr lang="en-US" altLang="en-US" dirty="0"/>
          </a:p>
        </p:txBody>
      </p:sp>
      <p:sp>
        <p:nvSpPr>
          <p:cNvPr id="5" name="Footer Placeholder 4">
            <a:extLst>
              <a:ext uri="{FF2B5EF4-FFF2-40B4-BE49-F238E27FC236}">
                <a16:creationId xmlns:a16="http://schemas.microsoft.com/office/drawing/2014/main" id="{3737C8D2-73DC-44F2-A980-DCA9AD616DF3}"/>
              </a:ext>
            </a:extLst>
          </p:cNvPr>
          <p:cNvSpPr>
            <a:spLocks noGrp="1"/>
          </p:cNvSpPr>
          <p:nvPr>
            <p:ph type="ftr" sz="quarter" idx="11"/>
          </p:nvPr>
        </p:nvSpPr>
        <p:spPr>
          <a:xfrm>
            <a:off x="3124200" y="5207000"/>
            <a:ext cx="2895600" cy="381000"/>
          </a:xfrm>
        </p:spPr>
        <p:txBody>
          <a:bodyPr/>
          <a:lstStyle>
            <a:lvl1pPr>
              <a:defRPr/>
            </a:lvl1pPr>
          </a:lstStyle>
          <a:p>
            <a:endParaRPr lang="en-US" altLang="en-US" dirty="0"/>
          </a:p>
        </p:txBody>
      </p:sp>
      <p:sp>
        <p:nvSpPr>
          <p:cNvPr id="6" name="Slide Number Placeholder 5">
            <a:extLst>
              <a:ext uri="{FF2B5EF4-FFF2-40B4-BE49-F238E27FC236}">
                <a16:creationId xmlns:a16="http://schemas.microsoft.com/office/drawing/2014/main" id="{59B52DA3-B858-457E-816D-D72ABFB560FE}"/>
              </a:ext>
            </a:extLst>
          </p:cNvPr>
          <p:cNvSpPr>
            <a:spLocks noGrp="1"/>
          </p:cNvSpPr>
          <p:nvPr>
            <p:ph type="sldNum" sz="quarter" idx="12"/>
          </p:nvPr>
        </p:nvSpPr>
        <p:spPr>
          <a:xfrm>
            <a:off x="6553200" y="5207000"/>
            <a:ext cx="1905000" cy="381000"/>
          </a:xfrm>
        </p:spPr>
        <p:txBody>
          <a:bodyPr/>
          <a:lstStyle>
            <a:lvl1pPr>
              <a:defRPr/>
            </a:lvl1pPr>
          </a:lstStyle>
          <a:p>
            <a:fld id="{DE2BD4DE-5B13-412B-A317-8D31716D55A1}" type="slidenum">
              <a:rPr lang="en-US" altLang="en-US"/>
              <a:pPr/>
              <a:t>‹#›</a:t>
            </a:fld>
            <a:endParaRPr lang="en-US" altLang="en-US" dirty="0"/>
          </a:p>
        </p:txBody>
      </p:sp>
    </p:spTree>
    <p:extLst>
      <p:ext uri="{BB962C8B-B14F-4D97-AF65-F5344CB8AC3E}">
        <p14:creationId xmlns:p14="http://schemas.microsoft.com/office/powerpoint/2010/main" val="4283178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28650" y="1521354"/>
            <a:ext cx="3886200" cy="362611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29150" y="1521354"/>
            <a:ext cx="3886200" cy="362611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2BECFEC1-1344-AD44-8D2E-702E20925CC3}" type="datetimeFigureOut">
              <a:rPr lang="en-US" smtClean="0"/>
              <a:t>10/14/2025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C44133-C343-9242-9975-8039D7B91997}" type="slidenum">
              <a:rPr lang="en-US" smtClean="0"/>
              <a:t>‹#›</a:t>
            </a:fld>
            <a:endParaRPr lang="en-US" dirty="0"/>
          </a:p>
        </p:txBody>
      </p:sp>
    </p:spTree>
    <p:extLst>
      <p:ext uri="{BB962C8B-B14F-4D97-AF65-F5344CB8AC3E}">
        <p14:creationId xmlns:p14="http://schemas.microsoft.com/office/powerpoint/2010/main" val="29151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C9DD75-D8AE-4BAA-82E1-3BB826484227}"/>
              </a:ext>
            </a:extLst>
          </p:cNvPr>
          <p:cNvSpPr>
            <a:spLocks noGrp="1"/>
          </p:cNvSpPr>
          <p:nvPr>
            <p:ph/>
          </p:nvPr>
        </p:nvSpPr>
        <p:spPr>
          <a:xfrm>
            <a:off x="685800" y="0"/>
            <a:ext cx="8458200" cy="508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Date Placeholder 2">
            <a:extLst>
              <a:ext uri="{FF2B5EF4-FFF2-40B4-BE49-F238E27FC236}">
                <a16:creationId xmlns:a16="http://schemas.microsoft.com/office/drawing/2014/main" id="{AFB41382-75EE-4E87-B691-C2111DBA0FC9}"/>
              </a:ext>
            </a:extLst>
          </p:cNvPr>
          <p:cNvSpPr>
            <a:spLocks noGrp="1"/>
          </p:cNvSpPr>
          <p:nvPr>
            <p:ph type="dt" sz="half" idx="10"/>
          </p:nvPr>
        </p:nvSpPr>
        <p:spPr>
          <a:xfrm>
            <a:off x="685800" y="5207000"/>
            <a:ext cx="1905000" cy="381000"/>
          </a:xfrm>
        </p:spPr>
        <p:txBody>
          <a:bodyPr/>
          <a:lstStyle>
            <a:lvl1pPr>
              <a:defRPr/>
            </a:lvl1pPr>
          </a:lstStyle>
          <a:p>
            <a:endParaRPr lang="en-US" altLang="en-US" dirty="0"/>
          </a:p>
        </p:txBody>
      </p:sp>
      <p:sp>
        <p:nvSpPr>
          <p:cNvPr id="4" name="Footer Placeholder 3">
            <a:extLst>
              <a:ext uri="{FF2B5EF4-FFF2-40B4-BE49-F238E27FC236}">
                <a16:creationId xmlns:a16="http://schemas.microsoft.com/office/drawing/2014/main" id="{872DD9FB-2C08-480E-9DFC-A2C8DF94733D}"/>
              </a:ext>
            </a:extLst>
          </p:cNvPr>
          <p:cNvSpPr>
            <a:spLocks noGrp="1"/>
          </p:cNvSpPr>
          <p:nvPr>
            <p:ph type="ftr" sz="quarter" idx="11"/>
          </p:nvPr>
        </p:nvSpPr>
        <p:spPr>
          <a:xfrm>
            <a:off x="3124200" y="5207000"/>
            <a:ext cx="2895600" cy="381000"/>
          </a:xfrm>
        </p:spPr>
        <p:txBody>
          <a:bodyPr/>
          <a:lstStyle>
            <a:lvl1pPr>
              <a:defRPr/>
            </a:lvl1pPr>
          </a:lstStyle>
          <a:p>
            <a:endParaRPr lang="en-US" altLang="en-US" dirty="0"/>
          </a:p>
        </p:txBody>
      </p:sp>
      <p:sp>
        <p:nvSpPr>
          <p:cNvPr id="5" name="Slide Number Placeholder 4">
            <a:extLst>
              <a:ext uri="{FF2B5EF4-FFF2-40B4-BE49-F238E27FC236}">
                <a16:creationId xmlns:a16="http://schemas.microsoft.com/office/drawing/2014/main" id="{8751C706-D068-4BB2-8750-AF0BE60E4B5C}"/>
              </a:ext>
            </a:extLst>
          </p:cNvPr>
          <p:cNvSpPr>
            <a:spLocks noGrp="1"/>
          </p:cNvSpPr>
          <p:nvPr>
            <p:ph type="sldNum" sz="quarter" idx="12"/>
          </p:nvPr>
        </p:nvSpPr>
        <p:spPr>
          <a:xfrm>
            <a:off x="6553200" y="5207000"/>
            <a:ext cx="1905000" cy="381000"/>
          </a:xfrm>
        </p:spPr>
        <p:txBody>
          <a:bodyPr/>
          <a:lstStyle>
            <a:lvl1pPr>
              <a:defRPr/>
            </a:lvl1pPr>
          </a:lstStyle>
          <a:p>
            <a:fld id="{5A116B84-4838-4D2C-A09F-F9267F7A895D}" type="slidenum">
              <a:rPr lang="en-US" altLang="en-US"/>
              <a:pPr/>
              <a:t>‹#›</a:t>
            </a:fld>
            <a:endParaRPr lang="en-US" altLang="en-US" dirty="0"/>
          </a:p>
        </p:txBody>
      </p:sp>
    </p:spTree>
    <p:extLst>
      <p:ext uri="{BB962C8B-B14F-4D97-AF65-F5344CB8AC3E}">
        <p14:creationId xmlns:p14="http://schemas.microsoft.com/office/powerpoint/2010/main" val="1521954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7F693-5FA9-4166-8484-D900E5B84D15}"/>
              </a:ext>
            </a:extLst>
          </p:cNvPr>
          <p:cNvSpPr>
            <a:spLocks noGrp="1"/>
          </p:cNvSpPr>
          <p:nvPr>
            <p:ph type="title"/>
          </p:nvPr>
        </p:nvSpPr>
        <p:spPr>
          <a:xfrm>
            <a:off x="1371600" y="0"/>
            <a:ext cx="7772400" cy="95250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339B051-2633-418E-BC84-E47C9EF9A729}"/>
              </a:ext>
            </a:extLst>
          </p:cNvPr>
          <p:cNvSpPr>
            <a:spLocks noGrp="1"/>
          </p:cNvSpPr>
          <p:nvPr>
            <p:ph sz="half" idx="1"/>
          </p:nvPr>
        </p:nvSpPr>
        <p:spPr>
          <a:xfrm>
            <a:off x="685800" y="1651000"/>
            <a:ext cx="3810000" cy="3429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775C456-5418-4931-A253-2841295AD082}"/>
              </a:ext>
            </a:extLst>
          </p:cNvPr>
          <p:cNvSpPr>
            <a:spLocks noGrp="1"/>
          </p:cNvSpPr>
          <p:nvPr>
            <p:ph type="body" sz="half" idx="2"/>
          </p:nvPr>
        </p:nvSpPr>
        <p:spPr>
          <a:xfrm>
            <a:off x="4648200" y="1651000"/>
            <a:ext cx="3810000" cy="3429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1C1A9ED-1A63-4EF6-BB96-B89B9A8DF181}"/>
              </a:ext>
            </a:extLst>
          </p:cNvPr>
          <p:cNvSpPr>
            <a:spLocks noGrp="1"/>
          </p:cNvSpPr>
          <p:nvPr>
            <p:ph type="dt" sz="half" idx="10"/>
          </p:nvPr>
        </p:nvSpPr>
        <p:spPr>
          <a:xfrm>
            <a:off x="685800" y="5207000"/>
            <a:ext cx="1905000" cy="381000"/>
          </a:xfrm>
        </p:spPr>
        <p:txBody>
          <a:bodyPr/>
          <a:lstStyle>
            <a:lvl1pPr>
              <a:defRPr/>
            </a:lvl1pPr>
          </a:lstStyle>
          <a:p>
            <a:endParaRPr lang="en-US" altLang="en-US" dirty="0"/>
          </a:p>
        </p:txBody>
      </p:sp>
      <p:sp>
        <p:nvSpPr>
          <p:cNvPr id="6" name="Footer Placeholder 5">
            <a:extLst>
              <a:ext uri="{FF2B5EF4-FFF2-40B4-BE49-F238E27FC236}">
                <a16:creationId xmlns:a16="http://schemas.microsoft.com/office/drawing/2014/main" id="{563184AB-4729-4445-BA39-F0B07D4E0DA1}"/>
              </a:ext>
            </a:extLst>
          </p:cNvPr>
          <p:cNvSpPr>
            <a:spLocks noGrp="1"/>
          </p:cNvSpPr>
          <p:nvPr>
            <p:ph type="ftr" sz="quarter" idx="11"/>
          </p:nvPr>
        </p:nvSpPr>
        <p:spPr>
          <a:xfrm>
            <a:off x="3124200" y="5207000"/>
            <a:ext cx="2895600" cy="381000"/>
          </a:xfrm>
        </p:spPr>
        <p:txBody>
          <a:bodyPr/>
          <a:lstStyle>
            <a:lvl1pPr>
              <a:defRPr/>
            </a:lvl1pPr>
          </a:lstStyle>
          <a:p>
            <a:endParaRPr lang="en-US" altLang="en-US" dirty="0"/>
          </a:p>
        </p:txBody>
      </p:sp>
      <p:sp>
        <p:nvSpPr>
          <p:cNvPr id="7" name="Slide Number Placeholder 6">
            <a:extLst>
              <a:ext uri="{FF2B5EF4-FFF2-40B4-BE49-F238E27FC236}">
                <a16:creationId xmlns:a16="http://schemas.microsoft.com/office/drawing/2014/main" id="{6D638B00-199C-4B3E-A9F8-377200961563}"/>
              </a:ext>
            </a:extLst>
          </p:cNvPr>
          <p:cNvSpPr>
            <a:spLocks noGrp="1"/>
          </p:cNvSpPr>
          <p:nvPr>
            <p:ph type="sldNum" sz="quarter" idx="12"/>
          </p:nvPr>
        </p:nvSpPr>
        <p:spPr>
          <a:xfrm>
            <a:off x="6553200" y="5207000"/>
            <a:ext cx="1905000" cy="381000"/>
          </a:xfrm>
        </p:spPr>
        <p:txBody>
          <a:bodyPr/>
          <a:lstStyle>
            <a:lvl1pPr>
              <a:defRPr/>
            </a:lvl1pPr>
          </a:lstStyle>
          <a:p>
            <a:fld id="{4D2625D3-1E40-4C26-B054-ABE0494F285B}" type="slidenum">
              <a:rPr lang="en-US" altLang="en-US"/>
              <a:pPr/>
              <a:t>‹#›</a:t>
            </a:fld>
            <a:endParaRPr lang="en-US" altLang="en-US" dirty="0"/>
          </a:p>
        </p:txBody>
      </p:sp>
    </p:spTree>
    <p:extLst>
      <p:ext uri="{BB962C8B-B14F-4D97-AF65-F5344CB8AC3E}">
        <p14:creationId xmlns:p14="http://schemas.microsoft.com/office/powerpoint/2010/main" val="7786375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3750"/>
            </a:lvl1pPr>
          </a:lstStyle>
          <a:p>
            <a:r>
              <a:rPr lang="en-GB"/>
              <a:t>Click to edit Master title style</a:t>
            </a:r>
            <a:endParaRPr lang="en-US"/>
          </a:p>
        </p:txBody>
      </p:sp>
      <p:sp>
        <p:nvSpPr>
          <p:cNvPr id="3" name="Subtitle 2"/>
          <p:cNvSpPr>
            <a:spLocks noGrp="1"/>
          </p:cNvSpPr>
          <p:nvPr>
            <p:ph type="subTitle" idx="1"/>
          </p:nvPr>
        </p:nvSpPr>
        <p:spPr>
          <a:xfrm>
            <a:off x="1143000" y="3001698"/>
            <a:ext cx="6858000" cy="1379802"/>
          </a:xfrm>
        </p:spPr>
        <p:txBody>
          <a:bodyPr/>
          <a:lstStyle>
            <a:lvl1pPr marL="0" indent="0" algn="ctr">
              <a:buNone/>
              <a:defRPr sz="1500"/>
            </a:lvl1pPr>
            <a:lvl2pPr marL="285739" indent="0" algn="ctr">
              <a:buNone/>
              <a:defRPr sz="1250"/>
            </a:lvl2pPr>
            <a:lvl3pPr marL="571477" indent="0" algn="ctr">
              <a:buNone/>
              <a:defRPr sz="1125"/>
            </a:lvl3pPr>
            <a:lvl4pPr marL="857216" indent="0" algn="ctr">
              <a:buNone/>
              <a:defRPr sz="1000"/>
            </a:lvl4pPr>
            <a:lvl5pPr marL="1142954" indent="0" algn="ctr">
              <a:buNone/>
              <a:defRPr sz="1000"/>
            </a:lvl5pPr>
            <a:lvl6pPr marL="1428693" indent="0" algn="ctr">
              <a:buNone/>
              <a:defRPr sz="1000"/>
            </a:lvl6pPr>
            <a:lvl7pPr marL="1714431" indent="0" algn="ctr">
              <a:buNone/>
              <a:defRPr sz="1000"/>
            </a:lvl7pPr>
            <a:lvl8pPr marL="2000170" indent="0" algn="ctr">
              <a:buNone/>
              <a:defRPr sz="1000"/>
            </a:lvl8pPr>
            <a:lvl9pPr marL="2285909" indent="0" algn="ctr">
              <a:buNone/>
              <a:defRPr sz="10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22AB6D0-5BE1-4E23-B2B8-4B12D1A985FF}"/>
              </a:ext>
            </a:extLst>
          </p:cNvPr>
          <p:cNvSpPr>
            <a:spLocks noGrp="1"/>
          </p:cNvSpPr>
          <p:nvPr>
            <p:ph type="dt" sz="half" idx="10"/>
          </p:nvPr>
        </p:nvSpPr>
        <p:spPr/>
        <p:txBody>
          <a:bodyPr/>
          <a:lstStyle>
            <a:lvl1pPr>
              <a:defRPr/>
            </a:lvl1pPr>
          </a:lstStyle>
          <a:p>
            <a:pPr>
              <a:defRPr/>
            </a:pPr>
            <a:fld id="{76A128DF-0913-4823-957E-691C14E432EE}" type="datetimeFigureOut">
              <a:rPr lang="en-US"/>
              <a:pPr>
                <a:defRPr/>
              </a:pPr>
              <a:t>10/14/2025</a:t>
            </a:fld>
            <a:endParaRPr lang="en-US" dirty="0"/>
          </a:p>
        </p:txBody>
      </p:sp>
      <p:sp>
        <p:nvSpPr>
          <p:cNvPr id="5" name="Footer Placeholder 4">
            <a:extLst>
              <a:ext uri="{FF2B5EF4-FFF2-40B4-BE49-F238E27FC236}">
                <a16:creationId xmlns:a16="http://schemas.microsoft.com/office/drawing/2014/main" id="{118102EC-F7EE-49DE-9E41-AC85CD427850}"/>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0D5CED01-BCB9-4721-BC93-7A7E2A753A44}"/>
              </a:ext>
            </a:extLst>
          </p:cNvPr>
          <p:cNvSpPr>
            <a:spLocks noGrp="1"/>
          </p:cNvSpPr>
          <p:nvPr>
            <p:ph type="sldNum" sz="quarter" idx="12"/>
          </p:nvPr>
        </p:nvSpPr>
        <p:spPr/>
        <p:txBody>
          <a:bodyPr/>
          <a:lstStyle>
            <a:lvl1pPr>
              <a:defRPr/>
            </a:lvl1pPr>
          </a:lstStyle>
          <a:p>
            <a:pPr>
              <a:defRPr/>
            </a:pPr>
            <a:fld id="{5B33E990-F0E6-4BB8-A50D-DCFF0FA704F7}" type="slidenum">
              <a:rPr lang="en-US"/>
              <a:pPr>
                <a:defRPr/>
              </a:pPr>
              <a:t>‹#›</a:t>
            </a:fld>
            <a:endParaRPr lang="en-US" dirty="0"/>
          </a:p>
        </p:txBody>
      </p:sp>
    </p:spTree>
    <p:extLst>
      <p:ext uri="{BB962C8B-B14F-4D97-AF65-F5344CB8AC3E}">
        <p14:creationId xmlns:p14="http://schemas.microsoft.com/office/powerpoint/2010/main" val="26141671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5307873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3"/>
            <a:ext cx="7886700" cy="2377281"/>
          </a:xfrm>
        </p:spPr>
        <p:txBody>
          <a:bodyPr anchor="b"/>
          <a:lstStyle>
            <a:lvl1pPr>
              <a:defRPr sz="3750"/>
            </a:lvl1pPr>
          </a:lstStyle>
          <a:p>
            <a:r>
              <a:rPr lang="en-GB"/>
              <a:t>Click to edit Master title style</a:t>
            </a:r>
            <a:endParaRPr lang="en-US"/>
          </a:p>
        </p:txBody>
      </p:sp>
      <p:sp>
        <p:nvSpPr>
          <p:cNvPr id="3" name="Text Placeholder 2"/>
          <p:cNvSpPr>
            <a:spLocks noGrp="1"/>
          </p:cNvSpPr>
          <p:nvPr>
            <p:ph type="body" idx="1"/>
          </p:nvPr>
        </p:nvSpPr>
        <p:spPr>
          <a:xfrm>
            <a:off x="623888" y="3824554"/>
            <a:ext cx="7886700" cy="1250156"/>
          </a:xfrm>
        </p:spPr>
        <p:txBody>
          <a:bodyPr/>
          <a:lstStyle>
            <a:lvl1pPr marL="0" indent="0">
              <a:buNone/>
              <a:defRPr sz="1500">
                <a:solidFill>
                  <a:schemeClr val="tx1">
                    <a:tint val="75000"/>
                  </a:schemeClr>
                </a:solidFill>
              </a:defRPr>
            </a:lvl1pPr>
            <a:lvl2pPr marL="285739" indent="0">
              <a:buNone/>
              <a:defRPr sz="1250">
                <a:solidFill>
                  <a:schemeClr val="tx1">
                    <a:tint val="75000"/>
                  </a:schemeClr>
                </a:solidFill>
              </a:defRPr>
            </a:lvl2pPr>
            <a:lvl3pPr marL="571477" indent="0">
              <a:buNone/>
              <a:defRPr sz="1125">
                <a:solidFill>
                  <a:schemeClr val="tx1">
                    <a:tint val="75000"/>
                  </a:schemeClr>
                </a:solidFill>
              </a:defRPr>
            </a:lvl3pPr>
            <a:lvl4pPr marL="857216" indent="0">
              <a:buNone/>
              <a:defRPr sz="1000">
                <a:solidFill>
                  <a:schemeClr val="tx1">
                    <a:tint val="75000"/>
                  </a:schemeClr>
                </a:solidFill>
              </a:defRPr>
            </a:lvl4pPr>
            <a:lvl5pPr marL="1142954" indent="0">
              <a:buNone/>
              <a:defRPr sz="1000">
                <a:solidFill>
                  <a:schemeClr val="tx1">
                    <a:tint val="75000"/>
                  </a:schemeClr>
                </a:solidFill>
              </a:defRPr>
            </a:lvl5pPr>
            <a:lvl6pPr marL="1428693" indent="0">
              <a:buNone/>
              <a:defRPr sz="1000">
                <a:solidFill>
                  <a:schemeClr val="tx1">
                    <a:tint val="75000"/>
                  </a:schemeClr>
                </a:solidFill>
              </a:defRPr>
            </a:lvl6pPr>
            <a:lvl7pPr marL="1714431" indent="0">
              <a:buNone/>
              <a:defRPr sz="1000">
                <a:solidFill>
                  <a:schemeClr val="tx1">
                    <a:tint val="75000"/>
                  </a:schemeClr>
                </a:solidFill>
              </a:defRPr>
            </a:lvl7pPr>
            <a:lvl8pPr marL="2000170" indent="0">
              <a:buNone/>
              <a:defRPr sz="1000">
                <a:solidFill>
                  <a:schemeClr val="tx1">
                    <a:tint val="75000"/>
                  </a:schemeClr>
                </a:solidFill>
              </a:defRPr>
            </a:lvl8pPr>
            <a:lvl9pPr marL="2285909" indent="0">
              <a:buNone/>
              <a:defRPr sz="10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DD4F61F-2EBE-4F45-9056-3EF2E1571085}"/>
              </a:ext>
            </a:extLst>
          </p:cNvPr>
          <p:cNvSpPr>
            <a:spLocks noGrp="1"/>
          </p:cNvSpPr>
          <p:nvPr>
            <p:ph type="dt" sz="half" idx="10"/>
          </p:nvPr>
        </p:nvSpPr>
        <p:spPr/>
        <p:txBody>
          <a:bodyPr/>
          <a:lstStyle>
            <a:lvl1pPr>
              <a:defRPr/>
            </a:lvl1pPr>
          </a:lstStyle>
          <a:p>
            <a:pPr>
              <a:defRPr/>
            </a:pPr>
            <a:fld id="{0EF44A8E-4C26-4D50-9CD3-BE062FB555A2}" type="datetimeFigureOut">
              <a:rPr lang="en-US"/>
              <a:pPr>
                <a:defRPr/>
              </a:pPr>
              <a:t>10/14/2025</a:t>
            </a:fld>
            <a:endParaRPr lang="en-US" dirty="0"/>
          </a:p>
        </p:txBody>
      </p:sp>
      <p:sp>
        <p:nvSpPr>
          <p:cNvPr id="5" name="Footer Placeholder 4">
            <a:extLst>
              <a:ext uri="{FF2B5EF4-FFF2-40B4-BE49-F238E27FC236}">
                <a16:creationId xmlns:a16="http://schemas.microsoft.com/office/drawing/2014/main" id="{4B15FD95-BEF3-447B-A4FB-20E5356A5FBF}"/>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58570814-3344-4E46-8236-52E835B14361}"/>
              </a:ext>
            </a:extLst>
          </p:cNvPr>
          <p:cNvSpPr>
            <a:spLocks noGrp="1"/>
          </p:cNvSpPr>
          <p:nvPr>
            <p:ph type="sldNum" sz="quarter" idx="12"/>
          </p:nvPr>
        </p:nvSpPr>
        <p:spPr/>
        <p:txBody>
          <a:bodyPr/>
          <a:lstStyle>
            <a:lvl1pPr>
              <a:defRPr/>
            </a:lvl1pPr>
          </a:lstStyle>
          <a:p>
            <a:pPr>
              <a:defRPr/>
            </a:pPr>
            <a:fld id="{F0444E37-0CEB-422A-B81E-E257F4318572}" type="slidenum">
              <a:rPr lang="en-US"/>
              <a:pPr>
                <a:defRPr/>
              </a:pPr>
              <a:t>‹#›</a:t>
            </a:fld>
            <a:endParaRPr lang="en-US" dirty="0"/>
          </a:p>
        </p:txBody>
      </p:sp>
    </p:spTree>
    <p:extLst>
      <p:ext uri="{BB962C8B-B14F-4D97-AF65-F5344CB8AC3E}">
        <p14:creationId xmlns:p14="http://schemas.microsoft.com/office/powerpoint/2010/main" val="36028964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28650" y="1521354"/>
            <a:ext cx="3886200" cy="36261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29150" y="1521354"/>
            <a:ext cx="3886200" cy="36261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3">
            <a:extLst>
              <a:ext uri="{FF2B5EF4-FFF2-40B4-BE49-F238E27FC236}">
                <a16:creationId xmlns:a16="http://schemas.microsoft.com/office/drawing/2014/main" id="{4903EA24-6AAC-481B-ADF4-E857CBEE9FD3}"/>
              </a:ext>
            </a:extLst>
          </p:cNvPr>
          <p:cNvSpPr>
            <a:spLocks noGrp="1"/>
          </p:cNvSpPr>
          <p:nvPr>
            <p:ph type="dt" sz="half" idx="10"/>
          </p:nvPr>
        </p:nvSpPr>
        <p:spPr/>
        <p:txBody>
          <a:bodyPr/>
          <a:lstStyle>
            <a:lvl1pPr>
              <a:defRPr/>
            </a:lvl1pPr>
          </a:lstStyle>
          <a:p>
            <a:pPr>
              <a:defRPr/>
            </a:pPr>
            <a:fld id="{EBACA11D-23B8-4212-8991-D9592C9D77FA}" type="datetimeFigureOut">
              <a:rPr lang="en-US"/>
              <a:pPr>
                <a:defRPr/>
              </a:pPr>
              <a:t>10/14/2025</a:t>
            </a:fld>
            <a:endParaRPr lang="en-US" dirty="0"/>
          </a:p>
        </p:txBody>
      </p:sp>
      <p:sp>
        <p:nvSpPr>
          <p:cNvPr id="6" name="Footer Placeholder 4">
            <a:extLst>
              <a:ext uri="{FF2B5EF4-FFF2-40B4-BE49-F238E27FC236}">
                <a16:creationId xmlns:a16="http://schemas.microsoft.com/office/drawing/2014/main" id="{922C764D-2FB8-45A7-823A-AFC2A0FA6432}"/>
              </a:ext>
            </a:extLst>
          </p:cNvPr>
          <p:cNvSpPr>
            <a:spLocks noGrp="1"/>
          </p:cNvSpPr>
          <p:nvPr>
            <p:ph type="ftr" sz="quarter" idx="11"/>
          </p:nvPr>
        </p:nvSpPr>
        <p:spPr/>
        <p:txBody>
          <a:bodyPr/>
          <a:lstStyle>
            <a:lvl1pPr>
              <a:defRPr/>
            </a:lvl1pPr>
          </a:lstStyle>
          <a:p>
            <a:pPr>
              <a:defRPr/>
            </a:pPr>
            <a:endParaRPr lang="en-US" dirty="0"/>
          </a:p>
        </p:txBody>
      </p:sp>
      <p:sp>
        <p:nvSpPr>
          <p:cNvPr id="7" name="Slide Number Placeholder 5">
            <a:extLst>
              <a:ext uri="{FF2B5EF4-FFF2-40B4-BE49-F238E27FC236}">
                <a16:creationId xmlns:a16="http://schemas.microsoft.com/office/drawing/2014/main" id="{36CF5858-1D6C-4009-8102-A440F8FB7199}"/>
              </a:ext>
            </a:extLst>
          </p:cNvPr>
          <p:cNvSpPr>
            <a:spLocks noGrp="1"/>
          </p:cNvSpPr>
          <p:nvPr>
            <p:ph type="sldNum" sz="quarter" idx="12"/>
          </p:nvPr>
        </p:nvSpPr>
        <p:spPr/>
        <p:txBody>
          <a:bodyPr/>
          <a:lstStyle>
            <a:lvl1pPr>
              <a:defRPr/>
            </a:lvl1pPr>
          </a:lstStyle>
          <a:p>
            <a:pPr>
              <a:defRPr/>
            </a:pPr>
            <a:fld id="{44D44BEE-753E-4993-AAE2-46EF9DB21BA4}" type="slidenum">
              <a:rPr lang="en-US"/>
              <a:pPr>
                <a:defRPr/>
              </a:pPr>
              <a:t>‹#›</a:t>
            </a:fld>
            <a:endParaRPr lang="en-US" dirty="0"/>
          </a:p>
        </p:txBody>
      </p:sp>
    </p:spTree>
    <p:extLst>
      <p:ext uri="{BB962C8B-B14F-4D97-AF65-F5344CB8AC3E}">
        <p14:creationId xmlns:p14="http://schemas.microsoft.com/office/powerpoint/2010/main" val="39986584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GB"/>
              <a:t>Click to edit Master title style</a:t>
            </a:r>
            <a:endParaRPr lang="en-US"/>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500" b="1"/>
            </a:lvl1pPr>
            <a:lvl2pPr marL="285739" indent="0">
              <a:buNone/>
              <a:defRPr sz="1250" b="1"/>
            </a:lvl2pPr>
            <a:lvl3pPr marL="571477" indent="0">
              <a:buNone/>
              <a:defRPr sz="1125" b="1"/>
            </a:lvl3pPr>
            <a:lvl4pPr marL="857216" indent="0">
              <a:buNone/>
              <a:defRPr sz="1000" b="1"/>
            </a:lvl4pPr>
            <a:lvl5pPr marL="1142954" indent="0">
              <a:buNone/>
              <a:defRPr sz="1000" b="1"/>
            </a:lvl5pPr>
            <a:lvl6pPr marL="1428693" indent="0">
              <a:buNone/>
              <a:defRPr sz="1000" b="1"/>
            </a:lvl6pPr>
            <a:lvl7pPr marL="1714431" indent="0">
              <a:buNone/>
              <a:defRPr sz="1000" b="1"/>
            </a:lvl7pPr>
            <a:lvl8pPr marL="2000170" indent="0">
              <a:buNone/>
              <a:defRPr sz="1000" b="1"/>
            </a:lvl8pPr>
            <a:lvl9pPr marL="2285909" indent="0">
              <a:buNone/>
              <a:defRPr sz="1000" b="1"/>
            </a:lvl9pPr>
          </a:lstStyle>
          <a:p>
            <a:pPr lvl="0"/>
            <a:r>
              <a:rPr lang="en-GB"/>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29152" y="1400969"/>
            <a:ext cx="3887391" cy="686593"/>
          </a:xfrm>
        </p:spPr>
        <p:txBody>
          <a:bodyPr anchor="b"/>
          <a:lstStyle>
            <a:lvl1pPr marL="0" indent="0">
              <a:buNone/>
              <a:defRPr sz="1500" b="1"/>
            </a:lvl1pPr>
            <a:lvl2pPr marL="285739" indent="0">
              <a:buNone/>
              <a:defRPr sz="1250" b="1"/>
            </a:lvl2pPr>
            <a:lvl3pPr marL="571477" indent="0">
              <a:buNone/>
              <a:defRPr sz="1125" b="1"/>
            </a:lvl3pPr>
            <a:lvl4pPr marL="857216" indent="0">
              <a:buNone/>
              <a:defRPr sz="1000" b="1"/>
            </a:lvl4pPr>
            <a:lvl5pPr marL="1142954" indent="0">
              <a:buNone/>
              <a:defRPr sz="1000" b="1"/>
            </a:lvl5pPr>
            <a:lvl6pPr marL="1428693" indent="0">
              <a:buNone/>
              <a:defRPr sz="1000" b="1"/>
            </a:lvl6pPr>
            <a:lvl7pPr marL="1714431" indent="0">
              <a:buNone/>
              <a:defRPr sz="1000" b="1"/>
            </a:lvl7pPr>
            <a:lvl8pPr marL="2000170" indent="0">
              <a:buNone/>
              <a:defRPr sz="1000" b="1"/>
            </a:lvl8pPr>
            <a:lvl9pPr marL="2285909" indent="0">
              <a:buNone/>
              <a:defRPr sz="1000" b="1"/>
            </a:lvl9pPr>
          </a:lstStyle>
          <a:p>
            <a:pPr lvl="0"/>
            <a:r>
              <a:rPr lang="en-GB"/>
              <a:t>Click to edit Master text styles</a:t>
            </a:r>
          </a:p>
        </p:txBody>
      </p:sp>
      <p:sp>
        <p:nvSpPr>
          <p:cNvPr id="6" name="Content Placeholder 5"/>
          <p:cNvSpPr>
            <a:spLocks noGrp="1"/>
          </p:cNvSpPr>
          <p:nvPr>
            <p:ph sz="quarter" idx="4"/>
          </p:nvPr>
        </p:nvSpPr>
        <p:spPr>
          <a:xfrm>
            <a:off x="4629152" y="2087563"/>
            <a:ext cx="3887391"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3">
            <a:extLst>
              <a:ext uri="{FF2B5EF4-FFF2-40B4-BE49-F238E27FC236}">
                <a16:creationId xmlns:a16="http://schemas.microsoft.com/office/drawing/2014/main" id="{A8BF4803-5992-460D-B8AE-BC100F948C5D}"/>
              </a:ext>
            </a:extLst>
          </p:cNvPr>
          <p:cNvSpPr>
            <a:spLocks noGrp="1"/>
          </p:cNvSpPr>
          <p:nvPr>
            <p:ph type="dt" sz="half" idx="10"/>
          </p:nvPr>
        </p:nvSpPr>
        <p:spPr/>
        <p:txBody>
          <a:bodyPr/>
          <a:lstStyle>
            <a:lvl1pPr>
              <a:defRPr/>
            </a:lvl1pPr>
          </a:lstStyle>
          <a:p>
            <a:pPr>
              <a:defRPr/>
            </a:pPr>
            <a:fld id="{EE0CAC38-1E08-4BDA-BC6E-A36B0992FDC2}" type="datetimeFigureOut">
              <a:rPr lang="en-US"/>
              <a:pPr>
                <a:defRPr/>
              </a:pPr>
              <a:t>10/14/2025</a:t>
            </a:fld>
            <a:endParaRPr lang="en-US" dirty="0"/>
          </a:p>
        </p:txBody>
      </p:sp>
      <p:sp>
        <p:nvSpPr>
          <p:cNvPr id="8" name="Footer Placeholder 4">
            <a:extLst>
              <a:ext uri="{FF2B5EF4-FFF2-40B4-BE49-F238E27FC236}">
                <a16:creationId xmlns:a16="http://schemas.microsoft.com/office/drawing/2014/main" id="{5A179AF9-9DCD-4F66-897D-143AAB27C64B}"/>
              </a:ext>
            </a:extLst>
          </p:cNvPr>
          <p:cNvSpPr>
            <a:spLocks noGrp="1"/>
          </p:cNvSpPr>
          <p:nvPr>
            <p:ph type="ftr" sz="quarter" idx="11"/>
          </p:nvPr>
        </p:nvSpPr>
        <p:spPr/>
        <p:txBody>
          <a:bodyPr/>
          <a:lstStyle>
            <a:lvl1pPr>
              <a:defRPr/>
            </a:lvl1pPr>
          </a:lstStyle>
          <a:p>
            <a:pPr>
              <a:defRPr/>
            </a:pPr>
            <a:endParaRPr lang="en-US" dirty="0"/>
          </a:p>
        </p:txBody>
      </p:sp>
      <p:sp>
        <p:nvSpPr>
          <p:cNvPr id="9" name="Slide Number Placeholder 5">
            <a:extLst>
              <a:ext uri="{FF2B5EF4-FFF2-40B4-BE49-F238E27FC236}">
                <a16:creationId xmlns:a16="http://schemas.microsoft.com/office/drawing/2014/main" id="{E24F0625-3A9C-4B37-B1BF-74508FFE5B7E}"/>
              </a:ext>
            </a:extLst>
          </p:cNvPr>
          <p:cNvSpPr>
            <a:spLocks noGrp="1"/>
          </p:cNvSpPr>
          <p:nvPr>
            <p:ph type="sldNum" sz="quarter" idx="12"/>
          </p:nvPr>
        </p:nvSpPr>
        <p:spPr/>
        <p:txBody>
          <a:bodyPr/>
          <a:lstStyle>
            <a:lvl1pPr>
              <a:defRPr/>
            </a:lvl1pPr>
          </a:lstStyle>
          <a:p>
            <a:pPr>
              <a:defRPr/>
            </a:pPr>
            <a:fld id="{D29A7880-D822-4CF2-BB94-AF7CE260A353}" type="slidenum">
              <a:rPr lang="en-US"/>
              <a:pPr>
                <a:defRPr/>
              </a:pPr>
              <a:t>‹#›</a:t>
            </a:fld>
            <a:endParaRPr lang="en-US" dirty="0"/>
          </a:p>
        </p:txBody>
      </p:sp>
    </p:spTree>
    <p:extLst>
      <p:ext uri="{BB962C8B-B14F-4D97-AF65-F5344CB8AC3E}">
        <p14:creationId xmlns:p14="http://schemas.microsoft.com/office/powerpoint/2010/main" val="27016213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3">
            <a:extLst>
              <a:ext uri="{FF2B5EF4-FFF2-40B4-BE49-F238E27FC236}">
                <a16:creationId xmlns:a16="http://schemas.microsoft.com/office/drawing/2014/main" id="{D2AA969B-B03C-4ACB-B47C-10119CD1D292}"/>
              </a:ext>
            </a:extLst>
          </p:cNvPr>
          <p:cNvSpPr>
            <a:spLocks noGrp="1"/>
          </p:cNvSpPr>
          <p:nvPr>
            <p:ph type="dt" sz="half" idx="10"/>
          </p:nvPr>
        </p:nvSpPr>
        <p:spPr/>
        <p:txBody>
          <a:bodyPr/>
          <a:lstStyle>
            <a:lvl1pPr>
              <a:defRPr/>
            </a:lvl1pPr>
          </a:lstStyle>
          <a:p>
            <a:pPr>
              <a:defRPr/>
            </a:pPr>
            <a:fld id="{C547E72D-4C00-4808-A2B9-A75874C13474}" type="datetimeFigureOut">
              <a:rPr lang="en-US"/>
              <a:pPr>
                <a:defRPr/>
              </a:pPr>
              <a:t>10/14/2025</a:t>
            </a:fld>
            <a:endParaRPr lang="en-US" dirty="0"/>
          </a:p>
        </p:txBody>
      </p:sp>
      <p:sp>
        <p:nvSpPr>
          <p:cNvPr id="4" name="Footer Placeholder 4">
            <a:extLst>
              <a:ext uri="{FF2B5EF4-FFF2-40B4-BE49-F238E27FC236}">
                <a16:creationId xmlns:a16="http://schemas.microsoft.com/office/drawing/2014/main" id="{2E60EEEB-1F19-4706-988D-B0E2049EE3B9}"/>
              </a:ext>
            </a:extLst>
          </p:cNvPr>
          <p:cNvSpPr>
            <a:spLocks noGrp="1"/>
          </p:cNvSpPr>
          <p:nvPr>
            <p:ph type="ftr" sz="quarter" idx="11"/>
          </p:nvPr>
        </p:nvSpPr>
        <p:spPr/>
        <p:txBody>
          <a:bodyPr/>
          <a:lstStyle>
            <a:lvl1pPr>
              <a:defRPr/>
            </a:lvl1pPr>
          </a:lstStyle>
          <a:p>
            <a:pPr>
              <a:defRPr/>
            </a:pPr>
            <a:endParaRPr lang="en-US" dirty="0"/>
          </a:p>
        </p:txBody>
      </p:sp>
      <p:sp>
        <p:nvSpPr>
          <p:cNvPr id="5" name="Slide Number Placeholder 5">
            <a:extLst>
              <a:ext uri="{FF2B5EF4-FFF2-40B4-BE49-F238E27FC236}">
                <a16:creationId xmlns:a16="http://schemas.microsoft.com/office/drawing/2014/main" id="{ABB0A8DE-927D-4953-88D7-EB761803F751}"/>
              </a:ext>
            </a:extLst>
          </p:cNvPr>
          <p:cNvSpPr>
            <a:spLocks noGrp="1"/>
          </p:cNvSpPr>
          <p:nvPr>
            <p:ph type="sldNum" sz="quarter" idx="12"/>
          </p:nvPr>
        </p:nvSpPr>
        <p:spPr/>
        <p:txBody>
          <a:bodyPr/>
          <a:lstStyle>
            <a:lvl1pPr>
              <a:defRPr/>
            </a:lvl1pPr>
          </a:lstStyle>
          <a:p>
            <a:pPr>
              <a:defRPr/>
            </a:pPr>
            <a:fld id="{879E44C7-1B54-466B-8957-A8A355B6C064}" type="slidenum">
              <a:rPr lang="en-US"/>
              <a:pPr>
                <a:defRPr/>
              </a:pPr>
              <a:t>‹#›</a:t>
            </a:fld>
            <a:endParaRPr lang="en-US" dirty="0"/>
          </a:p>
        </p:txBody>
      </p:sp>
    </p:spTree>
    <p:extLst>
      <p:ext uri="{BB962C8B-B14F-4D97-AF65-F5344CB8AC3E}">
        <p14:creationId xmlns:p14="http://schemas.microsoft.com/office/powerpoint/2010/main" val="37820042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A2BDD7F-903A-4F49-8126-B4CCB2E547BC}"/>
              </a:ext>
            </a:extLst>
          </p:cNvPr>
          <p:cNvSpPr>
            <a:spLocks noGrp="1"/>
          </p:cNvSpPr>
          <p:nvPr>
            <p:ph type="dt" sz="half" idx="10"/>
          </p:nvPr>
        </p:nvSpPr>
        <p:spPr/>
        <p:txBody>
          <a:bodyPr/>
          <a:lstStyle>
            <a:lvl1pPr>
              <a:defRPr/>
            </a:lvl1pPr>
          </a:lstStyle>
          <a:p>
            <a:pPr>
              <a:defRPr/>
            </a:pPr>
            <a:fld id="{954066CA-8FB9-4D88-989B-6063AA84957E}" type="datetimeFigureOut">
              <a:rPr lang="en-US"/>
              <a:pPr>
                <a:defRPr/>
              </a:pPr>
              <a:t>10/14/2025</a:t>
            </a:fld>
            <a:endParaRPr lang="en-US" dirty="0"/>
          </a:p>
        </p:txBody>
      </p:sp>
      <p:sp>
        <p:nvSpPr>
          <p:cNvPr id="3" name="Footer Placeholder 4">
            <a:extLst>
              <a:ext uri="{FF2B5EF4-FFF2-40B4-BE49-F238E27FC236}">
                <a16:creationId xmlns:a16="http://schemas.microsoft.com/office/drawing/2014/main" id="{C198883A-37E5-4B5D-B307-3E6CA167AB3B}"/>
              </a:ext>
            </a:extLst>
          </p:cNvPr>
          <p:cNvSpPr>
            <a:spLocks noGrp="1"/>
          </p:cNvSpPr>
          <p:nvPr>
            <p:ph type="ftr" sz="quarter" idx="11"/>
          </p:nvPr>
        </p:nvSpPr>
        <p:spPr/>
        <p:txBody>
          <a:bodyPr/>
          <a:lstStyle>
            <a:lvl1pPr>
              <a:defRPr/>
            </a:lvl1pPr>
          </a:lstStyle>
          <a:p>
            <a:pPr>
              <a:defRPr/>
            </a:pPr>
            <a:endParaRPr lang="en-US" dirty="0"/>
          </a:p>
        </p:txBody>
      </p:sp>
      <p:sp>
        <p:nvSpPr>
          <p:cNvPr id="4" name="Slide Number Placeholder 5">
            <a:extLst>
              <a:ext uri="{FF2B5EF4-FFF2-40B4-BE49-F238E27FC236}">
                <a16:creationId xmlns:a16="http://schemas.microsoft.com/office/drawing/2014/main" id="{407EBC4F-452B-40BE-92B8-A1E140C50A72}"/>
              </a:ext>
            </a:extLst>
          </p:cNvPr>
          <p:cNvSpPr>
            <a:spLocks noGrp="1"/>
          </p:cNvSpPr>
          <p:nvPr>
            <p:ph type="sldNum" sz="quarter" idx="12"/>
          </p:nvPr>
        </p:nvSpPr>
        <p:spPr/>
        <p:txBody>
          <a:bodyPr/>
          <a:lstStyle>
            <a:lvl1pPr>
              <a:defRPr/>
            </a:lvl1pPr>
          </a:lstStyle>
          <a:p>
            <a:pPr>
              <a:defRPr/>
            </a:pPr>
            <a:fld id="{F26D118F-C15E-46F7-A350-86C2D1A1BFF1}" type="slidenum">
              <a:rPr lang="en-US"/>
              <a:pPr>
                <a:defRPr/>
              </a:pPr>
              <a:t>‹#›</a:t>
            </a:fld>
            <a:endParaRPr lang="en-US" dirty="0"/>
          </a:p>
        </p:txBody>
      </p:sp>
    </p:spTree>
    <p:extLst>
      <p:ext uri="{BB962C8B-B14F-4D97-AF65-F5344CB8AC3E}">
        <p14:creationId xmlns:p14="http://schemas.microsoft.com/office/powerpoint/2010/main" val="27581411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000"/>
            </a:lvl1pPr>
          </a:lstStyle>
          <a:p>
            <a:r>
              <a:rPr lang="en-GB"/>
              <a:t>Click to edit Master title style</a:t>
            </a:r>
            <a:endParaRPr lang="en-US"/>
          </a:p>
        </p:txBody>
      </p:sp>
      <p:sp>
        <p:nvSpPr>
          <p:cNvPr id="3" name="Content Placeholder 2"/>
          <p:cNvSpPr>
            <a:spLocks noGrp="1"/>
          </p:cNvSpPr>
          <p:nvPr>
            <p:ph idx="1"/>
          </p:nvPr>
        </p:nvSpPr>
        <p:spPr>
          <a:xfrm>
            <a:off x="3887391" y="822856"/>
            <a:ext cx="4629150" cy="4061354"/>
          </a:xfrm>
        </p:spPr>
        <p:txBody>
          <a:bodyPr/>
          <a:lstStyle>
            <a:lvl1pPr>
              <a:defRPr sz="2000"/>
            </a:lvl1pPr>
            <a:lvl2pPr>
              <a:defRPr sz="1750"/>
            </a:lvl2pPr>
            <a:lvl3pPr>
              <a:defRPr sz="1500"/>
            </a:lvl3pPr>
            <a:lvl4pPr>
              <a:defRPr sz="1250"/>
            </a:lvl4pPr>
            <a:lvl5pPr>
              <a:defRPr sz="1250"/>
            </a:lvl5pPr>
            <a:lvl6pPr>
              <a:defRPr sz="1250"/>
            </a:lvl6pPr>
            <a:lvl7pPr>
              <a:defRPr sz="1250"/>
            </a:lvl7pPr>
            <a:lvl8pPr>
              <a:defRPr sz="1250"/>
            </a:lvl8pPr>
            <a:lvl9pPr>
              <a:defRPr sz="125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000"/>
            </a:lvl1pPr>
            <a:lvl2pPr marL="285739" indent="0">
              <a:buNone/>
              <a:defRPr sz="875"/>
            </a:lvl2pPr>
            <a:lvl3pPr marL="571477" indent="0">
              <a:buNone/>
              <a:defRPr sz="750"/>
            </a:lvl3pPr>
            <a:lvl4pPr marL="857216" indent="0">
              <a:buNone/>
              <a:defRPr sz="625"/>
            </a:lvl4pPr>
            <a:lvl5pPr marL="1142954" indent="0">
              <a:buNone/>
              <a:defRPr sz="625"/>
            </a:lvl5pPr>
            <a:lvl6pPr marL="1428693" indent="0">
              <a:buNone/>
              <a:defRPr sz="625"/>
            </a:lvl6pPr>
            <a:lvl7pPr marL="1714431" indent="0">
              <a:buNone/>
              <a:defRPr sz="625"/>
            </a:lvl7pPr>
            <a:lvl8pPr marL="2000170" indent="0">
              <a:buNone/>
              <a:defRPr sz="625"/>
            </a:lvl8pPr>
            <a:lvl9pPr marL="2285909" indent="0">
              <a:buNone/>
              <a:defRPr sz="625"/>
            </a:lvl9pPr>
          </a:lstStyle>
          <a:p>
            <a:pPr lvl="0"/>
            <a:r>
              <a:rPr lang="en-GB"/>
              <a:t>Click to edit Master text styles</a:t>
            </a:r>
          </a:p>
        </p:txBody>
      </p:sp>
      <p:sp>
        <p:nvSpPr>
          <p:cNvPr id="5" name="Date Placeholder 3">
            <a:extLst>
              <a:ext uri="{FF2B5EF4-FFF2-40B4-BE49-F238E27FC236}">
                <a16:creationId xmlns:a16="http://schemas.microsoft.com/office/drawing/2014/main" id="{69411719-9E6D-4084-9410-4530F831E1A5}"/>
              </a:ext>
            </a:extLst>
          </p:cNvPr>
          <p:cNvSpPr>
            <a:spLocks noGrp="1"/>
          </p:cNvSpPr>
          <p:nvPr>
            <p:ph type="dt" sz="half" idx="10"/>
          </p:nvPr>
        </p:nvSpPr>
        <p:spPr/>
        <p:txBody>
          <a:bodyPr/>
          <a:lstStyle>
            <a:lvl1pPr>
              <a:defRPr/>
            </a:lvl1pPr>
          </a:lstStyle>
          <a:p>
            <a:pPr>
              <a:defRPr/>
            </a:pPr>
            <a:fld id="{4A0A84FD-459B-442F-8B82-D3353690FE05}" type="datetimeFigureOut">
              <a:rPr lang="en-US"/>
              <a:pPr>
                <a:defRPr/>
              </a:pPr>
              <a:t>10/14/2025</a:t>
            </a:fld>
            <a:endParaRPr lang="en-US" dirty="0"/>
          </a:p>
        </p:txBody>
      </p:sp>
      <p:sp>
        <p:nvSpPr>
          <p:cNvPr id="6" name="Footer Placeholder 4">
            <a:extLst>
              <a:ext uri="{FF2B5EF4-FFF2-40B4-BE49-F238E27FC236}">
                <a16:creationId xmlns:a16="http://schemas.microsoft.com/office/drawing/2014/main" id="{691CC1AC-0AB3-41E8-B84C-016356630E6D}"/>
              </a:ext>
            </a:extLst>
          </p:cNvPr>
          <p:cNvSpPr>
            <a:spLocks noGrp="1"/>
          </p:cNvSpPr>
          <p:nvPr>
            <p:ph type="ftr" sz="quarter" idx="11"/>
          </p:nvPr>
        </p:nvSpPr>
        <p:spPr/>
        <p:txBody>
          <a:bodyPr/>
          <a:lstStyle>
            <a:lvl1pPr>
              <a:defRPr/>
            </a:lvl1pPr>
          </a:lstStyle>
          <a:p>
            <a:pPr>
              <a:defRPr/>
            </a:pPr>
            <a:endParaRPr lang="en-US" dirty="0"/>
          </a:p>
        </p:txBody>
      </p:sp>
      <p:sp>
        <p:nvSpPr>
          <p:cNvPr id="7" name="Slide Number Placeholder 5">
            <a:extLst>
              <a:ext uri="{FF2B5EF4-FFF2-40B4-BE49-F238E27FC236}">
                <a16:creationId xmlns:a16="http://schemas.microsoft.com/office/drawing/2014/main" id="{A570EC8E-B39A-4811-90FB-C75E83F086E1}"/>
              </a:ext>
            </a:extLst>
          </p:cNvPr>
          <p:cNvSpPr>
            <a:spLocks noGrp="1"/>
          </p:cNvSpPr>
          <p:nvPr>
            <p:ph type="sldNum" sz="quarter" idx="12"/>
          </p:nvPr>
        </p:nvSpPr>
        <p:spPr/>
        <p:txBody>
          <a:bodyPr/>
          <a:lstStyle>
            <a:lvl1pPr>
              <a:defRPr/>
            </a:lvl1pPr>
          </a:lstStyle>
          <a:p>
            <a:pPr>
              <a:defRPr/>
            </a:pPr>
            <a:fld id="{F882313D-5AF2-45EA-B97C-FB248A478FA9}" type="slidenum">
              <a:rPr lang="en-US"/>
              <a:pPr>
                <a:defRPr/>
              </a:pPr>
              <a:t>‹#›</a:t>
            </a:fld>
            <a:endParaRPr lang="en-US" dirty="0"/>
          </a:p>
        </p:txBody>
      </p:sp>
    </p:spTree>
    <p:extLst>
      <p:ext uri="{BB962C8B-B14F-4D97-AF65-F5344CB8AC3E}">
        <p14:creationId xmlns:p14="http://schemas.microsoft.com/office/powerpoint/2010/main" val="2061013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GB"/>
              <a:t>Click to edit Master title style</a:t>
            </a:r>
            <a:endParaRPr lang="en-US"/>
          </a:p>
        </p:txBody>
      </p:sp>
      <p:sp>
        <p:nvSpPr>
          <p:cNvPr id="3" name="Text Placeholder 2"/>
          <p:cNvSpPr>
            <a:spLocks noGrp="1"/>
          </p:cNvSpPr>
          <p:nvPr>
            <p:ph type="body" idx="1"/>
          </p:nvPr>
        </p:nvSpPr>
        <p:spPr>
          <a:xfrm>
            <a:off x="629842" y="1400969"/>
            <a:ext cx="3868340" cy="68659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087564"/>
            <a:ext cx="3868340"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29152" y="1400969"/>
            <a:ext cx="3887391" cy="68659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2" y="2087564"/>
            <a:ext cx="3887391"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2BECFEC1-1344-AD44-8D2E-702E20925CC3}" type="datetimeFigureOut">
              <a:rPr lang="en-US" smtClean="0"/>
              <a:t>10/14/2025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EC44133-C343-9242-9975-8039D7B91997}" type="slidenum">
              <a:rPr lang="en-US" smtClean="0"/>
              <a:t>‹#›</a:t>
            </a:fld>
            <a:endParaRPr lang="en-US" dirty="0"/>
          </a:p>
        </p:txBody>
      </p:sp>
    </p:spTree>
    <p:extLst>
      <p:ext uri="{BB962C8B-B14F-4D97-AF65-F5344CB8AC3E}">
        <p14:creationId xmlns:p14="http://schemas.microsoft.com/office/powerpoint/2010/main" val="3235772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000"/>
            </a:lvl1pPr>
          </a:lstStyle>
          <a:p>
            <a:r>
              <a:rPr lang="en-GB"/>
              <a:t>Click to edit Master title style</a:t>
            </a:r>
            <a:endParaRPr lang="en-US"/>
          </a:p>
        </p:txBody>
      </p:sp>
      <p:sp>
        <p:nvSpPr>
          <p:cNvPr id="3" name="Picture Placeholder 2"/>
          <p:cNvSpPr>
            <a:spLocks noGrp="1" noChangeAspect="1"/>
          </p:cNvSpPr>
          <p:nvPr>
            <p:ph type="pic" idx="1"/>
          </p:nvPr>
        </p:nvSpPr>
        <p:spPr>
          <a:xfrm>
            <a:off x="3887391" y="822856"/>
            <a:ext cx="4629150" cy="4061354"/>
          </a:xfrm>
        </p:spPr>
        <p:txBody>
          <a:bodyPr rtlCol="0">
            <a:normAutofit/>
          </a:bodyPr>
          <a:lstStyle>
            <a:lvl1pPr marL="0" indent="0">
              <a:buNone/>
              <a:defRPr sz="2000"/>
            </a:lvl1pPr>
            <a:lvl2pPr marL="285739" indent="0">
              <a:buNone/>
              <a:defRPr sz="1750"/>
            </a:lvl2pPr>
            <a:lvl3pPr marL="571477" indent="0">
              <a:buNone/>
              <a:defRPr sz="1500"/>
            </a:lvl3pPr>
            <a:lvl4pPr marL="857216" indent="0">
              <a:buNone/>
              <a:defRPr sz="1250"/>
            </a:lvl4pPr>
            <a:lvl5pPr marL="1142954" indent="0">
              <a:buNone/>
              <a:defRPr sz="1250"/>
            </a:lvl5pPr>
            <a:lvl6pPr marL="1428693" indent="0">
              <a:buNone/>
              <a:defRPr sz="1250"/>
            </a:lvl6pPr>
            <a:lvl7pPr marL="1714431" indent="0">
              <a:buNone/>
              <a:defRPr sz="1250"/>
            </a:lvl7pPr>
            <a:lvl8pPr marL="2000170" indent="0">
              <a:buNone/>
              <a:defRPr sz="1250"/>
            </a:lvl8pPr>
            <a:lvl9pPr marL="2285909" indent="0">
              <a:buNone/>
              <a:defRPr sz="1250"/>
            </a:lvl9pPr>
          </a:lstStyle>
          <a:p>
            <a:pPr lvl="0"/>
            <a:r>
              <a:rPr lang="en-GB" noProof="0" dirty="0"/>
              <a:t>Drag picture to placeholder or click icon to add</a:t>
            </a:r>
            <a:endParaRPr lang="en-US" noProof="0"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000"/>
            </a:lvl1pPr>
            <a:lvl2pPr marL="285739" indent="0">
              <a:buNone/>
              <a:defRPr sz="875"/>
            </a:lvl2pPr>
            <a:lvl3pPr marL="571477" indent="0">
              <a:buNone/>
              <a:defRPr sz="750"/>
            </a:lvl3pPr>
            <a:lvl4pPr marL="857216" indent="0">
              <a:buNone/>
              <a:defRPr sz="625"/>
            </a:lvl4pPr>
            <a:lvl5pPr marL="1142954" indent="0">
              <a:buNone/>
              <a:defRPr sz="625"/>
            </a:lvl5pPr>
            <a:lvl6pPr marL="1428693" indent="0">
              <a:buNone/>
              <a:defRPr sz="625"/>
            </a:lvl6pPr>
            <a:lvl7pPr marL="1714431" indent="0">
              <a:buNone/>
              <a:defRPr sz="625"/>
            </a:lvl7pPr>
            <a:lvl8pPr marL="2000170" indent="0">
              <a:buNone/>
              <a:defRPr sz="625"/>
            </a:lvl8pPr>
            <a:lvl9pPr marL="2285909" indent="0">
              <a:buNone/>
              <a:defRPr sz="625"/>
            </a:lvl9pPr>
          </a:lstStyle>
          <a:p>
            <a:pPr lvl="0"/>
            <a:r>
              <a:rPr lang="en-GB"/>
              <a:t>Click to edit Master text styles</a:t>
            </a:r>
          </a:p>
        </p:txBody>
      </p:sp>
      <p:sp>
        <p:nvSpPr>
          <p:cNvPr id="5" name="Date Placeholder 3">
            <a:extLst>
              <a:ext uri="{FF2B5EF4-FFF2-40B4-BE49-F238E27FC236}">
                <a16:creationId xmlns:a16="http://schemas.microsoft.com/office/drawing/2014/main" id="{FD5167BC-CEF5-4B12-98B6-CB1F5CDFD427}"/>
              </a:ext>
            </a:extLst>
          </p:cNvPr>
          <p:cNvSpPr>
            <a:spLocks noGrp="1"/>
          </p:cNvSpPr>
          <p:nvPr>
            <p:ph type="dt" sz="half" idx="10"/>
          </p:nvPr>
        </p:nvSpPr>
        <p:spPr/>
        <p:txBody>
          <a:bodyPr/>
          <a:lstStyle>
            <a:lvl1pPr>
              <a:defRPr/>
            </a:lvl1pPr>
          </a:lstStyle>
          <a:p>
            <a:pPr>
              <a:defRPr/>
            </a:pPr>
            <a:fld id="{A114578E-0BFB-4A0C-B5DE-D32B534A6ECB}" type="datetimeFigureOut">
              <a:rPr lang="en-US"/>
              <a:pPr>
                <a:defRPr/>
              </a:pPr>
              <a:t>10/14/2025</a:t>
            </a:fld>
            <a:endParaRPr lang="en-US" dirty="0"/>
          </a:p>
        </p:txBody>
      </p:sp>
      <p:sp>
        <p:nvSpPr>
          <p:cNvPr id="6" name="Footer Placeholder 4">
            <a:extLst>
              <a:ext uri="{FF2B5EF4-FFF2-40B4-BE49-F238E27FC236}">
                <a16:creationId xmlns:a16="http://schemas.microsoft.com/office/drawing/2014/main" id="{616AC0BF-C04C-4F96-A4B6-353EBB730CB9}"/>
              </a:ext>
            </a:extLst>
          </p:cNvPr>
          <p:cNvSpPr>
            <a:spLocks noGrp="1"/>
          </p:cNvSpPr>
          <p:nvPr>
            <p:ph type="ftr" sz="quarter" idx="11"/>
          </p:nvPr>
        </p:nvSpPr>
        <p:spPr/>
        <p:txBody>
          <a:bodyPr/>
          <a:lstStyle>
            <a:lvl1pPr>
              <a:defRPr/>
            </a:lvl1pPr>
          </a:lstStyle>
          <a:p>
            <a:pPr>
              <a:defRPr/>
            </a:pPr>
            <a:endParaRPr lang="en-US" dirty="0"/>
          </a:p>
        </p:txBody>
      </p:sp>
      <p:sp>
        <p:nvSpPr>
          <p:cNvPr id="7" name="Slide Number Placeholder 5">
            <a:extLst>
              <a:ext uri="{FF2B5EF4-FFF2-40B4-BE49-F238E27FC236}">
                <a16:creationId xmlns:a16="http://schemas.microsoft.com/office/drawing/2014/main" id="{59BB554B-79F6-4346-A89F-212AB8D81520}"/>
              </a:ext>
            </a:extLst>
          </p:cNvPr>
          <p:cNvSpPr>
            <a:spLocks noGrp="1"/>
          </p:cNvSpPr>
          <p:nvPr>
            <p:ph type="sldNum" sz="quarter" idx="12"/>
          </p:nvPr>
        </p:nvSpPr>
        <p:spPr/>
        <p:txBody>
          <a:bodyPr/>
          <a:lstStyle>
            <a:lvl1pPr>
              <a:defRPr/>
            </a:lvl1pPr>
          </a:lstStyle>
          <a:p>
            <a:pPr>
              <a:defRPr/>
            </a:pPr>
            <a:fld id="{1A6BF022-B80E-45AB-AF83-67DAA50A7B09}" type="slidenum">
              <a:rPr lang="en-US"/>
              <a:pPr>
                <a:defRPr/>
              </a:pPr>
              <a:t>‹#›</a:t>
            </a:fld>
            <a:endParaRPr lang="en-US" dirty="0"/>
          </a:p>
        </p:txBody>
      </p:sp>
    </p:spTree>
    <p:extLst>
      <p:ext uri="{BB962C8B-B14F-4D97-AF65-F5344CB8AC3E}">
        <p14:creationId xmlns:p14="http://schemas.microsoft.com/office/powerpoint/2010/main" val="21925002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1599035-F1AC-4B46-B5BB-7ED6FBF90598}"/>
              </a:ext>
            </a:extLst>
          </p:cNvPr>
          <p:cNvSpPr>
            <a:spLocks noGrp="1"/>
          </p:cNvSpPr>
          <p:nvPr>
            <p:ph type="dt" sz="half" idx="10"/>
          </p:nvPr>
        </p:nvSpPr>
        <p:spPr/>
        <p:txBody>
          <a:bodyPr/>
          <a:lstStyle>
            <a:lvl1pPr>
              <a:defRPr/>
            </a:lvl1pPr>
          </a:lstStyle>
          <a:p>
            <a:pPr>
              <a:defRPr/>
            </a:pPr>
            <a:fld id="{5C47EF60-1057-40B0-AA07-8270522B0E4C}" type="datetimeFigureOut">
              <a:rPr lang="en-US"/>
              <a:pPr>
                <a:defRPr/>
              </a:pPr>
              <a:t>10/14/2025</a:t>
            </a:fld>
            <a:endParaRPr lang="en-US" dirty="0"/>
          </a:p>
        </p:txBody>
      </p:sp>
      <p:sp>
        <p:nvSpPr>
          <p:cNvPr id="5" name="Footer Placeholder 4">
            <a:extLst>
              <a:ext uri="{FF2B5EF4-FFF2-40B4-BE49-F238E27FC236}">
                <a16:creationId xmlns:a16="http://schemas.microsoft.com/office/drawing/2014/main" id="{027464F8-203B-4AF6-ADFA-C937E0C4E668}"/>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90F84C38-45BE-498A-9D1D-87BD58193AEE}"/>
              </a:ext>
            </a:extLst>
          </p:cNvPr>
          <p:cNvSpPr>
            <a:spLocks noGrp="1"/>
          </p:cNvSpPr>
          <p:nvPr>
            <p:ph type="sldNum" sz="quarter" idx="12"/>
          </p:nvPr>
        </p:nvSpPr>
        <p:spPr/>
        <p:txBody>
          <a:bodyPr/>
          <a:lstStyle>
            <a:lvl1pPr>
              <a:defRPr/>
            </a:lvl1pPr>
          </a:lstStyle>
          <a:p>
            <a:pPr>
              <a:defRPr/>
            </a:pPr>
            <a:fld id="{34EA5072-CC69-4437-A504-3E4F8F55F457}" type="slidenum">
              <a:rPr lang="en-US"/>
              <a:pPr>
                <a:defRPr/>
              </a:pPr>
              <a:t>‹#›</a:t>
            </a:fld>
            <a:endParaRPr lang="en-US" dirty="0"/>
          </a:p>
        </p:txBody>
      </p:sp>
    </p:spTree>
    <p:extLst>
      <p:ext uri="{BB962C8B-B14F-4D97-AF65-F5344CB8AC3E}">
        <p14:creationId xmlns:p14="http://schemas.microsoft.com/office/powerpoint/2010/main" val="33630492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04271"/>
            <a:ext cx="1971675" cy="484319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28652" y="304271"/>
            <a:ext cx="5800725" cy="484319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A1E708-3499-4ADF-B90B-E7B87557729E}"/>
              </a:ext>
            </a:extLst>
          </p:cNvPr>
          <p:cNvSpPr>
            <a:spLocks noGrp="1"/>
          </p:cNvSpPr>
          <p:nvPr>
            <p:ph type="dt" sz="half" idx="10"/>
          </p:nvPr>
        </p:nvSpPr>
        <p:spPr/>
        <p:txBody>
          <a:bodyPr/>
          <a:lstStyle>
            <a:lvl1pPr>
              <a:defRPr/>
            </a:lvl1pPr>
          </a:lstStyle>
          <a:p>
            <a:pPr>
              <a:defRPr/>
            </a:pPr>
            <a:fld id="{3C36DD37-ED17-4CA9-BEC8-ABC3AD692519}" type="datetimeFigureOut">
              <a:rPr lang="en-US"/>
              <a:pPr>
                <a:defRPr/>
              </a:pPr>
              <a:t>10/14/2025</a:t>
            </a:fld>
            <a:endParaRPr lang="en-US" dirty="0"/>
          </a:p>
        </p:txBody>
      </p:sp>
      <p:sp>
        <p:nvSpPr>
          <p:cNvPr id="5" name="Footer Placeholder 4">
            <a:extLst>
              <a:ext uri="{FF2B5EF4-FFF2-40B4-BE49-F238E27FC236}">
                <a16:creationId xmlns:a16="http://schemas.microsoft.com/office/drawing/2014/main" id="{86957DDD-DD19-48CA-87DF-1A570FB35382}"/>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BA9F6291-EC06-4013-A934-206D8AD8F586}"/>
              </a:ext>
            </a:extLst>
          </p:cNvPr>
          <p:cNvSpPr>
            <a:spLocks noGrp="1"/>
          </p:cNvSpPr>
          <p:nvPr>
            <p:ph type="sldNum" sz="quarter" idx="12"/>
          </p:nvPr>
        </p:nvSpPr>
        <p:spPr/>
        <p:txBody>
          <a:bodyPr/>
          <a:lstStyle>
            <a:lvl1pPr>
              <a:defRPr/>
            </a:lvl1pPr>
          </a:lstStyle>
          <a:p>
            <a:pPr>
              <a:defRPr/>
            </a:pPr>
            <a:fld id="{D84E7B87-0B9E-4E84-99FA-481BF0D25EF0}" type="slidenum">
              <a:rPr lang="en-US"/>
              <a:pPr>
                <a:defRPr/>
              </a:pPr>
              <a:t>‹#›</a:t>
            </a:fld>
            <a:endParaRPr lang="en-US" dirty="0"/>
          </a:p>
        </p:txBody>
      </p:sp>
    </p:spTree>
    <p:extLst>
      <p:ext uri="{BB962C8B-B14F-4D97-AF65-F5344CB8AC3E}">
        <p14:creationId xmlns:p14="http://schemas.microsoft.com/office/powerpoint/2010/main" val="15807941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28650" y="304271"/>
            <a:ext cx="7886700" cy="1104636"/>
          </a:xfrm>
          <a:prstGeom prst="rect">
            <a:avLst/>
          </a:prstGeom>
        </p:spPr>
        <p:txBody>
          <a:bodyPr/>
          <a:lstStyle/>
          <a:p>
            <a:r>
              <a:rPr lang="en-GB"/>
              <a:t>Click to edit Master title style</a:t>
            </a:r>
            <a:endParaRPr lang="en-US"/>
          </a:p>
        </p:txBody>
      </p:sp>
      <p:sp>
        <p:nvSpPr>
          <p:cNvPr id="3" name="Date Placeholder 3">
            <a:extLst>
              <a:ext uri="{FF2B5EF4-FFF2-40B4-BE49-F238E27FC236}">
                <a16:creationId xmlns:a16="http://schemas.microsoft.com/office/drawing/2014/main" id="{E3154939-BEE1-41C6-B25F-57F358D9CEB1}"/>
              </a:ext>
            </a:extLst>
          </p:cNvPr>
          <p:cNvSpPr>
            <a:spLocks noGrp="1"/>
          </p:cNvSpPr>
          <p:nvPr>
            <p:ph type="dt" sz="half" idx="10"/>
          </p:nvPr>
        </p:nvSpPr>
        <p:spPr/>
        <p:txBody>
          <a:bodyPr/>
          <a:lstStyle>
            <a:lvl1pPr>
              <a:defRPr/>
            </a:lvl1pPr>
          </a:lstStyle>
          <a:p>
            <a:pPr>
              <a:defRPr/>
            </a:pPr>
            <a:fld id="{4AE45505-0CA7-4342-9381-5D2EB215DCAB}" type="datetimeFigureOut">
              <a:rPr lang="en-US"/>
              <a:pPr>
                <a:defRPr/>
              </a:pPr>
              <a:t>10/14/2025</a:t>
            </a:fld>
            <a:endParaRPr lang="en-US" dirty="0"/>
          </a:p>
        </p:txBody>
      </p:sp>
      <p:sp>
        <p:nvSpPr>
          <p:cNvPr id="4" name="Footer Placeholder 4">
            <a:extLst>
              <a:ext uri="{FF2B5EF4-FFF2-40B4-BE49-F238E27FC236}">
                <a16:creationId xmlns:a16="http://schemas.microsoft.com/office/drawing/2014/main" id="{5F25E61A-EB24-4BD6-982F-E32552BC5BE0}"/>
              </a:ext>
            </a:extLst>
          </p:cNvPr>
          <p:cNvSpPr>
            <a:spLocks noGrp="1"/>
          </p:cNvSpPr>
          <p:nvPr>
            <p:ph type="ftr" sz="quarter" idx="11"/>
          </p:nvPr>
        </p:nvSpPr>
        <p:spPr/>
        <p:txBody>
          <a:bodyPr/>
          <a:lstStyle>
            <a:lvl1pPr>
              <a:defRPr/>
            </a:lvl1pPr>
          </a:lstStyle>
          <a:p>
            <a:pPr>
              <a:defRPr/>
            </a:pPr>
            <a:endParaRPr lang="en-US" dirty="0"/>
          </a:p>
        </p:txBody>
      </p:sp>
      <p:sp>
        <p:nvSpPr>
          <p:cNvPr id="5" name="Slide Number Placeholder 5">
            <a:extLst>
              <a:ext uri="{FF2B5EF4-FFF2-40B4-BE49-F238E27FC236}">
                <a16:creationId xmlns:a16="http://schemas.microsoft.com/office/drawing/2014/main" id="{0C303CAA-56F9-4D6D-8D9C-3AB7F580C487}"/>
              </a:ext>
            </a:extLst>
          </p:cNvPr>
          <p:cNvSpPr>
            <a:spLocks noGrp="1"/>
          </p:cNvSpPr>
          <p:nvPr>
            <p:ph type="sldNum" sz="quarter" idx="12"/>
          </p:nvPr>
        </p:nvSpPr>
        <p:spPr/>
        <p:txBody>
          <a:bodyPr/>
          <a:lstStyle>
            <a:lvl1pPr>
              <a:defRPr/>
            </a:lvl1pPr>
          </a:lstStyle>
          <a:p>
            <a:pPr>
              <a:defRPr/>
            </a:pPr>
            <a:fld id="{E330E48F-55BB-4077-9FEA-E7EC5E20FD35}" type="slidenum">
              <a:rPr lang="en-US"/>
              <a:pPr>
                <a:defRPr/>
              </a:pPr>
              <a:t>‹#›</a:t>
            </a:fld>
            <a:endParaRPr lang="en-US" dirty="0"/>
          </a:p>
        </p:txBody>
      </p:sp>
    </p:spTree>
    <p:extLst>
      <p:ext uri="{BB962C8B-B14F-4D97-AF65-F5344CB8AC3E}">
        <p14:creationId xmlns:p14="http://schemas.microsoft.com/office/powerpoint/2010/main" val="188697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28650" y="304271"/>
            <a:ext cx="7886700" cy="1104636"/>
          </a:xfrm>
          <a:prstGeom prst="rect">
            <a:avLst/>
          </a:prstGeom>
        </p:spPr>
        <p:txBody>
          <a:bodyPr/>
          <a:lstStyle/>
          <a:p>
            <a:r>
              <a:rPr lang="en-GB"/>
              <a:t>Click to edit Master title style</a:t>
            </a:r>
            <a:endParaRPr lang="en-US"/>
          </a:p>
        </p:txBody>
      </p:sp>
      <p:sp>
        <p:nvSpPr>
          <p:cNvPr id="3" name="Date Placeholder 3">
            <a:extLst>
              <a:ext uri="{FF2B5EF4-FFF2-40B4-BE49-F238E27FC236}">
                <a16:creationId xmlns:a16="http://schemas.microsoft.com/office/drawing/2014/main" id="{A6472EF7-1D21-47EE-A4FC-6FDD8640D046}"/>
              </a:ext>
            </a:extLst>
          </p:cNvPr>
          <p:cNvSpPr>
            <a:spLocks noGrp="1"/>
          </p:cNvSpPr>
          <p:nvPr>
            <p:ph type="dt" sz="half" idx="10"/>
          </p:nvPr>
        </p:nvSpPr>
        <p:spPr/>
        <p:txBody>
          <a:bodyPr/>
          <a:lstStyle>
            <a:lvl1pPr>
              <a:defRPr/>
            </a:lvl1pPr>
          </a:lstStyle>
          <a:p>
            <a:pPr>
              <a:defRPr/>
            </a:pPr>
            <a:fld id="{E9E20925-F9F5-4CBC-9C04-CFA4E003CCD7}" type="datetimeFigureOut">
              <a:rPr lang="en-US"/>
              <a:pPr>
                <a:defRPr/>
              </a:pPr>
              <a:t>10/14/2025</a:t>
            </a:fld>
            <a:endParaRPr lang="en-US" dirty="0"/>
          </a:p>
        </p:txBody>
      </p:sp>
      <p:sp>
        <p:nvSpPr>
          <p:cNvPr id="4" name="Footer Placeholder 4">
            <a:extLst>
              <a:ext uri="{FF2B5EF4-FFF2-40B4-BE49-F238E27FC236}">
                <a16:creationId xmlns:a16="http://schemas.microsoft.com/office/drawing/2014/main" id="{0EB54617-8EC7-4FB7-AB39-893A1B3AB4D4}"/>
              </a:ext>
            </a:extLst>
          </p:cNvPr>
          <p:cNvSpPr>
            <a:spLocks noGrp="1"/>
          </p:cNvSpPr>
          <p:nvPr>
            <p:ph type="ftr" sz="quarter" idx="11"/>
          </p:nvPr>
        </p:nvSpPr>
        <p:spPr/>
        <p:txBody>
          <a:bodyPr/>
          <a:lstStyle>
            <a:lvl1pPr>
              <a:defRPr/>
            </a:lvl1pPr>
          </a:lstStyle>
          <a:p>
            <a:pPr>
              <a:defRPr/>
            </a:pPr>
            <a:endParaRPr lang="en-US" dirty="0"/>
          </a:p>
        </p:txBody>
      </p:sp>
      <p:sp>
        <p:nvSpPr>
          <p:cNvPr id="5" name="Slide Number Placeholder 5">
            <a:extLst>
              <a:ext uri="{FF2B5EF4-FFF2-40B4-BE49-F238E27FC236}">
                <a16:creationId xmlns:a16="http://schemas.microsoft.com/office/drawing/2014/main" id="{62580542-8301-41CA-9718-174011E816F4}"/>
              </a:ext>
            </a:extLst>
          </p:cNvPr>
          <p:cNvSpPr>
            <a:spLocks noGrp="1"/>
          </p:cNvSpPr>
          <p:nvPr>
            <p:ph type="sldNum" sz="quarter" idx="12"/>
          </p:nvPr>
        </p:nvSpPr>
        <p:spPr/>
        <p:txBody>
          <a:bodyPr/>
          <a:lstStyle>
            <a:lvl1pPr>
              <a:defRPr/>
            </a:lvl1pPr>
          </a:lstStyle>
          <a:p>
            <a:pPr>
              <a:defRPr/>
            </a:pPr>
            <a:fld id="{2DD167C7-7287-493E-A865-E09F8A80B3DE}" type="slidenum">
              <a:rPr lang="en-US"/>
              <a:pPr>
                <a:defRPr/>
              </a:pPr>
              <a:t>‹#›</a:t>
            </a:fld>
            <a:endParaRPr lang="en-US" dirty="0"/>
          </a:p>
        </p:txBody>
      </p:sp>
    </p:spTree>
    <p:extLst>
      <p:ext uri="{BB962C8B-B14F-4D97-AF65-F5344CB8AC3E}">
        <p14:creationId xmlns:p14="http://schemas.microsoft.com/office/powerpoint/2010/main" val="39178950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381000" y="571500"/>
            <a:ext cx="8534400" cy="952500"/>
          </a:xfrm>
        </p:spPr>
        <p:txBody>
          <a:bodyPr/>
          <a:lstStyle/>
          <a:p>
            <a:r>
              <a:rPr lang="en-US"/>
              <a:t>Click to edit Master title style</a:t>
            </a:r>
            <a:endParaRPr lang="en-GB"/>
          </a:p>
        </p:txBody>
      </p:sp>
      <p:sp>
        <p:nvSpPr>
          <p:cNvPr id="3" name="SmartArt Placeholder 2"/>
          <p:cNvSpPr>
            <a:spLocks noGrp="1"/>
          </p:cNvSpPr>
          <p:nvPr>
            <p:ph type="dgm" idx="1"/>
          </p:nvPr>
        </p:nvSpPr>
        <p:spPr>
          <a:xfrm>
            <a:off x="533400" y="1651000"/>
            <a:ext cx="7772400" cy="3429000"/>
          </a:xfrm>
        </p:spPr>
        <p:txBody>
          <a:bodyPr rtlCol="0">
            <a:normAutofit/>
          </a:bodyPr>
          <a:lstStyle/>
          <a:p>
            <a:pPr lvl="0"/>
            <a:endParaRPr lang="en-GB" noProof="0" dirty="0"/>
          </a:p>
        </p:txBody>
      </p:sp>
      <p:sp>
        <p:nvSpPr>
          <p:cNvPr id="4" name="Date Placeholder 3">
            <a:extLst>
              <a:ext uri="{FF2B5EF4-FFF2-40B4-BE49-F238E27FC236}">
                <a16:creationId xmlns:a16="http://schemas.microsoft.com/office/drawing/2014/main" id="{68204435-A1EB-40B2-82D0-45CE5BB60D77}"/>
              </a:ext>
            </a:extLst>
          </p:cNvPr>
          <p:cNvSpPr>
            <a:spLocks noGrp="1"/>
          </p:cNvSpPr>
          <p:nvPr>
            <p:ph type="dt" sz="half" idx="10"/>
          </p:nvPr>
        </p:nvSpPr>
        <p:spPr>
          <a:xfrm>
            <a:off x="1173163" y="5221553"/>
            <a:ext cx="1905000" cy="381000"/>
          </a:xfrm>
        </p:spPr>
        <p:txBody>
          <a:bodyPr/>
          <a:lstStyle>
            <a:lvl1pPr>
              <a:defRPr/>
            </a:lvl1pPr>
          </a:lstStyle>
          <a:p>
            <a:pPr>
              <a:defRPr/>
            </a:pPr>
            <a:endParaRPr lang="en-US" altLang="en-US" dirty="0"/>
          </a:p>
        </p:txBody>
      </p:sp>
      <p:sp>
        <p:nvSpPr>
          <p:cNvPr id="5" name="Footer Placeholder 4">
            <a:extLst>
              <a:ext uri="{FF2B5EF4-FFF2-40B4-BE49-F238E27FC236}">
                <a16:creationId xmlns:a16="http://schemas.microsoft.com/office/drawing/2014/main" id="{217F7F37-8EB6-4253-8240-48C2BD81ABCE}"/>
              </a:ext>
            </a:extLst>
          </p:cNvPr>
          <p:cNvSpPr>
            <a:spLocks noGrp="1"/>
          </p:cNvSpPr>
          <p:nvPr>
            <p:ph type="ftr" sz="quarter" idx="11"/>
          </p:nvPr>
        </p:nvSpPr>
        <p:spPr>
          <a:xfrm>
            <a:off x="3581400" y="5207000"/>
            <a:ext cx="2895600" cy="381000"/>
          </a:xfrm>
        </p:spPr>
        <p:txBody>
          <a:bodyPr/>
          <a:lstStyle>
            <a:lvl1pPr>
              <a:defRPr/>
            </a:lvl1pPr>
          </a:lstStyle>
          <a:p>
            <a:pPr>
              <a:defRPr/>
            </a:pPr>
            <a:endParaRPr lang="en-US" altLang="en-US" dirty="0"/>
          </a:p>
        </p:txBody>
      </p:sp>
    </p:spTree>
    <p:extLst>
      <p:ext uri="{BB962C8B-B14F-4D97-AF65-F5344CB8AC3E}">
        <p14:creationId xmlns:p14="http://schemas.microsoft.com/office/powerpoint/2010/main" val="551387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050"/>
            </a:lvl1pPr>
          </a:lstStyle>
          <a:p>
            <a:r>
              <a:rPr lang="en-GB"/>
              <a:t>Click to edit Master title style</a:t>
            </a:r>
            <a:endParaRPr lang="en-US"/>
          </a:p>
        </p:txBody>
      </p:sp>
      <p:sp>
        <p:nvSpPr>
          <p:cNvPr id="3" name="Subtitle 2"/>
          <p:cNvSpPr>
            <a:spLocks noGrp="1"/>
          </p:cNvSpPr>
          <p:nvPr>
            <p:ph type="subTitle" idx="1"/>
          </p:nvPr>
        </p:nvSpPr>
        <p:spPr>
          <a:xfrm>
            <a:off x="1143000" y="3001698"/>
            <a:ext cx="6858000" cy="1379802"/>
          </a:xfrm>
        </p:spPr>
        <p:txBody>
          <a:bodyPr/>
          <a:lstStyle>
            <a:lvl1pPr marL="0" indent="0" algn="ctr">
              <a:buNone/>
              <a:defRPr sz="1620"/>
            </a:lvl1pPr>
            <a:lvl2pPr marL="308610" indent="0" algn="ctr">
              <a:buNone/>
              <a:defRPr sz="1350"/>
            </a:lvl2pPr>
            <a:lvl3pPr marL="617220" indent="0" algn="ctr">
              <a:buNone/>
              <a:defRPr sz="1215"/>
            </a:lvl3pPr>
            <a:lvl4pPr marL="925830" indent="0" algn="ctr">
              <a:buNone/>
              <a:defRPr sz="1080"/>
            </a:lvl4pPr>
            <a:lvl5pPr marL="1234440" indent="0" algn="ctr">
              <a:buNone/>
              <a:defRPr sz="1080"/>
            </a:lvl5pPr>
            <a:lvl6pPr marL="1543050" indent="0" algn="ctr">
              <a:buNone/>
              <a:defRPr sz="1080"/>
            </a:lvl6pPr>
            <a:lvl7pPr marL="1851660" indent="0" algn="ctr">
              <a:buNone/>
              <a:defRPr sz="1080"/>
            </a:lvl7pPr>
            <a:lvl8pPr marL="2160270" indent="0" algn="ctr">
              <a:buNone/>
              <a:defRPr sz="1080"/>
            </a:lvl8pPr>
            <a:lvl9pPr marL="2468880" indent="0" algn="ctr">
              <a:buNone/>
              <a:defRPr sz="108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10/14/2025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258253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654816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3"/>
            <a:ext cx="7886700" cy="2377281"/>
          </a:xfrm>
        </p:spPr>
        <p:txBody>
          <a:bodyPr anchor="b"/>
          <a:lstStyle>
            <a:lvl1pPr>
              <a:defRPr sz="4050"/>
            </a:lvl1pPr>
          </a:lstStyle>
          <a:p>
            <a:r>
              <a:rPr lang="en-GB"/>
              <a:t>Click to edit Master title style</a:t>
            </a:r>
            <a:endParaRPr lang="en-US"/>
          </a:p>
        </p:txBody>
      </p:sp>
      <p:sp>
        <p:nvSpPr>
          <p:cNvPr id="3" name="Text Placeholder 2"/>
          <p:cNvSpPr>
            <a:spLocks noGrp="1"/>
          </p:cNvSpPr>
          <p:nvPr>
            <p:ph type="body" idx="1"/>
          </p:nvPr>
        </p:nvSpPr>
        <p:spPr>
          <a:xfrm>
            <a:off x="623888" y="3824554"/>
            <a:ext cx="7886700" cy="1250156"/>
          </a:xfrm>
        </p:spPr>
        <p:txBody>
          <a:bodyPr/>
          <a:lstStyle>
            <a:lvl1pPr marL="0" indent="0">
              <a:buNone/>
              <a:defRPr sz="1620">
                <a:solidFill>
                  <a:schemeClr val="tx1">
                    <a:tint val="75000"/>
                  </a:schemeClr>
                </a:solidFill>
              </a:defRPr>
            </a:lvl1pPr>
            <a:lvl2pPr marL="308610" indent="0">
              <a:buNone/>
              <a:defRPr sz="1350">
                <a:solidFill>
                  <a:schemeClr val="tx1">
                    <a:tint val="75000"/>
                  </a:schemeClr>
                </a:solidFill>
              </a:defRPr>
            </a:lvl2pPr>
            <a:lvl3pPr marL="617220" indent="0">
              <a:buNone/>
              <a:defRPr sz="1215">
                <a:solidFill>
                  <a:schemeClr val="tx1">
                    <a:tint val="75000"/>
                  </a:schemeClr>
                </a:solidFill>
              </a:defRPr>
            </a:lvl3pPr>
            <a:lvl4pPr marL="925830" indent="0">
              <a:buNone/>
              <a:defRPr sz="1080">
                <a:solidFill>
                  <a:schemeClr val="tx1">
                    <a:tint val="75000"/>
                  </a:schemeClr>
                </a:solidFill>
              </a:defRPr>
            </a:lvl4pPr>
            <a:lvl5pPr marL="1234440" indent="0">
              <a:buNone/>
              <a:defRPr sz="1080">
                <a:solidFill>
                  <a:schemeClr val="tx1">
                    <a:tint val="75000"/>
                  </a:schemeClr>
                </a:solidFill>
              </a:defRPr>
            </a:lvl5pPr>
            <a:lvl6pPr marL="1543050" indent="0">
              <a:buNone/>
              <a:defRPr sz="1080">
                <a:solidFill>
                  <a:schemeClr val="tx1">
                    <a:tint val="75000"/>
                  </a:schemeClr>
                </a:solidFill>
              </a:defRPr>
            </a:lvl6pPr>
            <a:lvl7pPr marL="1851660" indent="0">
              <a:buNone/>
              <a:defRPr sz="1080">
                <a:solidFill>
                  <a:schemeClr val="tx1">
                    <a:tint val="75000"/>
                  </a:schemeClr>
                </a:solidFill>
              </a:defRPr>
            </a:lvl7pPr>
            <a:lvl8pPr marL="2160270" indent="0">
              <a:buNone/>
              <a:defRPr sz="1080">
                <a:solidFill>
                  <a:schemeClr val="tx1">
                    <a:tint val="75000"/>
                  </a:schemeClr>
                </a:solidFill>
              </a:defRPr>
            </a:lvl8pPr>
            <a:lvl9pPr marL="2468880" indent="0">
              <a:buNone/>
              <a:defRPr sz="108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199D21A-8FA4-AA48-B44F-FA65CC33588D}" type="datetimeFigureOut">
              <a:rPr lang="en-US" smtClean="0"/>
              <a:t>10/14/2025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D30F635-7B0F-FF44-8F0D-41E13FD56924}" type="slidenum">
              <a:rPr lang="en-US" smtClean="0"/>
              <a:t>‹#›</a:t>
            </a:fld>
            <a:endParaRPr lang="en-US" dirty="0"/>
          </a:p>
        </p:txBody>
      </p:sp>
    </p:spTree>
    <p:extLst>
      <p:ext uri="{BB962C8B-B14F-4D97-AF65-F5344CB8AC3E}">
        <p14:creationId xmlns:p14="http://schemas.microsoft.com/office/powerpoint/2010/main" val="91402472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28650" y="1521354"/>
            <a:ext cx="3886200" cy="36261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29150" y="1521354"/>
            <a:ext cx="3886200" cy="36261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D199D21A-8FA4-AA48-B44F-FA65CC33588D}" type="datetimeFigureOut">
              <a:rPr lang="en-US" smtClean="0"/>
              <a:t>10/14/2025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D30F635-7B0F-FF44-8F0D-41E13FD56924}" type="slidenum">
              <a:rPr lang="en-US" smtClean="0"/>
              <a:t>‹#›</a:t>
            </a:fld>
            <a:endParaRPr lang="en-US" dirty="0"/>
          </a:p>
        </p:txBody>
      </p:sp>
    </p:spTree>
    <p:extLst>
      <p:ext uri="{BB962C8B-B14F-4D97-AF65-F5344CB8AC3E}">
        <p14:creationId xmlns:p14="http://schemas.microsoft.com/office/powerpoint/2010/main" val="179479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2BECFEC1-1344-AD44-8D2E-702E20925CC3}" type="datetimeFigureOut">
              <a:rPr lang="en-US" smtClean="0"/>
              <a:t>10/14/2025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C44133-C343-9242-9975-8039D7B91997}" type="slidenum">
              <a:rPr lang="en-US" smtClean="0"/>
              <a:t>‹#›</a:t>
            </a:fld>
            <a:endParaRPr lang="en-US" dirty="0"/>
          </a:p>
        </p:txBody>
      </p:sp>
    </p:spTree>
    <p:extLst>
      <p:ext uri="{BB962C8B-B14F-4D97-AF65-F5344CB8AC3E}">
        <p14:creationId xmlns:p14="http://schemas.microsoft.com/office/powerpoint/2010/main" val="93389359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GB"/>
              <a:t>Click to edit Master title style</a:t>
            </a:r>
            <a:endParaRPr lang="en-US"/>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620" b="1"/>
            </a:lvl1pPr>
            <a:lvl2pPr marL="308610" indent="0">
              <a:buNone/>
              <a:defRPr sz="1350" b="1"/>
            </a:lvl2pPr>
            <a:lvl3pPr marL="617220" indent="0">
              <a:buNone/>
              <a:defRPr sz="1215" b="1"/>
            </a:lvl3pPr>
            <a:lvl4pPr marL="925830" indent="0">
              <a:buNone/>
              <a:defRPr sz="1080" b="1"/>
            </a:lvl4pPr>
            <a:lvl5pPr marL="1234440" indent="0">
              <a:buNone/>
              <a:defRPr sz="1080" b="1"/>
            </a:lvl5pPr>
            <a:lvl6pPr marL="1543050" indent="0">
              <a:buNone/>
              <a:defRPr sz="1080" b="1"/>
            </a:lvl6pPr>
            <a:lvl7pPr marL="1851660" indent="0">
              <a:buNone/>
              <a:defRPr sz="1080" b="1"/>
            </a:lvl7pPr>
            <a:lvl8pPr marL="2160270" indent="0">
              <a:buNone/>
              <a:defRPr sz="1080" b="1"/>
            </a:lvl8pPr>
            <a:lvl9pPr marL="2468880" indent="0">
              <a:buNone/>
              <a:defRPr sz="1080" b="1"/>
            </a:lvl9pPr>
          </a:lstStyle>
          <a:p>
            <a:pPr lvl="0"/>
            <a:r>
              <a:rPr lang="en-GB"/>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29151" y="1400969"/>
            <a:ext cx="3887391" cy="686593"/>
          </a:xfrm>
        </p:spPr>
        <p:txBody>
          <a:bodyPr anchor="b"/>
          <a:lstStyle>
            <a:lvl1pPr marL="0" indent="0">
              <a:buNone/>
              <a:defRPr sz="1620" b="1"/>
            </a:lvl1pPr>
            <a:lvl2pPr marL="308610" indent="0">
              <a:buNone/>
              <a:defRPr sz="1350" b="1"/>
            </a:lvl2pPr>
            <a:lvl3pPr marL="617220" indent="0">
              <a:buNone/>
              <a:defRPr sz="1215" b="1"/>
            </a:lvl3pPr>
            <a:lvl4pPr marL="925830" indent="0">
              <a:buNone/>
              <a:defRPr sz="1080" b="1"/>
            </a:lvl4pPr>
            <a:lvl5pPr marL="1234440" indent="0">
              <a:buNone/>
              <a:defRPr sz="1080" b="1"/>
            </a:lvl5pPr>
            <a:lvl6pPr marL="1543050" indent="0">
              <a:buNone/>
              <a:defRPr sz="1080" b="1"/>
            </a:lvl6pPr>
            <a:lvl7pPr marL="1851660" indent="0">
              <a:buNone/>
              <a:defRPr sz="1080" b="1"/>
            </a:lvl7pPr>
            <a:lvl8pPr marL="2160270" indent="0">
              <a:buNone/>
              <a:defRPr sz="1080" b="1"/>
            </a:lvl8pPr>
            <a:lvl9pPr marL="2468880" indent="0">
              <a:buNone/>
              <a:defRPr sz="1080" b="1"/>
            </a:lvl9pPr>
          </a:lstStyle>
          <a:p>
            <a:pPr lvl="0"/>
            <a:r>
              <a:rPr lang="en-GB"/>
              <a:t>Click to edit Master text styles</a:t>
            </a:r>
          </a:p>
        </p:txBody>
      </p:sp>
      <p:sp>
        <p:nvSpPr>
          <p:cNvPr id="6" name="Content Placeholder 5"/>
          <p:cNvSpPr>
            <a:spLocks noGrp="1"/>
          </p:cNvSpPr>
          <p:nvPr>
            <p:ph sz="quarter" idx="4"/>
          </p:nvPr>
        </p:nvSpPr>
        <p:spPr>
          <a:xfrm>
            <a:off x="4629151" y="2087563"/>
            <a:ext cx="3887391"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D199D21A-8FA4-AA48-B44F-FA65CC33588D}" type="datetimeFigureOut">
              <a:rPr lang="en-US" smtClean="0"/>
              <a:t>10/14/2025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D30F635-7B0F-FF44-8F0D-41E13FD56924}" type="slidenum">
              <a:rPr lang="en-US" smtClean="0"/>
              <a:t>‹#›</a:t>
            </a:fld>
            <a:endParaRPr lang="en-US" dirty="0"/>
          </a:p>
        </p:txBody>
      </p:sp>
    </p:spTree>
    <p:extLst>
      <p:ext uri="{BB962C8B-B14F-4D97-AF65-F5344CB8AC3E}">
        <p14:creationId xmlns:p14="http://schemas.microsoft.com/office/powerpoint/2010/main" val="217911300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D199D21A-8FA4-AA48-B44F-FA65CC33588D}" type="datetimeFigureOut">
              <a:rPr lang="en-US" smtClean="0"/>
              <a:t>10/14/2025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D30F635-7B0F-FF44-8F0D-41E13FD56924}" type="slidenum">
              <a:rPr lang="en-US" smtClean="0"/>
              <a:t>‹#›</a:t>
            </a:fld>
            <a:endParaRPr lang="en-US" dirty="0"/>
          </a:p>
        </p:txBody>
      </p:sp>
    </p:spTree>
    <p:extLst>
      <p:ext uri="{BB962C8B-B14F-4D97-AF65-F5344CB8AC3E}">
        <p14:creationId xmlns:p14="http://schemas.microsoft.com/office/powerpoint/2010/main" val="39692902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99D21A-8FA4-AA48-B44F-FA65CC33588D}" type="datetimeFigureOut">
              <a:rPr lang="en-US" smtClean="0"/>
              <a:t>10/14/2025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D30F635-7B0F-FF44-8F0D-41E13FD56924}" type="slidenum">
              <a:rPr lang="en-US" smtClean="0"/>
              <a:t>‹#›</a:t>
            </a:fld>
            <a:endParaRPr lang="en-US" dirty="0"/>
          </a:p>
        </p:txBody>
      </p:sp>
    </p:spTree>
    <p:extLst>
      <p:ext uri="{BB962C8B-B14F-4D97-AF65-F5344CB8AC3E}">
        <p14:creationId xmlns:p14="http://schemas.microsoft.com/office/powerpoint/2010/main" val="358783168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160"/>
            </a:lvl1pPr>
          </a:lstStyle>
          <a:p>
            <a:r>
              <a:rPr lang="en-GB"/>
              <a:t>Click to edit Master title style</a:t>
            </a:r>
            <a:endParaRPr lang="en-US"/>
          </a:p>
        </p:txBody>
      </p:sp>
      <p:sp>
        <p:nvSpPr>
          <p:cNvPr id="3" name="Content Placeholder 2"/>
          <p:cNvSpPr>
            <a:spLocks noGrp="1"/>
          </p:cNvSpPr>
          <p:nvPr>
            <p:ph idx="1"/>
          </p:nvPr>
        </p:nvSpPr>
        <p:spPr>
          <a:xfrm>
            <a:off x="3887391" y="822856"/>
            <a:ext cx="4629150" cy="4061354"/>
          </a:xfrm>
        </p:spPr>
        <p:txBody>
          <a:bodyPr/>
          <a:lstStyle>
            <a:lvl1pPr>
              <a:defRPr sz="2160"/>
            </a:lvl1pPr>
            <a:lvl2pPr>
              <a:defRPr sz="1890"/>
            </a:lvl2pPr>
            <a:lvl3pPr>
              <a:defRPr sz="1620"/>
            </a:lvl3pPr>
            <a:lvl4pPr>
              <a:defRPr sz="1350"/>
            </a:lvl4pPr>
            <a:lvl5pPr>
              <a:defRPr sz="1350"/>
            </a:lvl5pPr>
            <a:lvl6pPr>
              <a:defRPr sz="1350"/>
            </a:lvl6pPr>
            <a:lvl7pPr>
              <a:defRPr sz="1350"/>
            </a:lvl7pPr>
            <a:lvl8pPr>
              <a:defRPr sz="1350"/>
            </a:lvl8pPr>
            <a:lvl9pPr>
              <a:defRPr sz="135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080"/>
            </a:lvl1pPr>
            <a:lvl2pPr marL="308610" indent="0">
              <a:buNone/>
              <a:defRPr sz="945"/>
            </a:lvl2pPr>
            <a:lvl3pPr marL="617220" indent="0">
              <a:buNone/>
              <a:defRPr sz="810"/>
            </a:lvl3pPr>
            <a:lvl4pPr marL="925830" indent="0">
              <a:buNone/>
              <a:defRPr sz="675"/>
            </a:lvl4pPr>
            <a:lvl5pPr marL="1234440" indent="0">
              <a:buNone/>
              <a:defRPr sz="675"/>
            </a:lvl5pPr>
            <a:lvl6pPr marL="1543050" indent="0">
              <a:buNone/>
              <a:defRPr sz="675"/>
            </a:lvl6pPr>
            <a:lvl7pPr marL="1851660" indent="0">
              <a:buNone/>
              <a:defRPr sz="675"/>
            </a:lvl7pPr>
            <a:lvl8pPr marL="2160270" indent="0">
              <a:buNone/>
              <a:defRPr sz="675"/>
            </a:lvl8pPr>
            <a:lvl9pPr marL="246888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p>
            <a:fld id="{D199D21A-8FA4-AA48-B44F-FA65CC33588D}" type="datetimeFigureOut">
              <a:rPr lang="en-US" smtClean="0"/>
              <a:t>10/14/2025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D30F635-7B0F-FF44-8F0D-41E13FD56924}" type="slidenum">
              <a:rPr lang="en-US" smtClean="0"/>
              <a:t>‹#›</a:t>
            </a:fld>
            <a:endParaRPr lang="en-US" dirty="0"/>
          </a:p>
        </p:txBody>
      </p:sp>
    </p:spTree>
    <p:extLst>
      <p:ext uri="{BB962C8B-B14F-4D97-AF65-F5344CB8AC3E}">
        <p14:creationId xmlns:p14="http://schemas.microsoft.com/office/powerpoint/2010/main" val="35588729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160"/>
            </a:lvl1pPr>
          </a:lstStyle>
          <a:p>
            <a:r>
              <a:rPr lang="en-GB"/>
              <a:t>Click to edit Master title style</a:t>
            </a:r>
            <a:endParaRPr lang="en-US"/>
          </a:p>
        </p:txBody>
      </p:sp>
      <p:sp>
        <p:nvSpPr>
          <p:cNvPr id="3" name="Picture Placeholder 2"/>
          <p:cNvSpPr>
            <a:spLocks noGrp="1" noChangeAspect="1"/>
          </p:cNvSpPr>
          <p:nvPr>
            <p:ph type="pic" idx="1"/>
          </p:nvPr>
        </p:nvSpPr>
        <p:spPr>
          <a:xfrm>
            <a:off x="3887391" y="822856"/>
            <a:ext cx="4629150" cy="4061354"/>
          </a:xfrm>
        </p:spPr>
        <p:txBody>
          <a:bodyPr anchor="t"/>
          <a:lstStyle>
            <a:lvl1pPr marL="0" indent="0">
              <a:buNone/>
              <a:defRPr sz="2160"/>
            </a:lvl1pPr>
            <a:lvl2pPr marL="308610" indent="0">
              <a:buNone/>
              <a:defRPr sz="1890"/>
            </a:lvl2pPr>
            <a:lvl3pPr marL="617220" indent="0">
              <a:buNone/>
              <a:defRPr sz="1620"/>
            </a:lvl3pPr>
            <a:lvl4pPr marL="925830" indent="0">
              <a:buNone/>
              <a:defRPr sz="1350"/>
            </a:lvl4pPr>
            <a:lvl5pPr marL="1234440" indent="0">
              <a:buNone/>
              <a:defRPr sz="1350"/>
            </a:lvl5pPr>
            <a:lvl6pPr marL="1543050" indent="0">
              <a:buNone/>
              <a:defRPr sz="1350"/>
            </a:lvl6pPr>
            <a:lvl7pPr marL="1851660" indent="0">
              <a:buNone/>
              <a:defRPr sz="1350"/>
            </a:lvl7pPr>
            <a:lvl8pPr marL="2160270" indent="0">
              <a:buNone/>
              <a:defRPr sz="1350"/>
            </a:lvl8pPr>
            <a:lvl9pPr marL="2468880" indent="0">
              <a:buNone/>
              <a:defRPr sz="1350"/>
            </a:lvl9pPr>
          </a:lstStyle>
          <a:p>
            <a:r>
              <a:rPr lang="en-GB" dirty="0"/>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080"/>
            </a:lvl1pPr>
            <a:lvl2pPr marL="308610" indent="0">
              <a:buNone/>
              <a:defRPr sz="945"/>
            </a:lvl2pPr>
            <a:lvl3pPr marL="617220" indent="0">
              <a:buNone/>
              <a:defRPr sz="810"/>
            </a:lvl3pPr>
            <a:lvl4pPr marL="925830" indent="0">
              <a:buNone/>
              <a:defRPr sz="675"/>
            </a:lvl4pPr>
            <a:lvl5pPr marL="1234440" indent="0">
              <a:buNone/>
              <a:defRPr sz="675"/>
            </a:lvl5pPr>
            <a:lvl6pPr marL="1543050" indent="0">
              <a:buNone/>
              <a:defRPr sz="675"/>
            </a:lvl6pPr>
            <a:lvl7pPr marL="1851660" indent="0">
              <a:buNone/>
              <a:defRPr sz="675"/>
            </a:lvl7pPr>
            <a:lvl8pPr marL="2160270" indent="0">
              <a:buNone/>
              <a:defRPr sz="675"/>
            </a:lvl8pPr>
            <a:lvl9pPr marL="246888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p>
            <a:fld id="{D199D21A-8FA4-AA48-B44F-FA65CC33588D}" type="datetimeFigureOut">
              <a:rPr lang="en-US" smtClean="0"/>
              <a:t>10/14/2025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D30F635-7B0F-FF44-8F0D-41E13FD56924}" type="slidenum">
              <a:rPr lang="en-US" smtClean="0"/>
              <a:t>‹#›</a:t>
            </a:fld>
            <a:endParaRPr lang="en-US" dirty="0"/>
          </a:p>
        </p:txBody>
      </p:sp>
    </p:spTree>
    <p:extLst>
      <p:ext uri="{BB962C8B-B14F-4D97-AF65-F5344CB8AC3E}">
        <p14:creationId xmlns:p14="http://schemas.microsoft.com/office/powerpoint/2010/main" val="28023819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199D21A-8FA4-AA48-B44F-FA65CC33588D}" type="datetimeFigureOut">
              <a:rPr lang="en-US" smtClean="0"/>
              <a:t>10/14/2025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D30F635-7B0F-FF44-8F0D-41E13FD56924}" type="slidenum">
              <a:rPr lang="en-US" smtClean="0"/>
              <a:t>‹#›</a:t>
            </a:fld>
            <a:endParaRPr lang="en-US" dirty="0"/>
          </a:p>
        </p:txBody>
      </p:sp>
    </p:spTree>
    <p:extLst>
      <p:ext uri="{BB962C8B-B14F-4D97-AF65-F5344CB8AC3E}">
        <p14:creationId xmlns:p14="http://schemas.microsoft.com/office/powerpoint/2010/main" val="304454557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04271"/>
            <a:ext cx="1971675" cy="484319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28651" y="304271"/>
            <a:ext cx="5800725" cy="484319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199D21A-8FA4-AA48-B44F-FA65CC33588D}" type="datetimeFigureOut">
              <a:rPr lang="en-US" smtClean="0"/>
              <a:t>10/14/2025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D30F635-7B0F-FF44-8F0D-41E13FD56924}" type="slidenum">
              <a:rPr lang="en-US" smtClean="0"/>
              <a:t>‹#›</a:t>
            </a:fld>
            <a:endParaRPr lang="en-US" dirty="0"/>
          </a:p>
        </p:txBody>
      </p:sp>
    </p:spTree>
    <p:extLst>
      <p:ext uri="{BB962C8B-B14F-4D97-AF65-F5344CB8AC3E}">
        <p14:creationId xmlns:p14="http://schemas.microsoft.com/office/powerpoint/2010/main" val="39238403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28650" y="304271"/>
            <a:ext cx="7886700" cy="1104636"/>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628650" y="5296961"/>
            <a:ext cx="2057400" cy="304271"/>
          </a:xfrm>
          <a:prstGeom prst="rect">
            <a:avLst/>
          </a:prstGeom>
        </p:spPr>
        <p:txBody>
          <a:bodyPr/>
          <a:lstStyle/>
          <a:p>
            <a:fld id="{C764DE79-268F-4C1A-8933-263129D2AF90}" type="datetimeFigureOut">
              <a:rPr lang="en-US" smtClean="0"/>
              <a:t>10/14/2025</a:t>
            </a:fld>
            <a:endParaRPr lang="en-US" dirty="0"/>
          </a:p>
        </p:txBody>
      </p:sp>
      <p:sp>
        <p:nvSpPr>
          <p:cNvPr id="4" name="Footer Placeholder 3"/>
          <p:cNvSpPr>
            <a:spLocks noGrp="1"/>
          </p:cNvSpPr>
          <p:nvPr>
            <p:ph type="ftr" sz="quarter" idx="11"/>
          </p:nvPr>
        </p:nvSpPr>
        <p:spPr>
          <a:xfrm>
            <a:off x="3028950" y="5296961"/>
            <a:ext cx="3086100" cy="304271"/>
          </a:xfrm>
          <a:prstGeom prst="rect">
            <a:avLst/>
          </a:prstGeom>
        </p:spPr>
        <p:txBody>
          <a:bodyPr/>
          <a:lstStyle/>
          <a:p>
            <a:endParaRPr lang="en-US" dirty="0"/>
          </a:p>
        </p:txBody>
      </p:sp>
      <p:sp>
        <p:nvSpPr>
          <p:cNvPr id="5" name="Slide Number Placeholder 4"/>
          <p:cNvSpPr>
            <a:spLocks noGrp="1"/>
          </p:cNvSpPr>
          <p:nvPr>
            <p:ph type="sldNum" sz="quarter" idx="12"/>
          </p:nvPr>
        </p:nvSpPr>
        <p:spPr>
          <a:xfrm>
            <a:off x="6457950" y="5296961"/>
            <a:ext cx="2057400" cy="304271"/>
          </a:xfrm>
          <a:prstGeom prst="rect">
            <a:avLst/>
          </a:prstGeo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4681443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28650" y="304271"/>
            <a:ext cx="7886700" cy="1104636"/>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628650" y="5296961"/>
            <a:ext cx="2057400" cy="304271"/>
          </a:xfrm>
          <a:prstGeom prst="rect">
            <a:avLst/>
          </a:prstGeom>
        </p:spPr>
        <p:txBody>
          <a:bodyPr/>
          <a:lstStyle/>
          <a:p>
            <a:fld id="{C764DE79-268F-4C1A-8933-263129D2AF90}" type="datetimeFigureOut">
              <a:rPr lang="en-US" smtClean="0"/>
              <a:t>10/14/2025</a:t>
            </a:fld>
            <a:endParaRPr lang="en-US" dirty="0"/>
          </a:p>
        </p:txBody>
      </p:sp>
      <p:sp>
        <p:nvSpPr>
          <p:cNvPr id="4" name="Footer Placeholder 3"/>
          <p:cNvSpPr>
            <a:spLocks noGrp="1"/>
          </p:cNvSpPr>
          <p:nvPr>
            <p:ph type="ftr" sz="quarter" idx="11"/>
          </p:nvPr>
        </p:nvSpPr>
        <p:spPr>
          <a:xfrm>
            <a:off x="3028950" y="5296961"/>
            <a:ext cx="3086100" cy="304271"/>
          </a:xfrm>
          <a:prstGeom prst="rect">
            <a:avLst/>
          </a:prstGeom>
        </p:spPr>
        <p:txBody>
          <a:bodyPr/>
          <a:lstStyle/>
          <a:p>
            <a:endParaRPr lang="en-US" dirty="0"/>
          </a:p>
        </p:txBody>
      </p:sp>
      <p:sp>
        <p:nvSpPr>
          <p:cNvPr id="5" name="Slide Number Placeholder 4"/>
          <p:cNvSpPr>
            <a:spLocks noGrp="1"/>
          </p:cNvSpPr>
          <p:nvPr>
            <p:ph type="sldNum" sz="quarter" idx="12"/>
          </p:nvPr>
        </p:nvSpPr>
        <p:spPr>
          <a:xfrm>
            <a:off x="6457950" y="5296961"/>
            <a:ext cx="2057400" cy="304271"/>
          </a:xfrm>
          <a:prstGeom prst="rect">
            <a:avLst/>
          </a:prstGeo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2237236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381000" y="571500"/>
            <a:ext cx="8534400" cy="952500"/>
          </a:xfrm>
        </p:spPr>
        <p:txBody>
          <a:bodyPr/>
          <a:lstStyle/>
          <a:p>
            <a:r>
              <a:rPr lang="en-US"/>
              <a:t>Click to edit Master title style</a:t>
            </a:r>
            <a:endParaRPr lang="en-GB"/>
          </a:p>
        </p:txBody>
      </p:sp>
      <p:sp>
        <p:nvSpPr>
          <p:cNvPr id="3" name="SmartArt Placeholder 2"/>
          <p:cNvSpPr>
            <a:spLocks noGrp="1"/>
          </p:cNvSpPr>
          <p:nvPr>
            <p:ph type="dgm" idx="1"/>
          </p:nvPr>
        </p:nvSpPr>
        <p:spPr>
          <a:xfrm>
            <a:off x="533400" y="1651000"/>
            <a:ext cx="7772400" cy="3429000"/>
          </a:xfrm>
        </p:spPr>
        <p:txBody>
          <a:bodyPr/>
          <a:lstStyle/>
          <a:p>
            <a:endParaRPr lang="en-GB" dirty="0"/>
          </a:p>
        </p:txBody>
      </p:sp>
      <p:sp>
        <p:nvSpPr>
          <p:cNvPr id="4" name="Date Placeholder 3"/>
          <p:cNvSpPr>
            <a:spLocks noGrp="1"/>
          </p:cNvSpPr>
          <p:nvPr>
            <p:ph type="dt" sz="half" idx="10"/>
          </p:nvPr>
        </p:nvSpPr>
        <p:spPr>
          <a:xfrm>
            <a:off x="1173163" y="5221553"/>
            <a:ext cx="1905000" cy="381000"/>
          </a:xfrm>
        </p:spPr>
        <p:txBody>
          <a:bodyPr/>
          <a:lstStyle>
            <a:lvl1pPr>
              <a:defRPr/>
            </a:lvl1pPr>
          </a:lstStyle>
          <a:p>
            <a:endParaRPr lang="en-US" altLang="en-US" dirty="0"/>
          </a:p>
        </p:txBody>
      </p:sp>
      <p:sp>
        <p:nvSpPr>
          <p:cNvPr id="5" name="Footer Placeholder 4"/>
          <p:cNvSpPr>
            <a:spLocks noGrp="1"/>
          </p:cNvSpPr>
          <p:nvPr>
            <p:ph type="ftr" sz="quarter" idx="11"/>
          </p:nvPr>
        </p:nvSpPr>
        <p:spPr>
          <a:xfrm>
            <a:off x="3581400" y="5207000"/>
            <a:ext cx="2895600" cy="381000"/>
          </a:xfrm>
        </p:spPr>
        <p:txBody>
          <a:bodyPr/>
          <a:lstStyle>
            <a:lvl1pPr>
              <a:defRPr/>
            </a:lvl1pPr>
          </a:lstStyle>
          <a:p>
            <a:endParaRPr lang="en-US" altLang="en-US" dirty="0"/>
          </a:p>
        </p:txBody>
      </p:sp>
    </p:spTree>
    <p:extLst>
      <p:ext uri="{BB962C8B-B14F-4D97-AF65-F5344CB8AC3E}">
        <p14:creationId xmlns:p14="http://schemas.microsoft.com/office/powerpoint/2010/main" val="127968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CFEC1-1344-AD44-8D2E-702E20925CC3}" type="datetimeFigureOut">
              <a:rPr lang="en-US" smtClean="0"/>
              <a:t>10/14/2025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EC44133-C343-9242-9975-8039D7B91997}" type="slidenum">
              <a:rPr lang="en-US" smtClean="0"/>
              <a:t>‹#›</a:t>
            </a:fld>
            <a:endParaRPr lang="en-US" dirty="0"/>
          </a:p>
        </p:txBody>
      </p:sp>
    </p:spTree>
    <p:extLst>
      <p:ext uri="{BB962C8B-B14F-4D97-AF65-F5344CB8AC3E}">
        <p14:creationId xmlns:p14="http://schemas.microsoft.com/office/powerpoint/2010/main" val="21392261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3750"/>
            </a:lvl1pPr>
          </a:lstStyle>
          <a:p>
            <a:r>
              <a:rPr lang="en-GB"/>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500"/>
            </a:lvl1pPr>
            <a:lvl2pPr marL="285739" indent="0" algn="ctr">
              <a:buNone/>
              <a:defRPr sz="1250"/>
            </a:lvl2pPr>
            <a:lvl3pPr marL="571477" indent="0" algn="ctr">
              <a:buNone/>
              <a:defRPr sz="1125"/>
            </a:lvl3pPr>
            <a:lvl4pPr marL="857216" indent="0" algn="ctr">
              <a:buNone/>
              <a:defRPr sz="1000"/>
            </a:lvl4pPr>
            <a:lvl5pPr marL="1142954" indent="0" algn="ctr">
              <a:buNone/>
              <a:defRPr sz="1000"/>
            </a:lvl5pPr>
            <a:lvl6pPr marL="1428693" indent="0" algn="ctr">
              <a:buNone/>
              <a:defRPr sz="1000"/>
            </a:lvl6pPr>
            <a:lvl7pPr marL="1714431" indent="0" algn="ctr">
              <a:buNone/>
              <a:defRPr sz="1000"/>
            </a:lvl7pPr>
            <a:lvl8pPr marL="2000170" indent="0" algn="ctr">
              <a:buNone/>
              <a:defRPr sz="1000"/>
            </a:lvl8pPr>
            <a:lvl9pPr marL="2285909" indent="0" algn="ctr">
              <a:buNone/>
              <a:defRPr sz="1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67023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199D21A-8FA4-AA48-B44F-FA65CC33588D}" type="datetimeFigureOut">
              <a:rPr lang="en-US" smtClean="0"/>
              <a:t>10/14/2025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D30F635-7B0F-FF44-8F0D-41E13FD56924}" type="slidenum">
              <a:rPr lang="en-US" smtClean="0"/>
              <a:t>‹#›</a:t>
            </a:fld>
            <a:endParaRPr lang="en-US" dirty="0"/>
          </a:p>
        </p:txBody>
      </p:sp>
    </p:spTree>
    <p:extLst>
      <p:ext uri="{BB962C8B-B14F-4D97-AF65-F5344CB8AC3E}">
        <p14:creationId xmlns:p14="http://schemas.microsoft.com/office/powerpoint/2010/main" val="128616164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3"/>
            <a:ext cx="7886700" cy="2377281"/>
          </a:xfrm>
        </p:spPr>
        <p:txBody>
          <a:bodyPr anchor="b"/>
          <a:lstStyle>
            <a:lvl1pPr>
              <a:defRPr sz="3750"/>
            </a:lvl1pPr>
          </a:lstStyle>
          <a:p>
            <a:r>
              <a:rPr lang="en-GB"/>
              <a:t>Click to edit Master title style</a:t>
            </a:r>
            <a:endParaRPr lang="en-US" dirty="0"/>
          </a:p>
        </p:txBody>
      </p:sp>
      <p:sp>
        <p:nvSpPr>
          <p:cNvPr id="3" name="Text Placeholder 2"/>
          <p:cNvSpPr>
            <a:spLocks noGrp="1"/>
          </p:cNvSpPr>
          <p:nvPr>
            <p:ph type="body" idx="1"/>
          </p:nvPr>
        </p:nvSpPr>
        <p:spPr>
          <a:xfrm>
            <a:off x="623888" y="3824554"/>
            <a:ext cx="7886700" cy="1250156"/>
          </a:xfrm>
        </p:spPr>
        <p:txBody>
          <a:bodyPr/>
          <a:lstStyle>
            <a:lvl1pPr marL="0" indent="0">
              <a:buNone/>
              <a:defRPr sz="1500">
                <a:solidFill>
                  <a:schemeClr val="tx1">
                    <a:tint val="75000"/>
                  </a:schemeClr>
                </a:solidFill>
              </a:defRPr>
            </a:lvl1pPr>
            <a:lvl2pPr marL="285739" indent="0">
              <a:buNone/>
              <a:defRPr sz="1250">
                <a:solidFill>
                  <a:schemeClr val="tx1">
                    <a:tint val="75000"/>
                  </a:schemeClr>
                </a:solidFill>
              </a:defRPr>
            </a:lvl2pPr>
            <a:lvl3pPr marL="571477" indent="0">
              <a:buNone/>
              <a:defRPr sz="1125">
                <a:solidFill>
                  <a:schemeClr val="tx1">
                    <a:tint val="75000"/>
                  </a:schemeClr>
                </a:solidFill>
              </a:defRPr>
            </a:lvl3pPr>
            <a:lvl4pPr marL="857216" indent="0">
              <a:buNone/>
              <a:defRPr sz="1000">
                <a:solidFill>
                  <a:schemeClr val="tx1">
                    <a:tint val="75000"/>
                  </a:schemeClr>
                </a:solidFill>
              </a:defRPr>
            </a:lvl4pPr>
            <a:lvl5pPr marL="1142954" indent="0">
              <a:buNone/>
              <a:defRPr sz="1000">
                <a:solidFill>
                  <a:schemeClr val="tx1">
                    <a:tint val="75000"/>
                  </a:schemeClr>
                </a:solidFill>
              </a:defRPr>
            </a:lvl5pPr>
            <a:lvl6pPr marL="1428693" indent="0">
              <a:buNone/>
              <a:defRPr sz="1000">
                <a:solidFill>
                  <a:schemeClr val="tx1">
                    <a:tint val="75000"/>
                  </a:schemeClr>
                </a:solidFill>
              </a:defRPr>
            </a:lvl6pPr>
            <a:lvl7pPr marL="1714431" indent="0">
              <a:buNone/>
              <a:defRPr sz="1000">
                <a:solidFill>
                  <a:schemeClr val="tx1">
                    <a:tint val="75000"/>
                  </a:schemeClr>
                </a:solidFill>
              </a:defRPr>
            </a:lvl7pPr>
            <a:lvl8pPr marL="2000170" indent="0">
              <a:buNone/>
              <a:defRPr sz="1000">
                <a:solidFill>
                  <a:schemeClr val="tx1">
                    <a:tint val="75000"/>
                  </a:schemeClr>
                </a:solidFill>
              </a:defRPr>
            </a:lvl8pPr>
            <a:lvl9pPr marL="2285909" indent="0">
              <a:buNone/>
              <a:defRPr sz="10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199D21A-8FA4-AA48-B44F-FA65CC33588D}" type="datetimeFigureOut">
              <a:rPr lang="en-US" smtClean="0"/>
              <a:t>10/14/2025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D30F635-7B0F-FF44-8F0D-41E13FD56924}" type="slidenum">
              <a:rPr lang="en-US" smtClean="0"/>
              <a:t>‹#›</a:t>
            </a:fld>
            <a:endParaRPr lang="en-US" dirty="0"/>
          </a:p>
        </p:txBody>
      </p:sp>
    </p:spTree>
    <p:extLst>
      <p:ext uri="{BB962C8B-B14F-4D97-AF65-F5344CB8AC3E}">
        <p14:creationId xmlns:p14="http://schemas.microsoft.com/office/powerpoint/2010/main" val="12015749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199D21A-8FA4-AA48-B44F-FA65CC33588D}" type="datetimeFigureOut">
              <a:rPr lang="en-US" smtClean="0"/>
              <a:t>10/14/2025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D30F635-7B0F-FF44-8F0D-41E13FD56924}" type="slidenum">
              <a:rPr lang="en-US" smtClean="0"/>
              <a:t>‹#›</a:t>
            </a:fld>
            <a:endParaRPr lang="en-US" dirty="0"/>
          </a:p>
        </p:txBody>
      </p:sp>
    </p:spTree>
    <p:extLst>
      <p:ext uri="{BB962C8B-B14F-4D97-AF65-F5344CB8AC3E}">
        <p14:creationId xmlns:p14="http://schemas.microsoft.com/office/powerpoint/2010/main" val="19288557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500" b="1"/>
            </a:lvl1pPr>
            <a:lvl2pPr marL="285739" indent="0">
              <a:buNone/>
              <a:defRPr sz="1250" b="1"/>
            </a:lvl2pPr>
            <a:lvl3pPr marL="571477" indent="0">
              <a:buNone/>
              <a:defRPr sz="1125" b="1"/>
            </a:lvl3pPr>
            <a:lvl4pPr marL="857216" indent="0">
              <a:buNone/>
              <a:defRPr sz="1000" b="1"/>
            </a:lvl4pPr>
            <a:lvl5pPr marL="1142954" indent="0">
              <a:buNone/>
              <a:defRPr sz="1000" b="1"/>
            </a:lvl5pPr>
            <a:lvl6pPr marL="1428693" indent="0">
              <a:buNone/>
              <a:defRPr sz="1000" b="1"/>
            </a:lvl6pPr>
            <a:lvl7pPr marL="1714431" indent="0">
              <a:buNone/>
              <a:defRPr sz="1000" b="1"/>
            </a:lvl7pPr>
            <a:lvl8pPr marL="2000170" indent="0">
              <a:buNone/>
              <a:defRPr sz="1000" b="1"/>
            </a:lvl8pPr>
            <a:lvl9pPr marL="2285909" indent="0">
              <a:buNone/>
              <a:defRPr sz="1000" b="1"/>
            </a:lvl9pPr>
          </a:lstStyle>
          <a:p>
            <a:pPr lvl="0"/>
            <a:r>
              <a:rPr lang="en-GB"/>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2" y="1400969"/>
            <a:ext cx="3887391" cy="686593"/>
          </a:xfrm>
        </p:spPr>
        <p:txBody>
          <a:bodyPr anchor="b"/>
          <a:lstStyle>
            <a:lvl1pPr marL="0" indent="0">
              <a:buNone/>
              <a:defRPr sz="1500" b="1"/>
            </a:lvl1pPr>
            <a:lvl2pPr marL="285739" indent="0">
              <a:buNone/>
              <a:defRPr sz="1250" b="1"/>
            </a:lvl2pPr>
            <a:lvl3pPr marL="571477" indent="0">
              <a:buNone/>
              <a:defRPr sz="1125" b="1"/>
            </a:lvl3pPr>
            <a:lvl4pPr marL="857216" indent="0">
              <a:buNone/>
              <a:defRPr sz="1000" b="1"/>
            </a:lvl4pPr>
            <a:lvl5pPr marL="1142954" indent="0">
              <a:buNone/>
              <a:defRPr sz="1000" b="1"/>
            </a:lvl5pPr>
            <a:lvl6pPr marL="1428693" indent="0">
              <a:buNone/>
              <a:defRPr sz="1000" b="1"/>
            </a:lvl6pPr>
            <a:lvl7pPr marL="1714431" indent="0">
              <a:buNone/>
              <a:defRPr sz="1000" b="1"/>
            </a:lvl7pPr>
            <a:lvl8pPr marL="2000170" indent="0">
              <a:buNone/>
              <a:defRPr sz="1000" b="1"/>
            </a:lvl8pPr>
            <a:lvl9pPr marL="2285909" indent="0">
              <a:buNone/>
              <a:defRPr sz="1000" b="1"/>
            </a:lvl9pPr>
          </a:lstStyle>
          <a:p>
            <a:pPr lvl="0"/>
            <a:r>
              <a:rPr lang="en-GB"/>
              <a:t>Click to edit Master text styles</a:t>
            </a:r>
          </a:p>
        </p:txBody>
      </p:sp>
      <p:sp>
        <p:nvSpPr>
          <p:cNvPr id="6" name="Content Placeholder 5"/>
          <p:cNvSpPr>
            <a:spLocks noGrp="1"/>
          </p:cNvSpPr>
          <p:nvPr>
            <p:ph sz="quarter" idx="4"/>
          </p:nvPr>
        </p:nvSpPr>
        <p:spPr>
          <a:xfrm>
            <a:off x="4629152" y="2087563"/>
            <a:ext cx="3887391" cy="307049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199D21A-8FA4-AA48-B44F-FA65CC33588D}" type="datetimeFigureOut">
              <a:rPr lang="en-US" smtClean="0"/>
              <a:t>10/14/2025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D30F635-7B0F-FF44-8F0D-41E13FD56924}" type="slidenum">
              <a:rPr lang="en-US" smtClean="0"/>
              <a:t>‹#›</a:t>
            </a:fld>
            <a:endParaRPr lang="en-US" dirty="0"/>
          </a:p>
        </p:txBody>
      </p:sp>
    </p:spTree>
    <p:extLst>
      <p:ext uri="{BB962C8B-B14F-4D97-AF65-F5344CB8AC3E}">
        <p14:creationId xmlns:p14="http://schemas.microsoft.com/office/powerpoint/2010/main" val="14201937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199D21A-8FA4-AA48-B44F-FA65CC33588D}" type="datetimeFigureOut">
              <a:rPr lang="en-US" smtClean="0"/>
              <a:t>10/14/2025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D30F635-7B0F-FF44-8F0D-41E13FD56924}" type="slidenum">
              <a:rPr lang="en-US" smtClean="0"/>
              <a:t>‹#›</a:t>
            </a:fld>
            <a:endParaRPr lang="en-US" dirty="0"/>
          </a:p>
        </p:txBody>
      </p:sp>
    </p:spTree>
    <p:extLst>
      <p:ext uri="{BB962C8B-B14F-4D97-AF65-F5344CB8AC3E}">
        <p14:creationId xmlns:p14="http://schemas.microsoft.com/office/powerpoint/2010/main" val="280260101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99D21A-8FA4-AA48-B44F-FA65CC33588D}" type="datetimeFigureOut">
              <a:rPr lang="en-US" smtClean="0"/>
              <a:t>10/14/2025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D30F635-7B0F-FF44-8F0D-41E13FD56924}" type="slidenum">
              <a:rPr lang="en-US" smtClean="0"/>
              <a:t>‹#›</a:t>
            </a:fld>
            <a:endParaRPr lang="en-US" dirty="0"/>
          </a:p>
        </p:txBody>
      </p:sp>
    </p:spTree>
    <p:extLst>
      <p:ext uri="{BB962C8B-B14F-4D97-AF65-F5344CB8AC3E}">
        <p14:creationId xmlns:p14="http://schemas.microsoft.com/office/powerpoint/2010/main" val="255135830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3887391" y="822856"/>
            <a:ext cx="4629150" cy="4061354"/>
          </a:xfrm>
        </p:spPr>
        <p:txBody>
          <a:bodyPr/>
          <a:lstStyle>
            <a:lvl1pPr>
              <a:defRPr sz="2000"/>
            </a:lvl1pPr>
            <a:lvl2pPr>
              <a:defRPr sz="1750"/>
            </a:lvl2pPr>
            <a:lvl3pPr>
              <a:defRPr sz="1500"/>
            </a:lvl3pPr>
            <a:lvl4pPr>
              <a:defRPr sz="1250"/>
            </a:lvl4pPr>
            <a:lvl5pPr>
              <a:defRPr sz="1250"/>
            </a:lvl5pPr>
            <a:lvl6pPr>
              <a:defRPr sz="1250"/>
            </a:lvl6pPr>
            <a:lvl7pPr>
              <a:defRPr sz="1250"/>
            </a:lvl7pPr>
            <a:lvl8pPr>
              <a:defRPr sz="1250"/>
            </a:lvl8pPr>
            <a:lvl9pPr>
              <a:defRPr sz="125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000"/>
            </a:lvl1pPr>
            <a:lvl2pPr marL="285739" indent="0">
              <a:buNone/>
              <a:defRPr sz="875"/>
            </a:lvl2pPr>
            <a:lvl3pPr marL="571477" indent="0">
              <a:buNone/>
              <a:defRPr sz="750"/>
            </a:lvl3pPr>
            <a:lvl4pPr marL="857216" indent="0">
              <a:buNone/>
              <a:defRPr sz="625"/>
            </a:lvl4pPr>
            <a:lvl5pPr marL="1142954" indent="0">
              <a:buNone/>
              <a:defRPr sz="625"/>
            </a:lvl5pPr>
            <a:lvl6pPr marL="1428693" indent="0">
              <a:buNone/>
              <a:defRPr sz="625"/>
            </a:lvl6pPr>
            <a:lvl7pPr marL="1714431" indent="0">
              <a:buNone/>
              <a:defRPr sz="625"/>
            </a:lvl7pPr>
            <a:lvl8pPr marL="2000170" indent="0">
              <a:buNone/>
              <a:defRPr sz="625"/>
            </a:lvl8pPr>
            <a:lvl9pPr marL="2285909" indent="0">
              <a:buNone/>
              <a:defRPr sz="625"/>
            </a:lvl9pPr>
          </a:lstStyle>
          <a:p>
            <a:pPr lvl="0"/>
            <a:r>
              <a:rPr lang="en-GB"/>
              <a:t>Click to edit Master text styles</a:t>
            </a:r>
          </a:p>
        </p:txBody>
      </p:sp>
      <p:sp>
        <p:nvSpPr>
          <p:cNvPr id="5" name="Date Placeholder 4"/>
          <p:cNvSpPr>
            <a:spLocks noGrp="1"/>
          </p:cNvSpPr>
          <p:nvPr>
            <p:ph type="dt" sz="half" idx="10"/>
          </p:nvPr>
        </p:nvSpPr>
        <p:spPr/>
        <p:txBody>
          <a:bodyPr/>
          <a:lstStyle/>
          <a:p>
            <a:fld id="{D199D21A-8FA4-AA48-B44F-FA65CC33588D}" type="datetimeFigureOut">
              <a:rPr lang="en-US" smtClean="0"/>
              <a:t>10/14/2025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D30F635-7B0F-FF44-8F0D-41E13FD56924}" type="slidenum">
              <a:rPr lang="en-US" smtClean="0"/>
              <a:t>‹#›</a:t>
            </a:fld>
            <a:endParaRPr lang="en-US" dirty="0"/>
          </a:p>
        </p:txBody>
      </p:sp>
    </p:spTree>
    <p:extLst>
      <p:ext uri="{BB962C8B-B14F-4D97-AF65-F5344CB8AC3E}">
        <p14:creationId xmlns:p14="http://schemas.microsoft.com/office/powerpoint/2010/main" val="302092648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0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822856"/>
            <a:ext cx="4629150" cy="4061354"/>
          </a:xfrm>
        </p:spPr>
        <p:txBody>
          <a:bodyPr anchor="t"/>
          <a:lstStyle>
            <a:lvl1pPr marL="0" indent="0">
              <a:buNone/>
              <a:defRPr sz="2000"/>
            </a:lvl1pPr>
            <a:lvl2pPr marL="285739" indent="0">
              <a:buNone/>
              <a:defRPr sz="1750"/>
            </a:lvl2pPr>
            <a:lvl3pPr marL="571477" indent="0">
              <a:buNone/>
              <a:defRPr sz="1500"/>
            </a:lvl3pPr>
            <a:lvl4pPr marL="857216" indent="0">
              <a:buNone/>
              <a:defRPr sz="1250"/>
            </a:lvl4pPr>
            <a:lvl5pPr marL="1142954" indent="0">
              <a:buNone/>
              <a:defRPr sz="1250"/>
            </a:lvl5pPr>
            <a:lvl6pPr marL="1428693" indent="0">
              <a:buNone/>
              <a:defRPr sz="1250"/>
            </a:lvl6pPr>
            <a:lvl7pPr marL="1714431" indent="0">
              <a:buNone/>
              <a:defRPr sz="1250"/>
            </a:lvl7pPr>
            <a:lvl8pPr marL="2000170" indent="0">
              <a:buNone/>
              <a:defRPr sz="1250"/>
            </a:lvl8pPr>
            <a:lvl9pPr marL="2285909" indent="0">
              <a:buNone/>
              <a:defRPr sz="1250"/>
            </a:lvl9pPr>
          </a:lstStyle>
          <a:p>
            <a:r>
              <a:rPr lang="en-GB" dirty="0"/>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000"/>
            </a:lvl1pPr>
            <a:lvl2pPr marL="285739" indent="0">
              <a:buNone/>
              <a:defRPr sz="875"/>
            </a:lvl2pPr>
            <a:lvl3pPr marL="571477" indent="0">
              <a:buNone/>
              <a:defRPr sz="750"/>
            </a:lvl3pPr>
            <a:lvl4pPr marL="857216" indent="0">
              <a:buNone/>
              <a:defRPr sz="625"/>
            </a:lvl4pPr>
            <a:lvl5pPr marL="1142954" indent="0">
              <a:buNone/>
              <a:defRPr sz="625"/>
            </a:lvl5pPr>
            <a:lvl6pPr marL="1428693" indent="0">
              <a:buNone/>
              <a:defRPr sz="625"/>
            </a:lvl6pPr>
            <a:lvl7pPr marL="1714431" indent="0">
              <a:buNone/>
              <a:defRPr sz="625"/>
            </a:lvl7pPr>
            <a:lvl8pPr marL="2000170" indent="0">
              <a:buNone/>
              <a:defRPr sz="625"/>
            </a:lvl8pPr>
            <a:lvl9pPr marL="2285909" indent="0">
              <a:buNone/>
              <a:defRPr sz="625"/>
            </a:lvl9pPr>
          </a:lstStyle>
          <a:p>
            <a:pPr lvl="0"/>
            <a:r>
              <a:rPr lang="en-GB"/>
              <a:t>Click to edit Master text styles</a:t>
            </a:r>
          </a:p>
        </p:txBody>
      </p:sp>
      <p:sp>
        <p:nvSpPr>
          <p:cNvPr id="5" name="Date Placeholder 4"/>
          <p:cNvSpPr>
            <a:spLocks noGrp="1"/>
          </p:cNvSpPr>
          <p:nvPr>
            <p:ph type="dt" sz="half" idx="10"/>
          </p:nvPr>
        </p:nvSpPr>
        <p:spPr/>
        <p:txBody>
          <a:bodyPr/>
          <a:lstStyle/>
          <a:p>
            <a:fld id="{D199D21A-8FA4-AA48-B44F-FA65CC33588D}" type="datetimeFigureOut">
              <a:rPr lang="en-US" smtClean="0"/>
              <a:t>10/14/2025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D30F635-7B0F-FF44-8F0D-41E13FD56924}" type="slidenum">
              <a:rPr lang="en-US" smtClean="0"/>
              <a:t>‹#›</a:t>
            </a:fld>
            <a:endParaRPr lang="en-US" dirty="0"/>
          </a:p>
        </p:txBody>
      </p:sp>
    </p:spTree>
    <p:extLst>
      <p:ext uri="{BB962C8B-B14F-4D97-AF65-F5344CB8AC3E}">
        <p14:creationId xmlns:p14="http://schemas.microsoft.com/office/powerpoint/2010/main" val="235248903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199D21A-8FA4-AA48-B44F-FA65CC33588D}" type="datetimeFigureOut">
              <a:rPr lang="en-US" smtClean="0"/>
              <a:t>10/14/2025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D30F635-7B0F-FF44-8F0D-41E13FD56924}" type="slidenum">
              <a:rPr lang="en-US" smtClean="0"/>
              <a:t>‹#›</a:t>
            </a:fld>
            <a:endParaRPr lang="en-US" dirty="0"/>
          </a:p>
        </p:txBody>
      </p:sp>
    </p:spTree>
    <p:extLst>
      <p:ext uri="{BB962C8B-B14F-4D97-AF65-F5344CB8AC3E}">
        <p14:creationId xmlns:p14="http://schemas.microsoft.com/office/powerpoint/2010/main" val="1975657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3887391" y="822855"/>
            <a:ext cx="4629150" cy="40613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29841" y="1714501"/>
            <a:ext cx="2949178" cy="317632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BECFEC1-1344-AD44-8D2E-702E20925CC3}" type="datetimeFigureOut">
              <a:rPr lang="en-US" smtClean="0"/>
              <a:t>10/14/2025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C44133-C343-9242-9975-8039D7B91997}" type="slidenum">
              <a:rPr lang="en-US" smtClean="0"/>
              <a:t>‹#›</a:t>
            </a:fld>
            <a:endParaRPr lang="en-US" dirty="0"/>
          </a:p>
        </p:txBody>
      </p:sp>
    </p:spTree>
    <p:extLst>
      <p:ext uri="{BB962C8B-B14F-4D97-AF65-F5344CB8AC3E}">
        <p14:creationId xmlns:p14="http://schemas.microsoft.com/office/powerpoint/2010/main" val="80213034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04271"/>
            <a:ext cx="1971675" cy="484319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2" y="304271"/>
            <a:ext cx="5800725" cy="484319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199D21A-8FA4-AA48-B44F-FA65CC33588D}" type="datetimeFigureOut">
              <a:rPr lang="en-US" smtClean="0"/>
              <a:t>10/14/2025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D30F635-7B0F-FF44-8F0D-41E13FD56924}" type="slidenum">
              <a:rPr lang="en-US" smtClean="0"/>
              <a:t>‹#›</a:t>
            </a:fld>
            <a:endParaRPr lang="en-US" dirty="0"/>
          </a:p>
        </p:txBody>
      </p:sp>
    </p:spTree>
    <p:extLst>
      <p:ext uri="{BB962C8B-B14F-4D97-AF65-F5344CB8AC3E}">
        <p14:creationId xmlns:p14="http://schemas.microsoft.com/office/powerpoint/2010/main" val="361577614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3001698"/>
            <a:ext cx="6858000" cy="1379802"/>
          </a:xfrm>
          <a:prstGeom prst="rect">
            <a:avLst/>
          </a:prstGeom>
        </p:spPr>
        <p:txBody>
          <a:bodyPr/>
          <a:lstStyle>
            <a:lvl1pPr marL="0" indent="0" algn="ctr">
              <a:buNone/>
              <a:defRPr sz="2000"/>
            </a:lvl1pPr>
            <a:lvl2pPr marL="380985" indent="0" algn="ctr">
              <a:buNone/>
              <a:defRPr sz="1667"/>
            </a:lvl2pPr>
            <a:lvl3pPr marL="761970" indent="0" algn="ctr">
              <a:buNone/>
              <a:defRPr sz="1500"/>
            </a:lvl3pPr>
            <a:lvl4pPr marL="1142954" indent="0" algn="ctr">
              <a:buNone/>
              <a:defRPr sz="1333"/>
            </a:lvl4pPr>
            <a:lvl5pPr marL="1523939" indent="0" algn="ctr">
              <a:buNone/>
              <a:defRPr sz="1333"/>
            </a:lvl5pPr>
            <a:lvl6pPr marL="1904924" indent="0" algn="ctr">
              <a:buNone/>
              <a:defRPr sz="1333"/>
            </a:lvl6pPr>
            <a:lvl7pPr marL="2285909" indent="0" algn="ctr">
              <a:buNone/>
              <a:defRPr sz="1333"/>
            </a:lvl7pPr>
            <a:lvl8pPr marL="2666893" indent="0" algn="ctr">
              <a:buNone/>
              <a:defRPr sz="1333"/>
            </a:lvl8pPr>
            <a:lvl9pPr marL="3047878" indent="0" algn="ctr">
              <a:buNone/>
              <a:defRPr sz="1333"/>
            </a:lvl9pPr>
          </a:lstStyle>
          <a:p>
            <a:r>
              <a:rPr lang="en-GB"/>
              <a:t>Click to edit Master subtitle style</a:t>
            </a:r>
            <a:endParaRPr lang="en-US"/>
          </a:p>
        </p:txBody>
      </p:sp>
      <p:sp>
        <p:nvSpPr>
          <p:cNvPr id="4" name="Date Placeholder 3"/>
          <p:cNvSpPr>
            <a:spLocks noGrp="1"/>
          </p:cNvSpPr>
          <p:nvPr>
            <p:ph type="dt" sz="half" idx="10"/>
          </p:nvPr>
        </p:nvSpPr>
        <p:spPr>
          <a:xfrm>
            <a:off x="628650" y="5296961"/>
            <a:ext cx="2057400" cy="304271"/>
          </a:xfrm>
          <a:prstGeom prst="rect">
            <a:avLst/>
          </a:prstGeom>
        </p:spPr>
        <p:txBody>
          <a:bodyPr/>
          <a:lstStyle/>
          <a:p>
            <a:fld id="{D199D21A-8FA4-AA48-B44F-FA65CC33588D}" type="datetimeFigureOut">
              <a:rPr lang="en-US" smtClean="0"/>
              <a:t>10/14/2025</a:t>
            </a:fld>
            <a:endParaRPr lang="en-US" dirty="0"/>
          </a:p>
        </p:txBody>
      </p:sp>
      <p:sp>
        <p:nvSpPr>
          <p:cNvPr id="5" name="Footer Placeholder 4"/>
          <p:cNvSpPr>
            <a:spLocks noGrp="1"/>
          </p:cNvSpPr>
          <p:nvPr>
            <p:ph type="ftr" sz="quarter" idx="11"/>
          </p:nvPr>
        </p:nvSpPr>
        <p:spPr>
          <a:xfrm>
            <a:off x="3028950" y="5296961"/>
            <a:ext cx="3086100" cy="304271"/>
          </a:xfrm>
          <a:prstGeom prst="rect">
            <a:avLst/>
          </a:prstGeom>
        </p:spPr>
        <p:txBody>
          <a:bodyPr/>
          <a:lstStyle/>
          <a:p>
            <a:endParaRPr lang="en-US" dirty="0"/>
          </a:p>
        </p:txBody>
      </p:sp>
      <p:sp>
        <p:nvSpPr>
          <p:cNvPr id="6" name="Slide Number Placeholder 5"/>
          <p:cNvSpPr>
            <a:spLocks noGrp="1"/>
          </p:cNvSpPr>
          <p:nvPr>
            <p:ph type="sldNum" sz="quarter" idx="12"/>
          </p:nvPr>
        </p:nvSpPr>
        <p:spPr>
          <a:xfrm>
            <a:off x="6457950" y="5296961"/>
            <a:ext cx="2057400" cy="304271"/>
          </a:xfrm>
          <a:prstGeom prst="rect">
            <a:avLst/>
          </a:prstGeom>
        </p:spPr>
        <p:txBody>
          <a:bodyPr/>
          <a:lstStyle/>
          <a:p>
            <a:fld id="{2D30F635-7B0F-FF44-8F0D-41E13FD56924}" type="slidenum">
              <a:rPr lang="en-US" smtClean="0"/>
              <a:t>‹#›</a:t>
            </a:fld>
            <a:endParaRPr lang="en-US" dirty="0"/>
          </a:p>
        </p:txBody>
      </p:sp>
    </p:spTree>
    <p:extLst>
      <p:ext uri="{BB962C8B-B14F-4D97-AF65-F5344CB8AC3E}">
        <p14:creationId xmlns:p14="http://schemas.microsoft.com/office/powerpoint/2010/main" val="315094514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28650" y="304271"/>
            <a:ext cx="7886700" cy="1104636"/>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628650" y="5296961"/>
            <a:ext cx="2057400" cy="304271"/>
          </a:xfrm>
          <a:prstGeom prst="rect">
            <a:avLst/>
          </a:prstGeom>
        </p:spPr>
        <p:txBody>
          <a:bodyPr/>
          <a:lstStyle/>
          <a:p>
            <a:fld id="{C764DE79-268F-4C1A-8933-263129D2AF90}" type="datetimeFigureOut">
              <a:rPr lang="en-US" smtClean="0"/>
              <a:t>10/14/2025</a:t>
            </a:fld>
            <a:endParaRPr lang="en-US" dirty="0"/>
          </a:p>
        </p:txBody>
      </p:sp>
      <p:sp>
        <p:nvSpPr>
          <p:cNvPr id="4" name="Footer Placeholder 3"/>
          <p:cNvSpPr>
            <a:spLocks noGrp="1"/>
          </p:cNvSpPr>
          <p:nvPr>
            <p:ph type="ftr" sz="quarter" idx="11"/>
          </p:nvPr>
        </p:nvSpPr>
        <p:spPr>
          <a:xfrm>
            <a:off x="3028950" y="5296961"/>
            <a:ext cx="3086100" cy="304271"/>
          </a:xfrm>
          <a:prstGeom prst="rect">
            <a:avLst/>
          </a:prstGeom>
        </p:spPr>
        <p:txBody>
          <a:bodyPr/>
          <a:lstStyle/>
          <a:p>
            <a:endParaRPr lang="en-US" dirty="0"/>
          </a:p>
        </p:txBody>
      </p:sp>
      <p:sp>
        <p:nvSpPr>
          <p:cNvPr id="5" name="Slide Number Placeholder 4"/>
          <p:cNvSpPr>
            <a:spLocks noGrp="1"/>
          </p:cNvSpPr>
          <p:nvPr>
            <p:ph type="sldNum" sz="quarter" idx="12"/>
          </p:nvPr>
        </p:nvSpPr>
        <p:spPr>
          <a:xfrm>
            <a:off x="6457950" y="5296961"/>
            <a:ext cx="2057400" cy="304271"/>
          </a:xfrm>
          <a:prstGeom prst="rect">
            <a:avLst/>
          </a:prstGeo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137518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28650" y="304271"/>
            <a:ext cx="7886700" cy="1104636"/>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628650" y="5296961"/>
            <a:ext cx="2057400" cy="304271"/>
          </a:xfrm>
          <a:prstGeom prst="rect">
            <a:avLst/>
          </a:prstGeom>
        </p:spPr>
        <p:txBody>
          <a:bodyPr/>
          <a:lstStyle/>
          <a:p>
            <a:fld id="{C764DE79-268F-4C1A-8933-263129D2AF90}" type="datetimeFigureOut">
              <a:rPr lang="en-US" smtClean="0"/>
              <a:t>10/14/2025</a:t>
            </a:fld>
            <a:endParaRPr lang="en-US" dirty="0"/>
          </a:p>
        </p:txBody>
      </p:sp>
      <p:sp>
        <p:nvSpPr>
          <p:cNvPr id="4" name="Footer Placeholder 3"/>
          <p:cNvSpPr>
            <a:spLocks noGrp="1"/>
          </p:cNvSpPr>
          <p:nvPr>
            <p:ph type="ftr" sz="quarter" idx="11"/>
          </p:nvPr>
        </p:nvSpPr>
        <p:spPr>
          <a:xfrm>
            <a:off x="3028950" y="5296961"/>
            <a:ext cx="3086100" cy="304271"/>
          </a:xfrm>
          <a:prstGeom prst="rect">
            <a:avLst/>
          </a:prstGeom>
        </p:spPr>
        <p:txBody>
          <a:bodyPr/>
          <a:lstStyle/>
          <a:p>
            <a:endParaRPr lang="en-US" dirty="0"/>
          </a:p>
        </p:txBody>
      </p:sp>
      <p:sp>
        <p:nvSpPr>
          <p:cNvPr id="5" name="Slide Number Placeholder 4"/>
          <p:cNvSpPr>
            <a:spLocks noGrp="1"/>
          </p:cNvSpPr>
          <p:nvPr>
            <p:ph type="sldNum" sz="quarter" idx="12"/>
          </p:nvPr>
        </p:nvSpPr>
        <p:spPr>
          <a:xfrm>
            <a:off x="6457950" y="5296961"/>
            <a:ext cx="2057400" cy="304271"/>
          </a:xfrm>
          <a:prstGeom prst="rect">
            <a:avLst/>
          </a:prstGeo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3285165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Freeform 7"/>
          <p:cNvSpPr/>
          <p:nvPr userDrawn="1"/>
        </p:nvSpPr>
        <p:spPr>
          <a:xfrm rot="221879">
            <a:off x="-5681663" y="4759856"/>
            <a:ext cx="10275888" cy="1299104"/>
          </a:xfrm>
          <a:custGeom>
            <a:avLst/>
            <a:gdLst>
              <a:gd name="connsiteX0" fmla="*/ 0 w 10515600"/>
              <a:gd name="connsiteY0" fmla="*/ 0 h 1612900"/>
              <a:gd name="connsiteX1" fmla="*/ 2578100 w 10515600"/>
              <a:gd name="connsiteY1" fmla="*/ 1193800 h 1612900"/>
              <a:gd name="connsiteX2" fmla="*/ 7073900 w 10515600"/>
              <a:gd name="connsiteY2" fmla="*/ 266700 h 1612900"/>
              <a:gd name="connsiteX3" fmla="*/ 10515600 w 10515600"/>
              <a:gd name="connsiteY3" fmla="*/ 1612900 h 1612900"/>
              <a:gd name="connsiteX4" fmla="*/ 10515600 w 10515600"/>
              <a:gd name="connsiteY4" fmla="*/ 1612900 h 161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1612900">
                <a:moveTo>
                  <a:pt x="0" y="0"/>
                </a:moveTo>
                <a:cubicBezTo>
                  <a:pt x="699558" y="574675"/>
                  <a:pt x="1399117" y="1149350"/>
                  <a:pt x="2578100" y="1193800"/>
                </a:cubicBezTo>
                <a:cubicBezTo>
                  <a:pt x="3757083" y="1238250"/>
                  <a:pt x="5750983" y="196850"/>
                  <a:pt x="7073900" y="266700"/>
                </a:cubicBezTo>
                <a:cubicBezTo>
                  <a:pt x="8396817" y="336550"/>
                  <a:pt x="10515600" y="1612900"/>
                  <a:pt x="10515600" y="1612900"/>
                </a:cubicBezTo>
                <a:lnTo>
                  <a:pt x="10515600" y="1612900"/>
                </a:lnTo>
              </a:path>
            </a:pathLst>
          </a:custGeom>
          <a:ln w="28575">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sz="975" dirty="0">
              <a:solidFill>
                <a:srgbClr val="000000"/>
              </a:solidFill>
            </a:endParaRPr>
          </a:p>
        </p:txBody>
      </p:sp>
      <p:sp>
        <p:nvSpPr>
          <p:cNvPr id="4" name="Oval 18"/>
          <p:cNvSpPr/>
          <p:nvPr userDrawn="1"/>
        </p:nvSpPr>
        <p:spPr>
          <a:xfrm rot="221879">
            <a:off x="93666" y="4962262"/>
            <a:ext cx="338137" cy="28178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975" dirty="0">
              <a:solidFill>
                <a:srgbClr val="FFFFFF"/>
              </a:solidFill>
            </a:endParaRPr>
          </a:p>
        </p:txBody>
      </p:sp>
      <p:sp>
        <p:nvSpPr>
          <p:cNvPr id="5" name="Freeform 20"/>
          <p:cNvSpPr/>
          <p:nvPr userDrawn="1"/>
        </p:nvSpPr>
        <p:spPr>
          <a:xfrm rot="221879">
            <a:off x="-4940300" y="4976812"/>
            <a:ext cx="9115425" cy="885032"/>
          </a:xfrm>
          <a:custGeom>
            <a:avLst/>
            <a:gdLst>
              <a:gd name="connsiteX0" fmla="*/ 0 w 10515600"/>
              <a:gd name="connsiteY0" fmla="*/ 0 h 1612900"/>
              <a:gd name="connsiteX1" fmla="*/ 2578100 w 10515600"/>
              <a:gd name="connsiteY1" fmla="*/ 1193800 h 1612900"/>
              <a:gd name="connsiteX2" fmla="*/ 7073900 w 10515600"/>
              <a:gd name="connsiteY2" fmla="*/ 266700 h 1612900"/>
              <a:gd name="connsiteX3" fmla="*/ 10515600 w 10515600"/>
              <a:gd name="connsiteY3" fmla="*/ 1612900 h 1612900"/>
              <a:gd name="connsiteX4" fmla="*/ 10515600 w 10515600"/>
              <a:gd name="connsiteY4" fmla="*/ 1612900 h 161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1612900">
                <a:moveTo>
                  <a:pt x="0" y="0"/>
                </a:moveTo>
                <a:cubicBezTo>
                  <a:pt x="699558" y="574675"/>
                  <a:pt x="1399117" y="1149350"/>
                  <a:pt x="2578100" y="1193800"/>
                </a:cubicBezTo>
                <a:cubicBezTo>
                  <a:pt x="3757083" y="1238250"/>
                  <a:pt x="5750983" y="196850"/>
                  <a:pt x="7073900" y="266700"/>
                </a:cubicBezTo>
                <a:cubicBezTo>
                  <a:pt x="8396817" y="336550"/>
                  <a:pt x="10515600" y="1612900"/>
                  <a:pt x="10515600" y="1612900"/>
                </a:cubicBezTo>
                <a:lnTo>
                  <a:pt x="10515600" y="1612900"/>
                </a:lnTo>
              </a:path>
            </a:pathLst>
          </a:custGeom>
          <a:ln w="6350">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sz="975" dirty="0">
              <a:solidFill>
                <a:srgbClr val="000000"/>
              </a:solidFill>
            </a:endParaRPr>
          </a:p>
        </p:txBody>
      </p:sp>
      <p:sp>
        <p:nvSpPr>
          <p:cNvPr id="6" name="Freeform 23"/>
          <p:cNvSpPr/>
          <p:nvPr userDrawn="1"/>
        </p:nvSpPr>
        <p:spPr>
          <a:xfrm rot="221879">
            <a:off x="-5430838" y="4716200"/>
            <a:ext cx="10275888" cy="1297781"/>
          </a:xfrm>
          <a:custGeom>
            <a:avLst/>
            <a:gdLst>
              <a:gd name="connsiteX0" fmla="*/ 0 w 10515600"/>
              <a:gd name="connsiteY0" fmla="*/ 0 h 1612900"/>
              <a:gd name="connsiteX1" fmla="*/ 2578100 w 10515600"/>
              <a:gd name="connsiteY1" fmla="*/ 1193800 h 1612900"/>
              <a:gd name="connsiteX2" fmla="*/ 7073900 w 10515600"/>
              <a:gd name="connsiteY2" fmla="*/ 266700 h 1612900"/>
              <a:gd name="connsiteX3" fmla="*/ 10515600 w 10515600"/>
              <a:gd name="connsiteY3" fmla="*/ 1612900 h 1612900"/>
              <a:gd name="connsiteX4" fmla="*/ 10515600 w 10515600"/>
              <a:gd name="connsiteY4" fmla="*/ 1612900 h 161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1612900">
                <a:moveTo>
                  <a:pt x="0" y="0"/>
                </a:moveTo>
                <a:cubicBezTo>
                  <a:pt x="699558" y="574675"/>
                  <a:pt x="1399117" y="1149350"/>
                  <a:pt x="2578100" y="1193800"/>
                </a:cubicBezTo>
                <a:cubicBezTo>
                  <a:pt x="3757083" y="1238250"/>
                  <a:pt x="5750983" y="196850"/>
                  <a:pt x="7073900" y="266700"/>
                </a:cubicBezTo>
                <a:cubicBezTo>
                  <a:pt x="8396817" y="336550"/>
                  <a:pt x="10515600" y="1612900"/>
                  <a:pt x="10515600" y="1612900"/>
                </a:cubicBezTo>
                <a:lnTo>
                  <a:pt x="10515600" y="1612900"/>
                </a:lnTo>
              </a:path>
            </a:pathLst>
          </a:custGeom>
          <a:ln w="6350">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sz="975" dirty="0">
              <a:solidFill>
                <a:srgbClr val="000000"/>
              </a:solidFill>
            </a:endParaRPr>
          </a:p>
        </p:txBody>
      </p:sp>
      <p:sp>
        <p:nvSpPr>
          <p:cNvPr id="7" name="Oval 24"/>
          <p:cNvSpPr/>
          <p:nvPr userDrawn="1"/>
        </p:nvSpPr>
        <p:spPr>
          <a:xfrm rot="221879">
            <a:off x="469903" y="4925221"/>
            <a:ext cx="339725" cy="281781"/>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975" dirty="0">
              <a:solidFill>
                <a:srgbClr val="FFFFFF"/>
              </a:solidFill>
            </a:endParaRPr>
          </a:p>
        </p:txBody>
      </p:sp>
      <p:sp>
        <p:nvSpPr>
          <p:cNvPr id="8" name="Oval 25"/>
          <p:cNvSpPr/>
          <p:nvPr userDrawn="1"/>
        </p:nvSpPr>
        <p:spPr>
          <a:xfrm rot="221879">
            <a:off x="2570166" y="5340616"/>
            <a:ext cx="338137" cy="28178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975" dirty="0">
              <a:solidFill>
                <a:srgbClr val="FFFFFF"/>
              </a:solidFill>
            </a:endParaRPr>
          </a:p>
        </p:txBody>
      </p:sp>
      <p:sp>
        <p:nvSpPr>
          <p:cNvPr id="2" name="Title 1"/>
          <p:cNvSpPr>
            <a:spLocks noGrp="1"/>
          </p:cNvSpPr>
          <p:nvPr>
            <p:ph type="title"/>
          </p:nvPr>
        </p:nvSpPr>
        <p:spPr>
          <a:xfrm>
            <a:off x="457203" y="435997"/>
            <a:ext cx="3331029" cy="1803135"/>
          </a:xfrm>
        </p:spPr>
        <p:txBody>
          <a:bodyPr/>
          <a:lstStyle>
            <a:lvl1pPr>
              <a:defRPr>
                <a:solidFill>
                  <a:schemeClr val="tx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390243786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5ED70-D8ED-4DF0-9212-40CFEF19869A}"/>
              </a:ext>
            </a:extLst>
          </p:cNvPr>
          <p:cNvSpPr>
            <a:spLocks noGrp="1"/>
          </p:cNvSpPr>
          <p:nvPr>
            <p:ph type="ctrTitle"/>
          </p:nvPr>
        </p:nvSpPr>
        <p:spPr>
          <a:xfrm>
            <a:off x="1143000" y="935302"/>
            <a:ext cx="6858000" cy="1989667"/>
          </a:xfrm>
        </p:spPr>
        <p:txBody>
          <a:bodyPr anchor="b"/>
          <a:lstStyle>
            <a:lvl1pPr algn="ctr">
              <a:defRPr sz="3750"/>
            </a:lvl1pPr>
          </a:lstStyle>
          <a:p>
            <a:r>
              <a:rPr lang="en-US"/>
              <a:t>Click to edit Master title style</a:t>
            </a:r>
            <a:endParaRPr lang="en-GB"/>
          </a:p>
        </p:txBody>
      </p:sp>
      <p:sp>
        <p:nvSpPr>
          <p:cNvPr id="3" name="Subtitle 2">
            <a:extLst>
              <a:ext uri="{FF2B5EF4-FFF2-40B4-BE49-F238E27FC236}">
                <a16:creationId xmlns:a16="http://schemas.microsoft.com/office/drawing/2014/main" id="{64241A50-3831-4611-9E19-0F27028CCCD0}"/>
              </a:ext>
            </a:extLst>
          </p:cNvPr>
          <p:cNvSpPr>
            <a:spLocks noGrp="1"/>
          </p:cNvSpPr>
          <p:nvPr>
            <p:ph type="subTitle" idx="1"/>
          </p:nvPr>
        </p:nvSpPr>
        <p:spPr>
          <a:xfrm>
            <a:off x="1143000" y="3001698"/>
            <a:ext cx="6858000" cy="1379802"/>
          </a:xfrm>
        </p:spPr>
        <p:txBody>
          <a:bodyPr/>
          <a:lstStyle>
            <a:lvl1pPr marL="0" indent="0" algn="ctr">
              <a:buNone/>
              <a:defRPr sz="1500"/>
            </a:lvl1pPr>
            <a:lvl2pPr marL="285739" indent="0" algn="ctr">
              <a:buNone/>
              <a:defRPr sz="1250"/>
            </a:lvl2pPr>
            <a:lvl3pPr marL="571477" indent="0" algn="ctr">
              <a:buNone/>
              <a:defRPr sz="1125"/>
            </a:lvl3pPr>
            <a:lvl4pPr marL="857216" indent="0" algn="ctr">
              <a:buNone/>
              <a:defRPr sz="1000"/>
            </a:lvl4pPr>
            <a:lvl5pPr marL="1142954" indent="0" algn="ctr">
              <a:buNone/>
              <a:defRPr sz="1000"/>
            </a:lvl5pPr>
            <a:lvl6pPr marL="1428693" indent="0" algn="ctr">
              <a:buNone/>
              <a:defRPr sz="1000"/>
            </a:lvl6pPr>
            <a:lvl7pPr marL="1714431" indent="0" algn="ctr">
              <a:buNone/>
              <a:defRPr sz="1000"/>
            </a:lvl7pPr>
            <a:lvl8pPr marL="2000170" indent="0" algn="ctr">
              <a:buNone/>
              <a:defRPr sz="1000"/>
            </a:lvl8pPr>
            <a:lvl9pPr marL="2285909" indent="0" algn="ctr">
              <a:buNone/>
              <a:defRPr sz="10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30B90D3-CC64-4820-9F0A-74D68FFD5D98}"/>
              </a:ext>
            </a:extLst>
          </p:cNvPr>
          <p:cNvSpPr>
            <a:spLocks noGrp="1"/>
          </p:cNvSpPr>
          <p:nvPr>
            <p:ph type="dt" sz="half" idx="10"/>
          </p:nvPr>
        </p:nvSpPr>
        <p:spPr/>
        <p:txBody>
          <a:bodyPr/>
          <a:lstStyle/>
          <a:p>
            <a:fld id="{8483E18B-32ED-4B2A-8D24-3117D76D6BE7}" type="datetimeFigureOut">
              <a:rPr lang="en-GB" smtClean="0"/>
              <a:t>14/10/2025</a:t>
            </a:fld>
            <a:endParaRPr lang="en-GB" dirty="0"/>
          </a:p>
        </p:txBody>
      </p:sp>
      <p:sp>
        <p:nvSpPr>
          <p:cNvPr id="5" name="Footer Placeholder 4">
            <a:extLst>
              <a:ext uri="{FF2B5EF4-FFF2-40B4-BE49-F238E27FC236}">
                <a16:creationId xmlns:a16="http://schemas.microsoft.com/office/drawing/2014/main" id="{D27EFE3F-EDB7-4612-ADAE-2B7E8F735980}"/>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33C07DEE-CA20-432A-998D-366B715AD417}"/>
              </a:ext>
            </a:extLst>
          </p:cNvPr>
          <p:cNvSpPr>
            <a:spLocks noGrp="1"/>
          </p:cNvSpPr>
          <p:nvPr>
            <p:ph type="sldNum" sz="quarter" idx="12"/>
          </p:nvPr>
        </p:nvSpPr>
        <p:spPr/>
        <p:txBody>
          <a:bodyPr/>
          <a:lstStyle/>
          <a:p>
            <a:fld id="{9865DC90-DCC6-442A-985B-9190E2D965A9}" type="slidenum">
              <a:rPr lang="en-GB" smtClean="0"/>
              <a:t>‹#›</a:t>
            </a:fld>
            <a:endParaRPr lang="en-GB" dirty="0"/>
          </a:p>
        </p:txBody>
      </p:sp>
    </p:spTree>
    <p:extLst>
      <p:ext uri="{BB962C8B-B14F-4D97-AF65-F5344CB8AC3E}">
        <p14:creationId xmlns:p14="http://schemas.microsoft.com/office/powerpoint/2010/main" val="314582125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4AFDF-1FD6-4ED8-8EFB-6D22A79A856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D535EE7-24D1-4635-B41F-13D878128D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DD5574E-A215-48C3-B006-755EA8C80C12}"/>
              </a:ext>
            </a:extLst>
          </p:cNvPr>
          <p:cNvSpPr>
            <a:spLocks noGrp="1"/>
          </p:cNvSpPr>
          <p:nvPr>
            <p:ph type="dt" sz="half" idx="10"/>
          </p:nvPr>
        </p:nvSpPr>
        <p:spPr/>
        <p:txBody>
          <a:bodyPr/>
          <a:lstStyle/>
          <a:p>
            <a:fld id="{8483E18B-32ED-4B2A-8D24-3117D76D6BE7}" type="datetimeFigureOut">
              <a:rPr lang="en-GB" smtClean="0"/>
              <a:t>14/10/2025</a:t>
            </a:fld>
            <a:endParaRPr lang="en-GB" dirty="0"/>
          </a:p>
        </p:txBody>
      </p:sp>
      <p:sp>
        <p:nvSpPr>
          <p:cNvPr id="5" name="Footer Placeholder 4">
            <a:extLst>
              <a:ext uri="{FF2B5EF4-FFF2-40B4-BE49-F238E27FC236}">
                <a16:creationId xmlns:a16="http://schemas.microsoft.com/office/drawing/2014/main" id="{4C97CBF3-0AE1-4776-9553-A9C458C2ED7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76F5C52C-470D-4C78-9654-43DFBF6ADE3F}"/>
              </a:ext>
            </a:extLst>
          </p:cNvPr>
          <p:cNvSpPr>
            <a:spLocks noGrp="1"/>
          </p:cNvSpPr>
          <p:nvPr>
            <p:ph type="sldNum" sz="quarter" idx="12"/>
          </p:nvPr>
        </p:nvSpPr>
        <p:spPr/>
        <p:txBody>
          <a:bodyPr/>
          <a:lstStyle/>
          <a:p>
            <a:fld id="{9865DC90-DCC6-442A-985B-9190E2D965A9}" type="slidenum">
              <a:rPr lang="en-GB" smtClean="0"/>
              <a:t>‹#›</a:t>
            </a:fld>
            <a:endParaRPr lang="en-GB" dirty="0"/>
          </a:p>
        </p:txBody>
      </p:sp>
    </p:spTree>
    <p:extLst>
      <p:ext uri="{BB962C8B-B14F-4D97-AF65-F5344CB8AC3E}">
        <p14:creationId xmlns:p14="http://schemas.microsoft.com/office/powerpoint/2010/main" val="5014114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13430-7186-44BF-910A-0312253FA1C4}"/>
              </a:ext>
            </a:extLst>
          </p:cNvPr>
          <p:cNvSpPr>
            <a:spLocks noGrp="1"/>
          </p:cNvSpPr>
          <p:nvPr>
            <p:ph type="title"/>
          </p:nvPr>
        </p:nvSpPr>
        <p:spPr>
          <a:xfrm>
            <a:off x="623888" y="1424783"/>
            <a:ext cx="7886700" cy="2377281"/>
          </a:xfrm>
        </p:spPr>
        <p:txBody>
          <a:bodyPr anchor="b"/>
          <a:lstStyle>
            <a:lvl1pPr>
              <a:defRPr sz="375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3A885F4-3A4B-4A56-989B-534080C8C33A}"/>
              </a:ext>
            </a:extLst>
          </p:cNvPr>
          <p:cNvSpPr>
            <a:spLocks noGrp="1"/>
          </p:cNvSpPr>
          <p:nvPr>
            <p:ph type="body" idx="1"/>
          </p:nvPr>
        </p:nvSpPr>
        <p:spPr>
          <a:xfrm>
            <a:off x="623888" y="3824554"/>
            <a:ext cx="7886700" cy="1250156"/>
          </a:xfrm>
        </p:spPr>
        <p:txBody>
          <a:bodyPr/>
          <a:lstStyle>
            <a:lvl1pPr marL="0" indent="0">
              <a:buNone/>
              <a:defRPr sz="1500">
                <a:solidFill>
                  <a:schemeClr val="tx1">
                    <a:tint val="75000"/>
                  </a:schemeClr>
                </a:solidFill>
              </a:defRPr>
            </a:lvl1pPr>
            <a:lvl2pPr marL="285739" indent="0">
              <a:buNone/>
              <a:defRPr sz="1250">
                <a:solidFill>
                  <a:schemeClr val="tx1">
                    <a:tint val="75000"/>
                  </a:schemeClr>
                </a:solidFill>
              </a:defRPr>
            </a:lvl2pPr>
            <a:lvl3pPr marL="571477" indent="0">
              <a:buNone/>
              <a:defRPr sz="1125">
                <a:solidFill>
                  <a:schemeClr val="tx1">
                    <a:tint val="75000"/>
                  </a:schemeClr>
                </a:solidFill>
              </a:defRPr>
            </a:lvl3pPr>
            <a:lvl4pPr marL="857216" indent="0">
              <a:buNone/>
              <a:defRPr sz="1000">
                <a:solidFill>
                  <a:schemeClr val="tx1">
                    <a:tint val="75000"/>
                  </a:schemeClr>
                </a:solidFill>
              </a:defRPr>
            </a:lvl4pPr>
            <a:lvl5pPr marL="1142954" indent="0">
              <a:buNone/>
              <a:defRPr sz="1000">
                <a:solidFill>
                  <a:schemeClr val="tx1">
                    <a:tint val="75000"/>
                  </a:schemeClr>
                </a:solidFill>
              </a:defRPr>
            </a:lvl5pPr>
            <a:lvl6pPr marL="1428693" indent="0">
              <a:buNone/>
              <a:defRPr sz="1000">
                <a:solidFill>
                  <a:schemeClr val="tx1">
                    <a:tint val="75000"/>
                  </a:schemeClr>
                </a:solidFill>
              </a:defRPr>
            </a:lvl6pPr>
            <a:lvl7pPr marL="1714431" indent="0">
              <a:buNone/>
              <a:defRPr sz="1000">
                <a:solidFill>
                  <a:schemeClr val="tx1">
                    <a:tint val="75000"/>
                  </a:schemeClr>
                </a:solidFill>
              </a:defRPr>
            </a:lvl7pPr>
            <a:lvl8pPr marL="2000170" indent="0">
              <a:buNone/>
              <a:defRPr sz="1000">
                <a:solidFill>
                  <a:schemeClr val="tx1">
                    <a:tint val="75000"/>
                  </a:schemeClr>
                </a:solidFill>
              </a:defRPr>
            </a:lvl8pPr>
            <a:lvl9pPr marL="2285909" indent="0">
              <a:buNone/>
              <a:defRPr sz="10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BC295D-46A4-4568-914A-470D6C679CCE}"/>
              </a:ext>
            </a:extLst>
          </p:cNvPr>
          <p:cNvSpPr>
            <a:spLocks noGrp="1"/>
          </p:cNvSpPr>
          <p:nvPr>
            <p:ph type="dt" sz="half" idx="10"/>
          </p:nvPr>
        </p:nvSpPr>
        <p:spPr/>
        <p:txBody>
          <a:bodyPr/>
          <a:lstStyle/>
          <a:p>
            <a:fld id="{8483E18B-32ED-4B2A-8D24-3117D76D6BE7}" type="datetimeFigureOut">
              <a:rPr lang="en-GB" smtClean="0"/>
              <a:t>14/10/2025</a:t>
            </a:fld>
            <a:endParaRPr lang="en-GB" dirty="0"/>
          </a:p>
        </p:txBody>
      </p:sp>
      <p:sp>
        <p:nvSpPr>
          <p:cNvPr id="5" name="Footer Placeholder 4">
            <a:extLst>
              <a:ext uri="{FF2B5EF4-FFF2-40B4-BE49-F238E27FC236}">
                <a16:creationId xmlns:a16="http://schemas.microsoft.com/office/drawing/2014/main" id="{F939A837-7754-4D0E-BE27-3F7401E2826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8F63C48-FFA3-44A8-9471-22384D6C7101}"/>
              </a:ext>
            </a:extLst>
          </p:cNvPr>
          <p:cNvSpPr>
            <a:spLocks noGrp="1"/>
          </p:cNvSpPr>
          <p:nvPr>
            <p:ph type="sldNum" sz="quarter" idx="12"/>
          </p:nvPr>
        </p:nvSpPr>
        <p:spPr/>
        <p:txBody>
          <a:bodyPr/>
          <a:lstStyle/>
          <a:p>
            <a:fld id="{9865DC90-DCC6-442A-985B-9190E2D965A9}" type="slidenum">
              <a:rPr lang="en-GB" smtClean="0"/>
              <a:t>‹#›</a:t>
            </a:fld>
            <a:endParaRPr lang="en-GB" dirty="0"/>
          </a:p>
        </p:txBody>
      </p:sp>
    </p:spTree>
    <p:extLst>
      <p:ext uri="{BB962C8B-B14F-4D97-AF65-F5344CB8AC3E}">
        <p14:creationId xmlns:p14="http://schemas.microsoft.com/office/powerpoint/2010/main" val="392481511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2E4C0-6B4F-4D58-8D83-9995CC3E6A8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84CE542-78B8-48DE-8549-BC622052E14E}"/>
              </a:ext>
            </a:extLst>
          </p:cNvPr>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01FEDE5-4E38-4FB1-8703-9EEF59F5F842}"/>
              </a:ext>
            </a:extLst>
          </p:cNvPr>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14E8C37-05C1-460B-BAC3-6F409B7F97F4}"/>
              </a:ext>
            </a:extLst>
          </p:cNvPr>
          <p:cNvSpPr>
            <a:spLocks noGrp="1"/>
          </p:cNvSpPr>
          <p:nvPr>
            <p:ph type="dt" sz="half" idx="10"/>
          </p:nvPr>
        </p:nvSpPr>
        <p:spPr/>
        <p:txBody>
          <a:bodyPr/>
          <a:lstStyle/>
          <a:p>
            <a:fld id="{8483E18B-32ED-4B2A-8D24-3117D76D6BE7}" type="datetimeFigureOut">
              <a:rPr lang="en-GB" smtClean="0"/>
              <a:t>14/10/2025</a:t>
            </a:fld>
            <a:endParaRPr lang="en-GB" dirty="0"/>
          </a:p>
        </p:txBody>
      </p:sp>
      <p:sp>
        <p:nvSpPr>
          <p:cNvPr id="6" name="Footer Placeholder 5">
            <a:extLst>
              <a:ext uri="{FF2B5EF4-FFF2-40B4-BE49-F238E27FC236}">
                <a16:creationId xmlns:a16="http://schemas.microsoft.com/office/drawing/2014/main" id="{2165A8D4-D0A1-4C9C-92ED-CEEECB4A0ED9}"/>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CFB83B2D-A9E0-4F7A-8A3C-D1E18307340C}"/>
              </a:ext>
            </a:extLst>
          </p:cNvPr>
          <p:cNvSpPr>
            <a:spLocks noGrp="1"/>
          </p:cNvSpPr>
          <p:nvPr>
            <p:ph type="sldNum" sz="quarter" idx="12"/>
          </p:nvPr>
        </p:nvSpPr>
        <p:spPr/>
        <p:txBody>
          <a:bodyPr/>
          <a:lstStyle/>
          <a:p>
            <a:fld id="{9865DC90-DCC6-442A-985B-9190E2D965A9}" type="slidenum">
              <a:rPr lang="en-GB" smtClean="0"/>
              <a:t>‹#›</a:t>
            </a:fld>
            <a:endParaRPr lang="en-GB" dirty="0"/>
          </a:p>
        </p:txBody>
      </p:sp>
    </p:spTree>
    <p:extLst>
      <p:ext uri="{BB962C8B-B14F-4D97-AF65-F5344CB8AC3E}">
        <p14:creationId xmlns:p14="http://schemas.microsoft.com/office/powerpoint/2010/main" val="53832140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DFB6D-0391-4002-A665-963CDAFB5DBD}"/>
              </a:ext>
            </a:extLst>
          </p:cNvPr>
          <p:cNvSpPr>
            <a:spLocks noGrp="1"/>
          </p:cNvSpPr>
          <p:nvPr>
            <p:ph type="title"/>
          </p:nvPr>
        </p:nvSpPr>
        <p:spPr>
          <a:xfrm>
            <a:off x="629841" y="304272"/>
            <a:ext cx="7886700" cy="1104636"/>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DFB288-AC4B-44E3-990D-038ACFC2AAE9}"/>
              </a:ext>
            </a:extLst>
          </p:cNvPr>
          <p:cNvSpPr>
            <a:spLocks noGrp="1"/>
          </p:cNvSpPr>
          <p:nvPr>
            <p:ph type="body" idx="1"/>
          </p:nvPr>
        </p:nvSpPr>
        <p:spPr>
          <a:xfrm>
            <a:off x="629842" y="1400969"/>
            <a:ext cx="3868340" cy="686593"/>
          </a:xfrm>
        </p:spPr>
        <p:txBody>
          <a:bodyPr anchor="b"/>
          <a:lstStyle>
            <a:lvl1pPr marL="0" indent="0">
              <a:buNone/>
              <a:defRPr sz="1500" b="1"/>
            </a:lvl1pPr>
            <a:lvl2pPr marL="285739" indent="0">
              <a:buNone/>
              <a:defRPr sz="1250" b="1"/>
            </a:lvl2pPr>
            <a:lvl3pPr marL="571477" indent="0">
              <a:buNone/>
              <a:defRPr sz="1125" b="1"/>
            </a:lvl3pPr>
            <a:lvl4pPr marL="857216" indent="0">
              <a:buNone/>
              <a:defRPr sz="1000" b="1"/>
            </a:lvl4pPr>
            <a:lvl5pPr marL="1142954" indent="0">
              <a:buNone/>
              <a:defRPr sz="1000" b="1"/>
            </a:lvl5pPr>
            <a:lvl6pPr marL="1428693" indent="0">
              <a:buNone/>
              <a:defRPr sz="1000" b="1"/>
            </a:lvl6pPr>
            <a:lvl7pPr marL="1714431" indent="0">
              <a:buNone/>
              <a:defRPr sz="1000" b="1"/>
            </a:lvl7pPr>
            <a:lvl8pPr marL="2000170" indent="0">
              <a:buNone/>
              <a:defRPr sz="1000" b="1"/>
            </a:lvl8pPr>
            <a:lvl9pPr marL="2285909" indent="0">
              <a:buNone/>
              <a:defRPr sz="1000" b="1"/>
            </a:lvl9pPr>
          </a:lstStyle>
          <a:p>
            <a:pPr lvl="0"/>
            <a:r>
              <a:rPr lang="en-US"/>
              <a:t>Click to edit Master text styles</a:t>
            </a:r>
          </a:p>
        </p:txBody>
      </p:sp>
      <p:sp>
        <p:nvSpPr>
          <p:cNvPr id="4" name="Content Placeholder 3">
            <a:extLst>
              <a:ext uri="{FF2B5EF4-FFF2-40B4-BE49-F238E27FC236}">
                <a16:creationId xmlns:a16="http://schemas.microsoft.com/office/drawing/2014/main" id="{AAF41690-642C-44F8-AB61-A3B6D72FBD1F}"/>
              </a:ext>
            </a:extLst>
          </p:cNvPr>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DB570A1-567F-4226-829F-EA9BE6795A09}"/>
              </a:ext>
            </a:extLst>
          </p:cNvPr>
          <p:cNvSpPr>
            <a:spLocks noGrp="1"/>
          </p:cNvSpPr>
          <p:nvPr>
            <p:ph type="body" sz="quarter" idx="3"/>
          </p:nvPr>
        </p:nvSpPr>
        <p:spPr>
          <a:xfrm>
            <a:off x="4629151" y="1400969"/>
            <a:ext cx="3887391" cy="686593"/>
          </a:xfrm>
        </p:spPr>
        <p:txBody>
          <a:bodyPr anchor="b"/>
          <a:lstStyle>
            <a:lvl1pPr marL="0" indent="0">
              <a:buNone/>
              <a:defRPr sz="1500" b="1"/>
            </a:lvl1pPr>
            <a:lvl2pPr marL="285739" indent="0">
              <a:buNone/>
              <a:defRPr sz="1250" b="1"/>
            </a:lvl2pPr>
            <a:lvl3pPr marL="571477" indent="0">
              <a:buNone/>
              <a:defRPr sz="1125" b="1"/>
            </a:lvl3pPr>
            <a:lvl4pPr marL="857216" indent="0">
              <a:buNone/>
              <a:defRPr sz="1000" b="1"/>
            </a:lvl4pPr>
            <a:lvl5pPr marL="1142954" indent="0">
              <a:buNone/>
              <a:defRPr sz="1000" b="1"/>
            </a:lvl5pPr>
            <a:lvl6pPr marL="1428693" indent="0">
              <a:buNone/>
              <a:defRPr sz="1000" b="1"/>
            </a:lvl6pPr>
            <a:lvl7pPr marL="1714431" indent="0">
              <a:buNone/>
              <a:defRPr sz="1000" b="1"/>
            </a:lvl7pPr>
            <a:lvl8pPr marL="2000170" indent="0">
              <a:buNone/>
              <a:defRPr sz="1000" b="1"/>
            </a:lvl8pPr>
            <a:lvl9pPr marL="2285909" indent="0">
              <a:buNone/>
              <a:defRPr sz="1000" b="1"/>
            </a:lvl9pPr>
          </a:lstStyle>
          <a:p>
            <a:pPr lvl="0"/>
            <a:r>
              <a:rPr lang="en-US"/>
              <a:t>Click to edit Master text styles</a:t>
            </a:r>
          </a:p>
        </p:txBody>
      </p:sp>
      <p:sp>
        <p:nvSpPr>
          <p:cNvPr id="6" name="Content Placeholder 5">
            <a:extLst>
              <a:ext uri="{FF2B5EF4-FFF2-40B4-BE49-F238E27FC236}">
                <a16:creationId xmlns:a16="http://schemas.microsoft.com/office/drawing/2014/main" id="{6D57413D-14D4-441B-826C-C5C5C54FFE4E}"/>
              </a:ext>
            </a:extLst>
          </p:cNvPr>
          <p:cNvSpPr>
            <a:spLocks noGrp="1"/>
          </p:cNvSpPr>
          <p:nvPr>
            <p:ph sz="quarter" idx="4"/>
          </p:nvPr>
        </p:nvSpPr>
        <p:spPr>
          <a:xfrm>
            <a:off x="4629151"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F4D8B03-CE99-42FF-B01C-86511168D47E}"/>
              </a:ext>
            </a:extLst>
          </p:cNvPr>
          <p:cNvSpPr>
            <a:spLocks noGrp="1"/>
          </p:cNvSpPr>
          <p:nvPr>
            <p:ph type="dt" sz="half" idx="10"/>
          </p:nvPr>
        </p:nvSpPr>
        <p:spPr/>
        <p:txBody>
          <a:bodyPr/>
          <a:lstStyle/>
          <a:p>
            <a:fld id="{8483E18B-32ED-4B2A-8D24-3117D76D6BE7}" type="datetimeFigureOut">
              <a:rPr lang="en-GB" smtClean="0"/>
              <a:t>14/10/2025</a:t>
            </a:fld>
            <a:endParaRPr lang="en-GB" dirty="0"/>
          </a:p>
        </p:txBody>
      </p:sp>
      <p:sp>
        <p:nvSpPr>
          <p:cNvPr id="8" name="Footer Placeholder 7">
            <a:extLst>
              <a:ext uri="{FF2B5EF4-FFF2-40B4-BE49-F238E27FC236}">
                <a16:creationId xmlns:a16="http://schemas.microsoft.com/office/drawing/2014/main" id="{BC48E30A-92E8-43BB-9CD2-DF591C1B861A}"/>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4C4FD3B0-C846-4E05-8965-322C52B2EFB7}"/>
              </a:ext>
            </a:extLst>
          </p:cNvPr>
          <p:cNvSpPr>
            <a:spLocks noGrp="1"/>
          </p:cNvSpPr>
          <p:nvPr>
            <p:ph type="sldNum" sz="quarter" idx="12"/>
          </p:nvPr>
        </p:nvSpPr>
        <p:spPr/>
        <p:txBody>
          <a:bodyPr/>
          <a:lstStyle/>
          <a:p>
            <a:fld id="{9865DC90-DCC6-442A-985B-9190E2D965A9}" type="slidenum">
              <a:rPr lang="en-GB" smtClean="0"/>
              <a:t>‹#›</a:t>
            </a:fld>
            <a:endParaRPr lang="en-GB" dirty="0"/>
          </a:p>
        </p:txBody>
      </p:sp>
    </p:spTree>
    <p:extLst>
      <p:ext uri="{BB962C8B-B14F-4D97-AF65-F5344CB8AC3E}">
        <p14:creationId xmlns:p14="http://schemas.microsoft.com/office/powerpoint/2010/main" val="1242331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3887391" y="822855"/>
            <a:ext cx="4629150" cy="40613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29841" y="1714501"/>
            <a:ext cx="2949178" cy="317632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BECFEC1-1344-AD44-8D2E-702E20925CC3}" type="datetimeFigureOut">
              <a:rPr lang="en-US" smtClean="0"/>
              <a:t>10/14/2025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C44133-C343-9242-9975-8039D7B91997}" type="slidenum">
              <a:rPr lang="en-US" smtClean="0"/>
              <a:t>‹#›</a:t>
            </a:fld>
            <a:endParaRPr lang="en-US" dirty="0"/>
          </a:p>
        </p:txBody>
      </p:sp>
    </p:spTree>
    <p:extLst>
      <p:ext uri="{BB962C8B-B14F-4D97-AF65-F5344CB8AC3E}">
        <p14:creationId xmlns:p14="http://schemas.microsoft.com/office/powerpoint/2010/main" val="164985619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F13B5-2AEC-469F-A4E4-9F2C7ADFB51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97BEDFE-7102-447E-AC98-D912F1E831E2}"/>
              </a:ext>
            </a:extLst>
          </p:cNvPr>
          <p:cNvSpPr>
            <a:spLocks noGrp="1"/>
          </p:cNvSpPr>
          <p:nvPr>
            <p:ph type="dt" sz="half" idx="10"/>
          </p:nvPr>
        </p:nvSpPr>
        <p:spPr/>
        <p:txBody>
          <a:bodyPr/>
          <a:lstStyle/>
          <a:p>
            <a:fld id="{8483E18B-32ED-4B2A-8D24-3117D76D6BE7}" type="datetimeFigureOut">
              <a:rPr lang="en-GB" smtClean="0"/>
              <a:t>14/10/2025</a:t>
            </a:fld>
            <a:endParaRPr lang="en-GB" dirty="0"/>
          </a:p>
        </p:txBody>
      </p:sp>
      <p:sp>
        <p:nvSpPr>
          <p:cNvPr id="4" name="Footer Placeholder 3">
            <a:extLst>
              <a:ext uri="{FF2B5EF4-FFF2-40B4-BE49-F238E27FC236}">
                <a16:creationId xmlns:a16="http://schemas.microsoft.com/office/drawing/2014/main" id="{E5D77AF6-3F03-4B60-A1F1-7DDE583A1AB4}"/>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4A548ADA-6B76-4182-942A-D97BBF3D9C48}"/>
              </a:ext>
            </a:extLst>
          </p:cNvPr>
          <p:cNvSpPr>
            <a:spLocks noGrp="1"/>
          </p:cNvSpPr>
          <p:nvPr>
            <p:ph type="sldNum" sz="quarter" idx="12"/>
          </p:nvPr>
        </p:nvSpPr>
        <p:spPr/>
        <p:txBody>
          <a:bodyPr/>
          <a:lstStyle/>
          <a:p>
            <a:fld id="{9865DC90-DCC6-442A-985B-9190E2D965A9}" type="slidenum">
              <a:rPr lang="en-GB" smtClean="0"/>
              <a:t>‹#›</a:t>
            </a:fld>
            <a:endParaRPr lang="en-GB" dirty="0"/>
          </a:p>
        </p:txBody>
      </p:sp>
    </p:spTree>
    <p:extLst>
      <p:ext uri="{BB962C8B-B14F-4D97-AF65-F5344CB8AC3E}">
        <p14:creationId xmlns:p14="http://schemas.microsoft.com/office/powerpoint/2010/main" val="107067016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8429BF-899D-40BC-B8AF-7657413949FB}"/>
              </a:ext>
            </a:extLst>
          </p:cNvPr>
          <p:cNvSpPr>
            <a:spLocks noGrp="1"/>
          </p:cNvSpPr>
          <p:nvPr>
            <p:ph type="dt" sz="half" idx="10"/>
          </p:nvPr>
        </p:nvSpPr>
        <p:spPr/>
        <p:txBody>
          <a:bodyPr/>
          <a:lstStyle/>
          <a:p>
            <a:fld id="{8483E18B-32ED-4B2A-8D24-3117D76D6BE7}" type="datetimeFigureOut">
              <a:rPr lang="en-GB" smtClean="0"/>
              <a:t>14/10/2025</a:t>
            </a:fld>
            <a:endParaRPr lang="en-GB" dirty="0"/>
          </a:p>
        </p:txBody>
      </p:sp>
      <p:sp>
        <p:nvSpPr>
          <p:cNvPr id="3" name="Footer Placeholder 2">
            <a:extLst>
              <a:ext uri="{FF2B5EF4-FFF2-40B4-BE49-F238E27FC236}">
                <a16:creationId xmlns:a16="http://schemas.microsoft.com/office/drawing/2014/main" id="{1BB5561E-467A-40FC-992D-211AABA4A5B0}"/>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567A4244-B353-4411-885B-DFF27BDD66FC}"/>
              </a:ext>
            </a:extLst>
          </p:cNvPr>
          <p:cNvSpPr>
            <a:spLocks noGrp="1"/>
          </p:cNvSpPr>
          <p:nvPr>
            <p:ph type="sldNum" sz="quarter" idx="12"/>
          </p:nvPr>
        </p:nvSpPr>
        <p:spPr/>
        <p:txBody>
          <a:bodyPr/>
          <a:lstStyle/>
          <a:p>
            <a:fld id="{9865DC90-DCC6-442A-985B-9190E2D965A9}" type="slidenum">
              <a:rPr lang="en-GB" smtClean="0"/>
              <a:t>‹#›</a:t>
            </a:fld>
            <a:endParaRPr lang="en-GB" dirty="0"/>
          </a:p>
        </p:txBody>
      </p:sp>
    </p:spTree>
    <p:extLst>
      <p:ext uri="{BB962C8B-B14F-4D97-AF65-F5344CB8AC3E}">
        <p14:creationId xmlns:p14="http://schemas.microsoft.com/office/powerpoint/2010/main" val="268910958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91E29-C7F3-4023-B20A-C8AE34CA423D}"/>
              </a:ext>
            </a:extLst>
          </p:cNvPr>
          <p:cNvSpPr>
            <a:spLocks noGrp="1"/>
          </p:cNvSpPr>
          <p:nvPr>
            <p:ph type="title"/>
          </p:nvPr>
        </p:nvSpPr>
        <p:spPr>
          <a:xfrm>
            <a:off x="629841" y="381000"/>
            <a:ext cx="2949178" cy="1333500"/>
          </a:xfrm>
        </p:spPr>
        <p:txBody>
          <a:bodyPr anchor="b"/>
          <a:lstStyle>
            <a:lvl1pPr>
              <a:defRPr sz="20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54FCA24-541A-4482-B301-AE19F99ABCCA}"/>
              </a:ext>
            </a:extLst>
          </p:cNvPr>
          <p:cNvSpPr>
            <a:spLocks noGrp="1"/>
          </p:cNvSpPr>
          <p:nvPr>
            <p:ph idx="1"/>
          </p:nvPr>
        </p:nvSpPr>
        <p:spPr>
          <a:xfrm>
            <a:off x="3887391" y="822856"/>
            <a:ext cx="4629150" cy="4061354"/>
          </a:xfrm>
        </p:spPr>
        <p:txBody>
          <a:bodyPr/>
          <a:lstStyle>
            <a:lvl1pPr>
              <a:defRPr sz="2000"/>
            </a:lvl1pPr>
            <a:lvl2pPr>
              <a:defRPr sz="1750"/>
            </a:lvl2pPr>
            <a:lvl3pPr>
              <a:defRPr sz="1500"/>
            </a:lvl3pPr>
            <a:lvl4pPr>
              <a:defRPr sz="1250"/>
            </a:lvl4pPr>
            <a:lvl5pPr>
              <a:defRPr sz="1250"/>
            </a:lvl5pPr>
            <a:lvl6pPr>
              <a:defRPr sz="1250"/>
            </a:lvl6pPr>
            <a:lvl7pPr>
              <a:defRPr sz="1250"/>
            </a:lvl7pPr>
            <a:lvl8pPr>
              <a:defRPr sz="1250"/>
            </a:lvl8pPr>
            <a:lvl9pPr>
              <a:defRPr sz="1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E91AAC1-1DCE-491D-B16B-C75BF2C42640}"/>
              </a:ext>
            </a:extLst>
          </p:cNvPr>
          <p:cNvSpPr>
            <a:spLocks noGrp="1"/>
          </p:cNvSpPr>
          <p:nvPr>
            <p:ph type="body" sz="half" idx="2"/>
          </p:nvPr>
        </p:nvSpPr>
        <p:spPr>
          <a:xfrm>
            <a:off x="629841" y="1714500"/>
            <a:ext cx="2949178" cy="3176323"/>
          </a:xfrm>
        </p:spPr>
        <p:txBody>
          <a:bodyPr/>
          <a:lstStyle>
            <a:lvl1pPr marL="0" indent="0">
              <a:buNone/>
              <a:defRPr sz="1000"/>
            </a:lvl1pPr>
            <a:lvl2pPr marL="285739" indent="0">
              <a:buNone/>
              <a:defRPr sz="875"/>
            </a:lvl2pPr>
            <a:lvl3pPr marL="571477" indent="0">
              <a:buNone/>
              <a:defRPr sz="750"/>
            </a:lvl3pPr>
            <a:lvl4pPr marL="857216" indent="0">
              <a:buNone/>
              <a:defRPr sz="625"/>
            </a:lvl4pPr>
            <a:lvl5pPr marL="1142954" indent="0">
              <a:buNone/>
              <a:defRPr sz="625"/>
            </a:lvl5pPr>
            <a:lvl6pPr marL="1428693" indent="0">
              <a:buNone/>
              <a:defRPr sz="625"/>
            </a:lvl6pPr>
            <a:lvl7pPr marL="1714431" indent="0">
              <a:buNone/>
              <a:defRPr sz="625"/>
            </a:lvl7pPr>
            <a:lvl8pPr marL="2000170" indent="0">
              <a:buNone/>
              <a:defRPr sz="625"/>
            </a:lvl8pPr>
            <a:lvl9pPr marL="2285909" indent="0">
              <a:buNone/>
              <a:defRPr sz="625"/>
            </a:lvl9pPr>
          </a:lstStyle>
          <a:p>
            <a:pPr lvl="0"/>
            <a:r>
              <a:rPr lang="en-US"/>
              <a:t>Click to edit Master text styles</a:t>
            </a:r>
          </a:p>
        </p:txBody>
      </p:sp>
      <p:sp>
        <p:nvSpPr>
          <p:cNvPr id="5" name="Date Placeholder 4">
            <a:extLst>
              <a:ext uri="{FF2B5EF4-FFF2-40B4-BE49-F238E27FC236}">
                <a16:creationId xmlns:a16="http://schemas.microsoft.com/office/drawing/2014/main" id="{8FAE6499-C193-4F3A-8835-60F47DC81530}"/>
              </a:ext>
            </a:extLst>
          </p:cNvPr>
          <p:cNvSpPr>
            <a:spLocks noGrp="1"/>
          </p:cNvSpPr>
          <p:nvPr>
            <p:ph type="dt" sz="half" idx="10"/>
          </p:nvPr>
        </p:nvSpPr>
        <p:spPr/>
        <p:txBody>
          <a:bodyPr/>
          <a:lstStyle/>
          <a:p>
            <a:fld id="{8483E18B-32ED-4B2A-8D24-3117D76D6BE7}" type="datetimeFigureOut">
              <a:rPr lang="en-GB" smtClean="0"/>
              <a:t>14/10/2025</a:t>
            </a:fld>
            <a:endParaRPr lang="en-GB" dirty="0"/>
          </a:p>
        </p:txBody>
      </p:sp>
      <p:sp>
        <p:nvSpPr>
          <p:cNvPr id="6" name="Footer Placeholder 5">
            <a:extLst>
              <a:ext uri="{FF2B5EF4-FFF2-40B4-BE49-F238E27FC236}">
                <a16:creationId xmlns:a16="http://schemas.microsoft.com/office/drawing/2014/main" id="{F0561ADD-7A19-41CB-8E44-E83404B5652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3C32A4CB-1874-48E9-9FAD-F063DDC69277}"/>
              </a:ext>
            </a:extLst>
          </p:cNvPr>
          <p:cNvSpPr>
            <a:spLocks noGrp="1"/>
          </p:cNvSpPr>
          <p:nvPr>
            <p:ph type="sldNum" sz="quarter" idx="12"/>
          </p:nvPr>
        </p:nvSpPr>
        <p:spPr/>
        <p:txBody>
          <a:bodyPr/>
          <a:lstStyle/>
          <a:p>
            <a:fld id="{9865DC90-DCC6-442A-985B-9190E2D965A9}" type="slidenum">
              <a:rPr lang="en-GB" smtClean="0"/>
              <a:t>‹#›</a:t>
            </a:fld>
            <a:endParaRPr lang="en-GB" dirty="0"/>
          </a:p>
        </p:txBody>
      </p:sp>
    </p:spTree>
    <p:extLst>
      <p:ext uri="{BB962C8B-B14F-4D97-AF65-F5344CB8AC3E}">
        <p14:creationId xmlns:p14="http://schemas.microsoft.com/office/powerpoint/2010/main" val="253599272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8959-79DE-4B6C-A522-4E308C68B2C1}"/>
              </a:ext>
            </a:extLst>
          </p:cNvPr>
          <p:cNvSpPr>
            <a:spLocks noGrp="1"/>
          </p:cNvSpPr>
          <p:nvPr>
            <p:ph type="title"/>
          </p:nvPr>
        </p:nvSpPr>
        <p:spPr>
          <a:xfrm>
            <a:off x="629841" y="381000"/>
            <a:ext cx="2949178" cy="1333500"/>
          </a:xfrm>
        </p:spPr>
        <p:txBody>
          <a:bodyPr anchor="b"/>
          <a:lstStyle>
            <a:lvl1pPr>
              <a:defRPr sz="20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570C208-106F-4DBA-A2B3-8A17F6DEC69F}"/>
              </a:ext>
            </a:extLst>
          </p:cNvPr>
          <p:cNvSpPr>
            <a:spLocks noGrp="1"/>
          </p:cNvSpPr>
          <p:nvPr>
            <p:ph type="pic" idx="1"/>
          </p:nvPr>
        </p:nvSpPr>
        <p:spPr>
          <a:xfrm>
            <a:off x="3887391" y="822856"/>
            <a:ext cx="4629150" cy="4061354"/>
          </a:xfrm>
        </p:spPr>
        <p:txBody>
          <a:bodyPr/>
          <a:lstStyle>
            <a:lvl1pPr marL="0" indent="0">
              <a:buNone/>
              <a:defRPr sz="2000"/>
            </a:lvl1pPr>
            <a:lvl2pPr marL="285739" indent="0">
              <a:buNone/>
              <a:defRPr sz="1750"/>
            </a:lvl2pPr>
            <a:lvl3pPr marL="571477" indent="0">
              <a:buNone/>
              <a:defRPr sz="1500"/>
            </a:lvl3pPr>
            <a:lvl4pPr marL="857216" indent="0">
              <a:buNone/>
              <a:defRPr sz="1250"/>
            </a:lvl4pPr>
            <a:lvl5pPr marL="1142954" indent="0">
              <a:buNone/>
              <a:defRPr sz="1250"/>
            </a:lvl5pPr>
            <a:lvl6pPr marL="1428693" indent="0">
              <a:buNone/>
              <a:defRPr sz="1250"/>
            </a:lvl6pPr>
            <a:lvl7pPr marL="1714431" indent="0">
              <a:buNone/>
              <a:defRPr sz="1250"/>
            </a:lvl7pPr>
            <a:lvl8pPr marL="2000170" indent="0">
              <a:buNone/>
              <a:defRPr sz="1250"/>
            </a:lvl8pPr>
            <a:lvl9pPr marL="2285909" indent="0">
              <a:buNone/>
              <a:defRPr sz="1250"/>
            </a:lvl9pPr>
          </a:lstStyle>
          <a:p>
            <a:endParaRPr lang="en-GB" dirty="0"/>
          </a:p>
        </p:txBody>
      </p:sp>
      <p:sp>
        <p:nvSpPr>
          <p:cNvPr id="4" name="Text Placeholder 3">
            <a:extLst>
              <a:ext uri="{FF2B5EF4-FFF2-40B4-BE49-F238E27FC236}">
                <a16:creationId xmlns:a16="http://schemas.microsoft.com/office/drawing/2014/main" id="{F57CD05E-8AEE-46AB-ACAD-491BD28771AC}"/>
              </a:ext>
            </a:extLst>
          </p:cNvPr>
          <p:cNvSpPr>
            <a:spLocks noGrp="1"/>
          </p:cNvSpPr>
          <p:nvPr>
            <p:ph type="body" sz="half" idx="2"/>
          </p:nvPr>
        </p:nvSpPr>
        <p:spPr>
          <a:xfrm>
            <a:off x="629841" y="1714500"/>
            <a:ext cx="2949178" cy="3176323"/>
          </a:xfrm>
        </p:spPr>
        <p:txBody>
          <a:bodyPr/>
          <a:lstStyle>
            <a:lvl1pPr marL="0" indent="0">
              <a:buNone/>
              <a:defRPr sz="1000"/>
            </a:lvl1pPr>
            <a:lvl2pPr marL="285739" indent="0">
              <a:buNone/>
              <a:defRPr sz="875"/>
            </a:lvl2pPr>
            <a:lvl3pPr marL="571477" indent="0">
              <a:buNone/>
              <a:defRPr sz="750"/>
            </a:lvl3pPr>
            <a:lvl4pPr marL="857216" indent="0">
              <a:buNone/>
              <a:defRPr sz="625"/>
            </a:lvl4pPr>
            <a:lvl5pPr marL="1142954" indent="0">
              <a:buNone/>
              <a:defRPr sz="625"/>
            </a:lvl5pPr>
            <a:lvl6pPr marL="1428693" indent="0">
              <a:buNone/>
              <a:defRPr sz="625"/>
            </a:lvl6pPr>
            <a:lvl7pPr marL="1714431" indent="0">
              <a:buNone/>
              <a:defRPr sz="625"/>
            </a:lvl7pPr>
            <a:lvl8pPr marL="2000170" indent="0">
              <a:buNone/>
              <a:defRPr sz="625"/>
            </a:lvl8pPr>
            <a:lvl9pPr marL="2285909" indent="0">
              <a:buNone/>
              <a:defRPr sz="625"/>
            </a:lvl9pPr>
          </a:lstStyle>
          <a:p>
            <a:pPr lvl="0"/>
            <a:r>
              <a:rPr lang="en-US"/>
              <a:t>Click to edit Master text styles</a:t>
            </a:r>
          </a:p>
        </p:txBody>
      </p:sp>
      <p:sp>
        <p:nvSpPr>
          <p:cNvPr id="5" name="Date Placeholder 4">
            <a:extLst>
              <a:ext uri="{FF2B5EF4-FFF2-40B4-BE49-F238E27FC236}">
                <a16:creationId xmlns:a16="http://schemas.microsoft.com/office/drawing/2014/main" id="{32274F8F-B9C6-4BC9-988E-2110889E5754}"/>
              </a:ext>
            </a:extLst>
          </p:cNvPr>
          <p:cNvSpPr>
            <a:spLocks noGrp="1"/>
          </p:cNvSpPr>
          <p:nvPr>
            <p:ph type="dt" sz="half" idx="10"/>
          </p:nvPr>
        </p:nvSpPr>
        <p:spPr/>
        <p:txBody>
          <a:bodyPr/>
          <a:lstStyle/>
          <a:p>
            <a:fld id="{8483E18B-32ED-4B2A-8D24-3117D76D6BE7}" type="datetimeFigureOut">
              <a:rPr lang="en-GB" smtClean="0"/>
              <a:t>14/10/2025</a:t>
            </a:fld>
            <a:endParaRPr lang="en-GB" dirty="0"/>
          </a:p>
        </p:txBody>
      </p:sp>
      <p:sp>
        <p:nvSpPr>
          <p:cNvPr id="6" name="Footer Placeholder 5">
            <a:extLst>
              <a:ext uri="{FF2B5EF4-FFF2-40B4-BE49-F238E27FC236}">
                <a16:creationId xmlns:a16="http://schemas.microsoft.com/office/drawing/2014/main" id="{24CF88A9-CB55-495F-AD5A-260CAEA3A2B7}"/>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5406A2EB-789E-4A5E-AA2C-33CFF4739459}"/>
              </a:ext>
            </a:extLst>
          </p:cNvPr>
          <p:cNvSpPr>
            <a:spLocks noGrp="1"/>
          </p:cNvSpPr>
          <p:nvPr>
            <p:ph type="sldNum" sz="quarter" idx="12"/>
          </p:nvPr>
        </p:nvSpPr>
        <p:spPr/>
        <p:txBody>
          <a:bodyPr/>
          <a:lstStyle/>
          <a:p>
            <a:fld id="{9865DC90-DCC6-442A-985B-9190E2D965A9}" type="slidenum">
              <a:rPr lang="en-GB" smtClean="0"/>
              <a:t>‹#›</a:t>
            </a:fld>
            <a:endParaRPr lang="en-GB" dirty="0"/>
          </a:p>
        </p:txBody>
      </p:sp>
    </p:spTree>
    <p:extLst>
      <p:ext uri="{BB962C8B-B14F-4D97-AF65-F5344CB8AC3E}">
        <p14:creationId xmlns:p14="http://schemas.microsoft.com/office/powerpoint/2010/main" val="281776060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0401-CD76-465E-BFB8-A36105D5C10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6FBF1E6-8CC5-4C44-B529-32409DFAA5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85CC7F-9853-4052-9C3A-92C7EE4C67C7}"/>
              </a:ext>
            </a:extLst>
          </p:cNvPr>
          <p:cNvSpPr>
            <a:spLocks noGrp="1"/>
          </p:cNvSpPr>
          <p:nvPr>
            <p:ph type="dt" sz="half" idx="10"/>
          </p:nvPr>
        </p:nvSpPr>
        <p:spPr/>
        <p:txBody>
          <a:bodyPr/>
          <a:lstStyle/>
          <a:p>
            <a:fld id="{8483E18B-32ED-4B2A-8D24-3117D76D6BE7}" type="datetimeFigureOut">
              <a:rPr lang="en-GB" smtClean="0"/>
              <a:t>14/10/2025</a:t>
            </a:fld>
            <a:endParaRPr lang="en-GB" dirty="0"/>
          </a:p>
        </p:txBody>
      </p:sp>
      <p:sp>
        <p:nvSpPr>
          <p:cNvPr id="5" name="Footer Placeholder 4">
            <a:extLst>
              <a:ext uri="{FF2B5EF4-FFF2-40B4-BE49-F238E27FC236}">
                <a16:creationId xmlns:a16="http://schemas.microsoft.com/office/drawing/2014/main" id="{5F0E3205-EE0B-418F-9181-3A05D0500F7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7A54082D-0784-4F34-9B03-3DB2226E7ED4}"/>
              </a:ext>
            </a:extLst>
          </p:cNvPr>
          <p:cNvSpPr>
            <a:spLocks noGrp="1"/>
          </p:cNvSpPr>
          <p:nvPr>
            <p:ph type="sldNum" sz="quarter" idx="12"/>
          </p:nvPr>
        </p:nvSpPr>
        <p:spPr/>
        <p:txBody>
          <a:bodyPr/>
          <a:lstStyle/>
          <a:p>
            <a:fld id="{9865DC90-DCC6-442A-985B-9190E2D965A9}" type="slidenum">
              <a:rPr lang="en-GB" smtClean="0"/>
              <a:t>‹#›</a:t>
            </a:fld>
            <a:endParaRPr lang="en-GB" dirty="0"/>
          </a:p>
        </p:txBody>
      </p:sp>
    </p:spTree>
    <p:extLst>
      <p:ext uri="{BB962C8B-B14F-4D97-AF65-F5344CB8AC3E}">
        <p14:creationId xmlns:p14="http://schemas.microsoft.com/office/powerpoint/2010/main" val="18683176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0E30D3-BCC5-4858-92E1-D5B8F3A151A6}"/>
              </a:ext>
            </a:extLst>
          </p:cNvPr>
          <p:cNvSpPr>
            <a:spLocks noGrp="1"/>
          </p:cNvSpPr>
          <p:nvPr>
            <p:ph type="title" orient="vert"/>
          </p:nvPr>
        </p:nvSpPr>
        <p:spPr>
          <a:xfrm>
            <a:off x="6543676" y="304271"/>
            <a:ext cx="1971675" cy="484319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B8B2480-376F-48D0-98AE-9667B9AF359A}"/>
              </a:ext>
            </a:extLst>
          </p:cNvPr>
          <p:cNvSpPr>
            <a:spLocks noGrp="1"/>
          </p:cNvSpPr>
          <p:nvPr>
            <p:ph type="body" orient="vert" idx="1"/>
          </p:nvPr>
        </p:nvSpPr>
        <p:spPr>
          <a:xfrm>
            <a:off x="628651"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3C9DD8E-163A-4158-8F37-CC40F1E9A9DE}"/>
              </a:ext>
            </a:extLst>
          </p:cNvPr>
          <p:cNvSpPr>
            <a:spLocks noGrp="1"/>
          </p:cNvSpPr>
          <p:nvPr>
            <p:ph type="dt" sz="half" idx="10"/>
          </p:nvPr>
        </p:nvSpPr>
        <p:spPr/>
        <p:txBody>
          <a:bodyPr/>
          <a:lstStyle/>
          <a:p>
            <a:fld id="{8483E18B-32ED-4B2A-8D24-3117D76D6BE7}" type="datetimeFigureOut">
              <a:rPr lang="en-GB" smtClean="0"/>
              <a:t>14/10/2025</a:t>
            </a:fld>
            <a:endParaRPr lang="en-GB" dirty="0"/>
          </a:p>
        </p:txBody>
      </p:sp>
      <p:sp>
        <p:nvSpPr>
          <p:cNvPr id="5" name="Footer Placeholder 4">
            <a:extLst>
              <a:ext uri="{FF2B5EF4-FFF2-40B4-BE49-F238E27FC236}">
                <a16:creationId xmlns:a16="http://schemas.microsoft.com/office/drawing/2014/main" id="{120CC61E-FE8C-426F-8438-C30AD3121FD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F668DDEE-7836-47F1-995F-FA4878F6593D}"/>
              </a:ext>
            </a:extLst>
          </p:cNvPr>
          <p:cNvSpPr>
            <a:spLocks noGrp="1"/>
          </p:cNvSpPr>
          <p:nvPr>
            <p:ph type="sldNum" sz="quarter" idx="12"/>
          </p:nvPr>
        </p:nvSpPr>
        <p:spPr/>
        <p:txBody>
          <a:bodyPr/>
          <a:lstStyle/>
          <a:p>
            <a:fld id="{9865DC90-DCC6-442A-985B-9190E2D965A9}" type="slidenum">
              <a:rPr lang="en-GB" smtClean="0"/>
              <a:t>‹#›</a:t>
            </a:fld>
            <a:endParaRPr lang="en-GB" dirty="0"/>
          </a:p>
        </p:txBody>
      </p:sp>
    </p:spTree>
    <p:extLst>
      <p:ext uri="{BB962C8B-B14F-4D97-AF65-F5344CB8AC3E}">
        <p14:creationId xmlns:p14="http://schemas.microsoft.com/office/powerpoint/2010/main" val="405851850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5ED70-D8ED-4DF0-9212-40CFEF19869A}"/>
              </a:ext>
            </a:extLst>
          </p:cNvPr>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64241A50-3831-4611-9E19-0F27028CCCD0}"/>
              </a:ext>
            </a:extLst>
          </p:cNvPr>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30B90D3-CC64-4820-9F0A-74D68FFD5D98}"/>
              </a:ext>
            </a:extLst>
          </p:cNvPr>
          <p:cNvSpPr>
            <a:spLocks noGrp="1"/>
          </p:cNvSpPr>
          <p:nvPr>
            <p:ph type="dt" sz="half" idx="10"/>
          </p:nvPr>
        </p:nvSpPr>
        <p:spPr/>
        <p:txBody>
          <a:bodyPr/>
          <a:lstStyle/>
          <a:p>
            <a:fld id="{8483E18B-32ED-4B2A-8D24-3117D76D6BE7}" type="datetimeFigureOut">
              <a:rPr lang="en-GB" smtClean="0"/>
              <a:t>14/10/2025</a:t>
            </a:fld>
            <a:endParaRPr lang="en-GB" dirty="0"/>
          </a:p>
        </p:txBody>
      </p:sp>
      <p:sp>
        <p:nvSpPr>
          <p:cNvPr id="5" name="Footer Placeholder 4">
            <a:extLst>
              <a:ext uri="{FF2B5EF4-FFF2-40B4-BE49-F238E27FC236}">
                <a16:creationId xmlns:a16="http://schemas.microsoft.com/office/drawing/2014/main" id="{D27EFE3F-EDB7-4612-ADAE-2B7E8F735980}"/>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33C07DEE-CA20-432A-998D-366B715AD417}"/>
              </a:ext>
            </a:extLst>
          </p:cNvPr>
          <p:cNvSpPr>
            <a:spLocks noGrp="1"/>
          </p:cNvSpPr>
          <p:nvPr>
            <p:ph type="sldNum" sz="quarter" idx="12"/>
          </p:nvPr>
        </p:nvSpPr>
        <p:spPr/>
        <p:txBody>
          <a:bodyPr/>
          <a:lstStyle/>
          <a:p>
            <a:fld id="{9865DC90-DCC6-442A-985B-9190E2D965A9}" type="slidenum">
              <a:rPr lang="en-GB" smtClean="0"/>
              <a:t>‹#›</a:t>
            </a:fld>
            <a:endParaRPr lang="en-GB" dirty="0"/>
          </a:p>
        </p:txBody>
      </p:sp>
    </p:spTree>
    <p:extLst>
      <p:ext uri="{BB962C8B-B14F-4D97-AF65-F5344CB8AC3E}">
        <p14:creationId xmlns:p14="http://schemas.microsoft.com/office/powerpoint/2010/main" val="337470524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4AFDF-1FD6-4ED8-8EFB-6D22A79A856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D535EE7-24D1-4635-B41F-13D878128D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DD5574E-A215-48C3-B006-755EA8C80C12}"/>
              </a:ext>
            </a:extLst>
          </p:cNvPr>
          <p:cNvSpPr>
            <a:spLocks noGrp="1"/>
          </p:cNvSpPr>
          <p:nvPr>
            <p:ph type="dt" sz="half" idx="10"/>
          </p:nvPr>
        </p:nvSpPr>
        <p:spPr/>
        <p:txBody>
          <a:bodyPr/>
          <a:lstStyle/>
          <a:p>
            <a:fld id="{8483E18B-32ED-4B2A-8D24-3117D76D6BE7}" type="datetimeFigureOut">
              <a:rPr lang="en-GB" smtClean="0"/>
              <a:t>14/10/2025</a:t>
            </a:fld>
            <a:endParaRPr lang="en-GB" dirty="0"/>
          </a:p>
        </p:txBody>
      </p:sp>
      <p:sp>
        <p:nvSpPr>
          <p:cNvPr id="5" name="Footer Placeholder 4">
            <a:extLst>
              <a:ext uri="{FF2B5EF4-FFF2-40B4-BE49-F238E27FC236}">
                <a16:creationId xmlns:a16="http://schemas.microsoft.com/office/drawing/2014/main" id="{4C97CBF3-0AE1-4776-9553-A9C458C2ED7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76F5C52C-470D-4C78-9654-43DFBF6ADE3F}"/>
              </a:ext>
            </a:extLst>
          </p:cNvPr>
          <p:cNvSpPr>
            <a:spLocks noGrp="1"/>
          </p:cNvSpPr>
          <p:nvPr>
            <p:ph type="sldNum" sz="quarter" idx="12"/>
          </p:nvPr>
        </p:nvSpPr>
        <p:spPr/>
        <p:txBody>
          <a:bodyPr/>
          <a:lstStyle/>
          <a:p>
            <a:fld id="{9865DC90-DCC6-442A-985B-9190E2D965A9}" type="slidenum">
              <a:rPr lang="en-GB" smtClean="0"/>
              <a:t>‹#›</a:t>
            </a:fld>
            <a:endParaRPr lang="en-GB" dirty="0"/>
          </a:p>
        </p:txBody>
      </p:sp>
    </p:spTree>
    <p:extLst>
      <p:ext uri="{BB962C8B-B14F-4D97-AF65-F5344CB8AC3E}">
        <p14:creationId xmlns:p14="http://schemas.microsoft.com/office/powerpoint/2010/main" val="298045785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13430-7186-44BF-910A-0312253FA1C4}"/>
              </a:ext>
            </a:extLst>
          </p:cNvPr>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3A885F4-3A4B-4A56-989B-534080C8C33A}"/>
              </a:ext>
            </a:extLst>
          </p:cNvPr>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BC295D-46A4-4568-914A-470D6C679CCE}"/>
              </a:ext>
            </a:extLst>
          </p:cNvPr>
          <p:cNvSpPr>
            <a:spLocks noGrp="1"/>
          </p:cNvSpPr>
          <p:nvPr>
            <p:ph type="dt" sz="half" idx="10"/>
          </p:nvPr>
        </p:nvSpPr>
        <p:spPr/>
        <p:txBody>
          <a:bodyPr/>
          <a:lstStyle/>
          <a:p>
            <a:fld id="{8483E18B-32ED-4B2A-8D24-3117D76D6BE7}" type="datetimeFigureOut">
              <a:rPr lang="en-GB" smtClean="0"/>
              <a:t>14/10/2025</a:t>
            </a:fld>
            <a:endParaRPr lang="en-GB" dirty="0"/>
          </a:p>
        </p:txBody>
      </p:sp>
      <p:sp>
        <p:nvSpPr>
          <p:cNvPr id="5" name="Footer Placeholder 4">
            <a:extLst>
              <a:ext uri="{FF2B5EF4-FFF2-40B4-BE49-F238E27FC236}">
                <a16:creationId xmlns:a16="http://schemas.microsoft.com/office/drawing/2014/main" id="{F939A837-7754-4D0E-BE27-3F7401E2826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8F63C48-FFA3-44A8-9471-22384D6C7101}"/>
              </a:ext>
            </a:extLst>
          </p:cNvPr>
          <p:cNvSpPr>
            <a:spLocks noGrp="1"/>
          </p:cNvSpPr>
          <p:nvPr>
            <p:ph type="sldNum" sz="quarter" idx="12"/>
          </p:nvPr>
        </p:nvSpPr>
        <p:spPr/>
        <p:txBody>
          <a:bodyPr/>
          <a:lstStyle/>
          <a:p>
            <a:fld id="{9865DC90-DCC6-442A-985B-9190E2D965A9}" type="slidenum">
              <a:rPr lang="en-GB" smtClean="0"/>
              <a:t>‹#›</a:t>
            </a:fld>
            <a:endParaRPr lang="en-GB" dirty="0"/>
          </a:p>
        </p:txBody>
      </p:sp>
    </p:spTree>
    <p:extLst>
      <p:ext uri="{BB962C8B-B14F-4D97-AF65-F5344CB8AC3E}">
        <p14:creationId xmlns:p14="http://schemas.microsoft.com/office/powerpoint/2010/main" val="98952943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2E4C0-6B4F-4D58-8D83-9995CC3E6A8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84CE542-78B8-48DE-8549-BC622052E14E}"/>
              </a:ext>
            </a:extLst>
          </p:cNvPr>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01FEDE5-4E38-4FB1-8703-9EEF59F5F842}"/>
              </a:ext>
            </a:extLst>
          </p:cNvPr>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14E8C37-05C1-460B-BAC3-6F409B7F97F4}"/>
              </a:ext>
            </a:extLst>
          </p:cNvPr>
          <p:cNvSpPr>
            <a:spLocks noGrp="1"/>
          </p:cNvSpPr>
          <p:nvPr>
            <p:ph type="dt" sz="half" idx="10"/>
          </p:nvPr>
        </p:nvSpPr>
        <p:spPr/>
        <p:txBody>
          <a:bodyPr/>
          <a:lstStyle/>
          <a:p>
            <a:fld id="{8483E18B-32ED-4B2A-8D24-3117D76D6BE7}" type="datetimeFigureOut">
              <a:rPr lang="en-GB" smtClean="0"/>
              <a:t>14/10/2025</a:t>
            </a:fld>
            <a:endParaRPr lang="en-GB" dirty="0"/>
          </a:p>
        </p:txBody>
      </p:sp>
      <p:sp>
        <p:nvSpPr>
          <p:cNvPr id="6" name="Footer Placeholder 5">
            <a:extLst>
              <a:ext uri="{FF2B5EF4-FFF2-40B4-BE49-F238E27FC236}">
                <a16:creationId xmlns:a16="http://schemas.microsoft.com/office/drawing/2014/main" id="{2165A8D4-D0A1-4C9C-92ED-CEEECB4A0ED9}"/>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CFB83B2D-A9E0-4F7A-8A3C-D1E18307340C}"/>
              </a:ext>
            </a:extLst>
          </p:cNvPr>
          <p:cNvSpPr>
            <a:spLocks noGrp="1"/>
          </p:cNvSpPr>
          <p:nvPr>
            <p:ph type="sldNum" sz="quarter" idx="12"/>
          </p:nvPr>
        </p:nvSpPr>
        <p:spPr/>
        <p:txBody>
          <a:bodyPr/>
          <a:lstStyle/>
          <a:p>
            <a:fld id="{9865DC90-DCC6-442A-985B-9190E2D965A9}" type="slidenum">
              <a:rPr lang="en-GB" smtClean="0"/>
              <a:t>‹#›</a:t>
            </a:fld>
            <a:endParaRPr lang="en-GB" dirty="0"/>
          </a:p>
        </p:txBody>
      </p:sp>
    </p:spTree>
    <p:extLst>
      <p:ext uri="{BB962C8B-B14F-4D97-AF65-F5344CB8AC3E}">
        <p14:creationId xmlns:p14="http://schemas.microsoft.com/office/powerpoint/2010/main" val="1064194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image" Target="../media/image7.png"/><Relationship Id="rId3" Type="http://schemas.openxmlformats.org/officeDocument/2006/relationships/slideLayout" Target="../slideLayouts/slideLayout26.xml"/><Relationship Id="rId21" Type="http://schemas.openxmlformats.org/officeDocument/2006/relationships/image" Target="../media/image2.emf"/><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image" Target="../media/image6.emf"/><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image" Target="../media/image1.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image" Target="../media/image5.emf"/><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4.emf"/><Relationship Id="rId10" Type="http://schemas.openxmlformats.org/officeDocument/2006/relationships/slideLayout" Target="../slideLayouts/slideLayout33.xml"/><Relationship Id="rId19" Type="http://schemas.openxmlformats.org/officeDocument/2006/relationships/theme" Target="../theme/theme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image" Target="../media/image3.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image" Target="../media/image3.emf"/><Relationship Id="rId3" Type="http://schemas.openxmlformats.org/officeDocument/2006/relationships/slideLayout" Target="../slideLayouts/slideLayout44.xml"/><Relationship Id="rId21" Type="http://schemas.openxmlformats.org/officeDocument/2006/relationships/image" Target="../media/image6.emf"/><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image" Target="../media/image2.emf"/><Relationship Id="rId2" Type="http://schemas.openxmlformats.org/officeDocument/2006/relationships/slideLayout" Target="../slideLayouts/slideLayout43.xml"/><Relationship Id="rId16" Type="http://schemas.openxmlformats.org/officeDocument/2006/relationships/image" Target="../media/image1.png"/><Relationship Id="rId20" Type="http://schemas.openxmlformats.org/officeDocument/2006/relationships/image" Target="../media/image5.emf"/><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theme" Target="../theme/theme4.xml"/><Relationship Id="rId10" Type="http://schemas.openxmlformats.org/officeDocument/2006/relationships/slideLayout" Target="../slideLayouts/slideLayout51.xml"/><Relationship Id="rId19" Type="http://schemas.openxmlformats.org/officeDocument/2006/relationships/image" Target="../media/image4.emf"/><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3.emf"/><Relationship Id="rId3" Type="http://schemas.openxmlformats.org/officeDocument/2006/relationships/slideLayout" Target="../slideLayouts/slideLayout58.xml"/><Relationship Id="rId21" Type="http://schemas.openxmlformats.org/officeDocument/2006/relationships/image" Target="../media/image6.emf"/><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image" Target="../media/image2.emf"/><Relationship Id="rId2" Type="http://schemas.openxmlformats.org/officeDocument/2006/relationships/slideLayout" Target="../slideLayouts/slideLayout57.xml"/><Relationship Id="rId16" Type="http://schemas.openxmlformats.org/officeDocument/2006/relationships/image" Target="../media/image1.png"/><Relationship Id="rId20" Type="http://schemas.openxmlformats.org/officeDocument/2006/relationships/image" Target="../media/image5.emf"/><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theme" Target="../theme/theme5.xml"/><Relationship Id="rId10" Type="http://schemas.openxmlformats.org/officeDocument/2006/relationships/slideLayout" Target="../slideLayouts/slideLayout65.xml"/><Relationship Id="rId19" Type="http://schemas.openxmlformats.org/officeDocument/2006/relationships/image" Target="../media/image4.emf"/><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image" Target="../media/image7.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image" Target="../media/image2.emf"/><Relationship Id="rId3" Type="http://schemas.openxmlformats.org/officeDocument/2006/relationships/slideLayout" Target="../slideLayouts/slideLayout72.xml"/><Relationship Id="rId21" Type="http://schemas.openxmlformats.org/officeDocument/2006/relationships/image" Target="../media/image5.emf"/><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image" Target="../media/image1.png"/><Relationship Id="rId2" Type="http://schemas.openxmlformats.org/officeDocument/2006/relationships/slideLayout" Target="../slideLayouts/slideLayout71.xml"/><Relationship Id="rId16" Type="http://schemas.openxmlformats.org/officeDocument/2006/relationships/theme" Target="../theme/theme6.xml"/><Relationship Id="rId20" Type="http://schemas.openxmlformats.org/officeDocument/2006/relationships/image" Target="../media/image4.emf"/><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image" Target="../media/image7.png"/><Relationship Id="rId10" Type="http://schemas.openxmlformats.org/officeDocument/2006/relationships/slideLayout" Target="../slideLayouts/slideLayout79.xml"/><Relationship Id="rId19" Type="http://schemas.openxmlformats.org/officeDocument/2006/relationships/image" Target="../media/image3.emf"/><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image" Target="../media/image6.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theme" Target="../theme/theme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3.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theme" Target="../theme/theme8.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628650" y="1521354"/>
            <a:ext cx="7886700" cy="362611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628650" y="5296960"/>
            <a:ext cx="20574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2BECFEC1-1344-AD44-8D2E-702E20925CC3}" type="datetimeFigureOut">
              <a:rPr lang="en-US" smtClean="0"/>
              <a:t>10/14/2025</a:t>
            </a:fld>
            <a:endParaRPr lang="en-US" dirty="0"/>
          </a:p>
        </p:txBody>
      </p:sp>
      <p:sp>
        <p:nvSpPr>
          <p:cNvPr id="5" name="Footer Placeholder 4"/>
          <p:cNvSpPr>
            <a:spLocks noGrp="1"/>
          </p:cNvSpPr>
          <p:nvPr>
            <p:ph type="ftr" sz="quarter" idx="3"/>
          </p:nvPr>
        </p:nvSpPr>
        <p:spPr>
          <a:xfrm>
            <a:off x="3028950" y="5296960"/>
            <a:ext cx="30861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60"/>
            <a:ext cx="20574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FEC44133-C343-9242-9975-8039D7B91997}" type="slidenum">
              <a:rPr lang="en-US" smtClean="0"/>
              <a:t>‹#›</a:t>
            </a:fld>
            <a:endParaRPr lang="en-US" dirty="0"/>
          </a:p>
        </p:txBody>
      </p:sp>
    </p:spTree>
    <p:extLst>
      <p:ext uri="{BB962C8B-B14F-4D97-AF65-F5344CB8AC3E}">
        <p14:creationId xmlns:p14="http://schemas.microsoft.com/office/powerpoint/2010/main" val="287515790"/>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2BECFEC1-1344-AD44-8D2E-702E20925CC3}" type="datetimeFigureOut">
              <a:rPr lang="en-US" smtClean="0"/>
              <a:t>10/14/2025</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FEC44133-C343-9242-9975-8039D7B91997}" type="slidenum">
              <a:rPr lang="en-US" smtClean="0"/>
              <a:t>‹#›</a:t>
            </a:fld>
            <a:endParaRPr lang="en-US" dirty="0"/>
          </a:p>
        </p:txBody>
      </p:sp>
    </p:spTree>
    <p:extLst>
      <p:ext uri="{BB962C8B-B14F-4D97-AF65-F5344CB8AC3E}">
        <p14:creationId xmlns:p14="http://schemas.microsoft.com/office/powerpoint/2010/main" val="1924506321"/>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34"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2BECFEC1-1344-AD44-8D2E-702E20925CC3}" type="datetimeFigureOut">
              <a:rPr lang="en-US" smtClean="0"/>
              <a:t>10/14/2025</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FEC44133-C343-9242-9975-8039D7B91997}" type="slidenum">
              <a:rPr lang="en-US" smtClean="0"/>
              <a:t>‹#›</a:t>
            </a:fld>
            <a:endParaRPr lang="en-US" dirty="0"/>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2" y="0"/>
            <a:ext cx="9140219" cy="411238"/>
          </a:xfrm>
          <a:prstGeom prst="rect">
            <a:avLst/>
          </a:prstGeom>
        </p:spPr>
      </p:pic>
      <p:cxnSp>
        <p:nvCxnSpPr>
          <p:cNvPr id="9" name="Straight Connector 8"/>
          <p:cNvCxnSpPr/>
          <p:nvPr userDrawn="1"/>
        </p:nvCxnSpPr>
        <p:spPr>
          <a:xfrm>
            <a:off x="89943" y="5021706"/>
            <a:ext cx="8881673"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7481968" y="5216047"/>
            <a:ext cx="1720121" cy="308418"/>
          </a:xfrm>
          <a:prstGeom prst="rect">
            <a:avLst/>
          </a:prstGeom>
          <a:noFill/>
        </p:spPr>
        <p:txBody>
          <a:bodyPr wrap="square" rtlCol="0">
            <a:spAutoFit/>
          </a:bodyPr>
          <a:lstStyle/>
          <a:p>
            <a:r>
              <a:rPr lang="en-US" sz="1404" b="1" dirty="0">
                <a:solidFill>
                  <a:schemeClr val="accent5">
                    <a:lumMod val="50000"/>
                  </a:schemeClr>
                </a:solidFill>
              </a:rPr>
              <a:t>www.weston.ac.uk</a:t>
            </a:r>
          </a:p>
        </p:txBody>
      </p:sp>
      <p:pic>
        <p:nvPicPr>
          <p:cNvPr id="18" name="Picture 17"/>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234222" y="-204816"/>
            <a:ext cx="935215" cy="1232108"/>
          </a:xfrm>
          <a:prstGeom prst="rect">
            <a:avLst/>
          </a:prstGeom>
        </p:spPr>
      </p:pic>
      <p:pic>
        <p:nvPicPr>
          <p:cNvPr id="19" name="Picture 18"/>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230471" y="5171197"/>
            <a:ext cx="507584" cy="421503"/>
          </a:xfrm>
          <a:prstGeom prst="rect">
            <a:avLst/>
          </a:prstGeom>
        </p:spPr>
      </p:pic>
      <p:pic>
        <p:nvPicPr>
          <p:cNvPr id="20" name="Picture 19"/>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930742" y="5171197"/>
            <a:ext cx="491088" cy="424006"/>
          </a:xfrm>
          <a:prstGeom prst="rect">
            <a:avLst/>
          </a:prstGeom>
        </p:spPr>
      </p:pic>
      <p:pic>
        <p:nvPicPr>
          <p:cNvPr id="21" name="Picture 20"/>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1664203" y="5171197"/>
            <a:ext cx="432279" cy="430033"/>
          </a:xfrm>
          <a:prstGeom prst="rect">
            <a:avLst/>
          </a:prstGeom>
        </p:spPr>
      </p:pic>
      <p:pic>
        <p:nvPicPr>
          <p:cNvPr id="22" name="Picture 21"/>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4008033" y="5243445"/>
            <a:ext cx="1202180" cy="267151"/>
          </a:xfrm>
          <a:prstGeom prst="rect">
            <a:avLst/>
          </a:prstGeom>
        </p:spPr>
      </p:pic>
      <p:pic>
        <p:nvPicPr>
          <p:cNvPr id="24" name="Picture 23"/>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2394447" y="5237835"/>
            <a:ext cx="1315621" cy="264841"/>
          </a:xfrm>
          <a:prstGeom prst="rect">
            <a:avLst/>
          </a:prstGeom>
        </p:spPr>
      </p:pic>
      <p:pic>
        <p:nvPicPr>
          <p:cNvPr id="25" name="Picture 24"/>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5447657" y="5243445"/>
            <a:ext cx="1202180" cy="267151"/>
          </a:xfrm>
          <a:prstGeom prst="rect">
            <a:avLst/>
          </a:prstGeom>
        </p:spPr>
      </p:pic>
      <p:sp>
        <p:nvSpPr>
          <p:cNvPr id="26" name="TextBox 25"/>
          <p:cNvSpPr txBox="1"/>
          <p:nvPr userDrawn="1"/>
        </p:nvSpPr>
        <p:spPr>
          <a:xfrm>
            <a:off x="6392049" y="5247144"/>
            <a:ext cx="990600" cy="246221"/>
          </a:xfrm>
          <a:prstGeom prst="rect">
            <a:avLst/>
          </a:prstGeom>
          <a:solidFill>
            <a:schemeClr val="bg1"/>
          </a:solidFill>
        </p:spPr>
        <p:txBody>
          <a:bodyPr wrap="square" rtlCol="0">
            <a:spAutoFit/>
          </a:bodyPr>
          <a:lstStyle/>
          <a:p>
            <a:r>
              <a:rPr lang="en-US" sz="1000" dirty="0">
                <a:latin typeface="+mj-lt"/>
              </a:rPr>
              <a:t>Champion</a:t>
            </a:r>
          </a:p>
        </p:txBody>
      </p:sp>
    </p:spTree>
    <p:extLst>
      <p:ext uri="{BB962C8B-B14F-4D97-AF65-F5344CB8AC3E}">
        <p14:creationId xmlns:p14="http://schemas.microsoft.com/office/powerpoint/2010/main" val="591989088"/>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744" r:id="rId12"/>
    <p:sldLayoutId id="2147483745" r:id="rId13"/>
    <p:sldLayoutId id="2147483832" r:id="rId14"/>
    <p:sldLayoutId id="2147483881" r:id="rId15"/>
    <p:sldLayoutId id="2147483882" r:id="rId16"/>
    <p:sldLayoutId id="2147483883" r:id="rId17"/>
    <p:sldLayoutId id="2147483884" r:id="rId1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Title Placeholder 1">
            <a:extLst>
              <a:ext uri="{FF2B5EF4-FFF2-40B4-BE49-F238E27FC236}">
                <a16:creationId xmlns:a16="http://schemas.microsoft.com/office/drawing/2014/main" id="{4D536D56-5CEB-4F36-8688-DA2FCCECB1CA}"/>
              </a:ext>
            </a:extLst>
          </p:cNvPr>
          <p:cNvSpPr>
            <a:spLocks noGrp="1" noChangeArrowheads="1"/>
          </p:cNvSpPr>
          <p:nvPr>
            <p:ph type="title"/>
          </p:nvPr>
        </p:nvSpPr>
        <p:spPr bwMode="auto">
          <a:xfrm>
            <a:off x="628650" y="304271"/>
            <a:ext cx="7886700" cy="110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endParaRPr lang="en-US" altLang="en-US"/>
          </a:p>
        </p:txBody>
      </p:sp>
      <p:sp>
        <p:nvSpPr>
          <p:cNvPr id="4099" name="Text Placeholder 2">
            <a:extLst>
              <a:ext uri="{FF2B5EF4-FFF2-40B4-BE49-F238E27FC236}">
                <a16:creationId xmlns:a16="http://schemas.microsoft.com/office/drawing/2014/main" id="{B8D25B4C-F625-44CF-A6B8-BD341F8F809F}"/>
              </a:ext>
            </a:extLst>
          </p:cNvPr>
          <p:cNvSpPr>
            <a:spLocks noGrp="1" noChangeArrowheads="1"/>
          </p:cNvSpPr>
          <p:nvPr>
            <p:ph type="body" idx="1"/>
          </p:nvPr>
        </p:nvSpPr>
        <p:spPr bwMode="auto">
          <a:xfrm>
            <a:off x="628650" y="1521354"/>
            <a:ext cx="7886700" cy="3626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endParaRPr lang="en-US" altLang="en-US"/>
          </a:p>
        </p:txBody>
      </p:sp>
      <p:sp>
        <p:nvSpPr>
          <p:cNvPr id="4" name="Date Placeholder 3">
            <a:extLst>
              <a:ext uri="{FF2B5EF4-FFF2-40B4-BE49-F238E27FC236}">
                <a16:creationId xmlns:a16="http://schemas.microsoft.com/office/drawing/2014/main" id="{5095EB46-D7C0-4E71-9CA0-8D4DD4B2A0C0}"/>
              </a:ext>
            </a:extLst>
          </p:cNvPr>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750">
                <a:solidFill>
                  <a:schemeClr val="tx1">
                    <a:tint val="75000"/>
                  </a:schemeClr>
                </a:solidFill>
              </a:defRPr>
            </a:lvl1pPr>
          </a:lstStyle>
          <a:p>
            <a:pPr>
              <a:defRPr/>
            </a:pPr>
            <a:fld id="{6AEA014F-0EAD-4283-8D2F-ADD054B26657}" type="datetimeFigureOut">
              <a:rPr lang="en-US"/>
              <a:pPr>
                <a:defRPr/>
              </a:pPr>
              <a:t>10/14/2025</a:t>
            </a:fld>
            <a:endParaRPr lang="en-US" dirty="0"/>
          </a:p>
        </p:txBody>
      </p:sp>
      <p:sp>
        <p:nvSpPr>
          <p:cNvPr id="5" name="Footer Placeholder 4">
            <a:extLst>
              <a:ext uri="{FF2B5EF4-FFF2-40B4-BE49-F238E27FC236}">
                <a16:creationId xmlns:a16="http://schemas.microsoft.com/office/drawing/2014/main" id="{51641DB9-7B34-4AF2-A18D-33FA8895D1B5}"/>
              </a:ext>
            </a:extLst>
          </p:cNvPr>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750">
                <a:solidFill>
                  <a:schemeClr val="tx1">
                    <a:tint val="75000"/>
                  </a:schemeClr>
                </a:solidFill>
              </a:defRPr>
            </a:lvl1pPr>
          </a:lstStyle>
          <a:p>
            <a:pPr>
              <a:defRPr/>
            </a:pPr>
            <a:endParaRPr lang="en-US" dirty="0"/>
          </a:p>
        </p:txBody>
      </p:sp>
      <p:sp>
        <p:nvSpPr>
          <p:cNvPr id="6" name="Slide Number Placeholder 5">
            <a:extLst>
              <a:ext uri="{FF2B5EF4-FFF2-40B4-BE49-F238E27FC236}">
                <a16:creationId xmlns:a16="http://schemas.microsoft.com/office/drawing/2014/main" id="{D1F0E851-D62A-4097-B7B9-BD6944FF6C80}"/>
              </a:ext>
            </a:extLst>
          </p:cNvPr>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750">
                <a:solidFill>
                  <a:schemeClr val="tx1">
                    <a:tint val="75000"/>
                  </a:schemeClr>
                </a:solidFill>
              </a:defRPr>
            </a:lvl1pPr>
          </a:lstStyle>
          <a:p>
            <a:pPr>
              <a:defRPr/>
            </a:pPr>
            <a:fld id="{D9CB2C68-FE47-44F7-89BC-34FDF60B97BB}" type="slidenum">
              <a:rPr lang="en-US"/>
              <a:pPr>
                <a:defRPr/>
              </a:pPr>
              <a:t>‹#›</a:t>
            </a:fld>
            <a:endParaRPr lang="en-US" dirty="0"/>
          </a:p>
        </p:txBody>
      </p:sp>
      <p:pic>
        <p:nvPicPr>
          <p:cNvPr id="4103" name="Picture 6">
            <a:extLst>
              <a:ext uri="{FF2B5EF4-FFF2-40B4-BE49-F238E27FC236}">
                <a16:creationId xmlns:a16="http://schemas.microsoft.com/office/drawing/2014/main" id="{BECAB72B-08C6-4130-B083-A81F8153D538}"/>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 y="0"/>
            <a:ext cx="9140825" cy="41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05E4F5A8-8242-434C-87D9-87CD4F6B06AE}"/>
              </a:ext>
            </a:extLst>
          </p:cNvPr>
          <p:cNvCxnSpPr/>
          <p:nvPr userDrawn="1"/>
        </p:nvCxnSpPr>
        <p:spPr>
          <a:xfrm>
            <a:off x="90489" y="5021792"/>
            <a:ext cx="8880475"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AEF77B-1A17-4253-9DC4-31EB9CE954D7}"/>
              </a:ext>
            </a:extLst>
          </p:cNvPr>
          <p:cNvSpPr txBox="1"/>
          <p:nvPr userDrawn="1"/>
        </p:nvSpPr>
        <p:spPr>
          <a:xfrm>
            <a:off x="7481888" y="5216261"/>
            <a:ext cx="1720850" cy="272382"/>
          </a:xfrm>
          <a:prstGeom prst="rect">
            <a:avLst/>
          </a:prstGeom>
          <a:noFill/>
        </p:spPr>
        <p:txBody>
          <a:bodyPr>
            <a:spAutoFit/>
          </a:bodyPr>
          <a:lstStyle/>
          <a:p>
            <a:pPr>
              <a:defRPr/>
            </a:pPr>
            <a:r>
              <a:rPr lang="en-US" sz="1170" b="1" dirty="0">
                <a:solidFill>
                  <a:schemeClr val="accent5">
                    <a:lumMod val="50000"/>
                  </a:schemeClr>
                </a:solidFill>
              </a:rPr>
              <a:t>www.weston.ac.uk</a:t>
            </a:r>
          </a:p>
        </p:txBody>
      </p:sp>
      <p:pic>
        <p:nvPicPr>
          <p:cNvPr id="4106" name="Picture 17">
            <a:extLst>
              <a:ext uri="{FF2B5EF4-FFF2-40B4-BE49-F238E27FC236}">
                <a16:creationId xmlns:a16="http://schemas.microsoft.com/office/drawing/2014/main" id="{6739ABAC-51AC-41BB-9B4D-426EAB01B4F4}"/>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234950" y="-205052"/>
            <a:ext cx="935038" cy="1232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7" name="Picture 18">
            <a:extLst>
              <a:ext uri="{FF2B5EF4-FFF2-40B4-BE49-F238E27FC236}">
                <a16:creationId xmlns:a16="http://schemas.microsoft.com/office/drawing/2014/main" id="{9777A8EB-DEAB-4ABE-9127-3CF0345F5BE1}"/>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230188" y="5171282"/>
            <a:ext cx="508000" cy="422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8" name="Picture 19">
            <a:extLst>
              <a:ext uri="{FF2B5EF4-FFF2-40B4-BE49-F238E27FC236}">
                <a16:creationId xmlns:a16="http://schemas.microsoft.com/office/drawing/2014/main" id="{24253219-2D5F-4672-AB85-573A04C0A7AF}"/>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930276" y="5171282"/>
            <a:ext cx="492125" cy="423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9" name="Picture 20">
            <a:extLst>
              <a:ext uri="{FF2B5EF4-FFF2-40B4-BE49-F238E27FC236}">
                <a16:creationId xmlns:a16="http://schemas.microsoft.com/office/drawing/2014/main" id="{F718E3DE-C6C9-479F-BAC7-CD1A8C210399}"/>
              </a:ext>
            </a:extLst>
          </p:cNvPr>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1663700" y="5171282"/>
            <a:ext cx="433388" cy="429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0" name="Picture 21">
            <a:extLst>
              <a:ext uri="{FF2B5EF4-FFF2-40B4-BE49-F238E27FC236}">
                <a16:creationId xmlns:a16="http://schemas.microsoft.com/office/drawing/2014/main" id="{912D12D7-05F7-4DE3-8F38-96D53A73ECC1}"/>
              </a:ext>
            </a:extLst>
          </p:cNvPr>
          <p:cNvPicPr>
            <a:picLocks noChangeAspect="1" noChangeArrowheads="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4008439" y="5244042"/>
            <a:ext cx="1201737" cy="265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1" name="Picture 23">
            <a:extLst>
              <a:ext uri="{FF2B5EF4-FFF2-40B4-BE49-F238E27FC236}">
                <a16:creationId xmlns:a16="http://schemas.microsoft.com/office/drawing/2014/main" id="{69CC9E1E-94AE-4A83-AAC1-574219893B63}"/>
              </a:ext>
            </a:extLst>
          </p:cNvPr>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2393950" y="5237428"/>
            <a:ext cx="1316038" cy="265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2" name="Picture 24">
            <a:extLst>
              <a:ext uri="{FF2B5EF4-FFF2-40B4-BE49-F238E27FC236}">
                <a16:creationId xmlns:a16="http://schemas.microsoft.com/office/drawing/2014/main" id="{6F7144FE-AB79-4363-940F-65E6877897D2}"/>
              </a:ext>
            </a:extLst>
          </p:cNvPr>
          <p:cNvPicPr>
            <a:picLocks noChangeAspect="1" noChangeArrowheads="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5448300" y="5244042"/>
            <a:ext cx="1201738" cy="265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3" name="TextBox 25">
            <a:extLst>
              <a:ext uri="{FF2B5EF4-FFF2-40B4-BE49-F238E27FC236}">
                <a16:creationId xmlns:a16="http://schemas.microsoft.com/office/drawing/2014/main" id="{C8DA7BBE-BC40-4DB1-8968-CF07F6C9FA1F}"/>
              </a:ext>
            </a:extLst>
          </p:cNvPr>
          <p:cNvSpPr txBox="1">
            <a:spLocks noChangeArrowheads="1"/>
          </p:cNvSpPr>
          <p:nvPr userDrawn="1"/>
        </p:nvSpPr>
        <p:spPr bwMode="auto">
          <a:xfrm>
            <a:off x="6391275" y="5246688"/>
            <a:ext cx="990600" cy="2205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defRPr/>
            </a:pPr>
            <a:r>
              <a:rPr lang="en-US" altLang="en-US" sz="833" dirty="0">
                <a:latin typeface="Calibri Light" panose="020F0302020204030204" pitchFamily="34" charset="0"/>
              </a:rPr>
              <a:t>Champion</a:t>
            </a:r>
          </a:p>
        </p:txBody>
      </p:sp>
    </p:spTree>
    <p:extLst>
      <p:ext uri="{BB962C8B-B14F-4D97-AF65-F5344CB8AC3E}">
        <p14:creationId xmlns:p14="http://schemas.microsoft.com/office/powerpoint/2010/main" val="2112746799"/>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Lst>
  <p:txStyles>
    <p:titleStyle>
      <a:lvl1pPr algn="l" defTabSz="571477" rtl="0" eaLnBrk="0" fontAlgn="base" hangingPunct="0">
        <a:lnSpc>
          <a:spcPct val="90000"/>
        </a:lnSpc>
        <a:spcBef>
          <a:spcPct val="0"/>
        </a:spcBef>
        <a:spcAft>
          <a:spcPct val="0"/>
        </a:spcAft>
        <a:defRPr sz="2750" kern="1200">
          <a:solidFill>
            <a:schemeClr val="tx1"/>
          </a:solidFill>
          <a:latin typeface="+mj-lt"/>
          <a:ea typeface="+mj-ea"/>
          <a:cs typeface="+mj-cs"/>
        </a:defRPr>
      </a:lvl1pPr>
      <a:lvl2pPr algn="l" defTabSz="571477" rtl="0" eaLnBrk="0" fontAlgn="base" hangingPunct="0">
        <a:lnSpc>
          <a:spcPct val="90000"/>
        </a:lnSpc>
        <a:spcBef>
          <a:spcPct val="0"/>
        </a:spcBef>
        <a:spcAft>
          <a:spcPct val="0"/>
        </a:spcAft>
        <a:defRPr sz="2750">
          <a:solidFill>
            <a:schemeClr val="tx1"/>
          </a:solidFill>
          <a:latin typeface="Calibri Light" panose="020F0302020204030204" pitchFamily="34" charset="0"/>
        </a:defRPr>
      </a:lvl2pPr>
      <a:lvl3pPr algn="l" defTabSz="571477" rtl="0" eaLnBrk="0" fontAlgn="base" hangingPunct="0">
        <a:lnSpc>
          <a:spcPct val="90000"/>
        </a:lnSpc>
        <a:spcBef>
          <a:spcPct val="0"/>
        </a:spcBef>
        <a:spcAft>
          <a:spcPct val="0"/>
        </a:spcAft>
        <a:defRPr sz="2750">
          <a:solidFill>
            <a:schemeClr val="tx1"/>
          </a:solidFill>
          <a:latin typeface="Calibri Light" panose="020F0302020204030204" pitchFamily="34" charset="0"/>
        </a:defRPr>
      </a:lvl3pPr>
      <a:lvl4pPr algn="l" defTabSz="571477" rtl="0" eaLnBrk="0" fontAlgn="base" hangingPunct="0">
        <a:lnSpc>
          <a:spcPct val="90000"/>
        </a:lnSpc>
        <a:spcBef>
          <a:spcPct val="0"/>
        </a:spcBef>
        <a:spcAft>
          <a:spcPct val="0"/>
        </a:spcAft>
        <a:defRPr sz="2750">
          <a:solidFill>
            <a:schemeClr val="tx1"/>
          </a:solidFill>
          <a:latin typeface="Calibri Light" panose="020F0302020204030204" pitchFamily="34" charset="0"/>
        </a:defRPr>
      </a:lvl4pPr>
      <a:lvl5pPr algn="l" defTabSz="571477" rtl="0" eaLnBrk="0" fontAlgn="base" hangingPunct="0">
        <a:lnSpc>
          <a:spcPct val="90000"/>
        </a:lnSpc>
        <a:spcBef>
          <a:spcPct val="0"/>
        </a:spcBef>
        <a:spcAft>
          <a:spcPct val="0"/>
        </a:spcAft>
        <a:defRPr sz="2750">
          <a:solidFill>
            <a:schemeClr val="tx1"/>
          </a:solidFill>
          <a:latin typeface="Calibri Light" panose="020F0302020204030204" pitchFamily="34" charset="0"/>
        </a:defRPr>
      </a:lvl5pPr>
      <a:lvl6pPr marL="380985" algn="l" defTabSz="571477" rtl="0" fontAlgn="base">
        <a:lnSpc>
          <a:spcPct val="90000"/>
        </a:lnSpc>
        <a:spcBef>
          <a:spcPct val="0"/>
        </a:spcBef>
        <a:spcAft>
          <a:spcPct val="0"/>
        </a:spcAft>
        <a:defRPr sz="2750">
          <a:solidFill>
            <a:schemeClr val="tx1"/>
          </a:solidFill>
          <a:latin typeface="Calibri Light" panose="020F0302020204030204" pitchFamily="34" charset="0"/>
        </a:defRPr>
      </a:lvl6pPr>
      <a:lvl7pPr marL="761970" algn="l" defTabSz="571477" rtl="0" fontAlgn="base">
        <a:lnSpc>
          <a:spcPct val="90000"/>
        </a:lnSpc>
        <a:spcBef>
          <a:spcPct val="0"/>
        </a:spcBef>
        <a:spcAft>
          <a:spcPct val="0"/>
        </a:spcAft>
        <a:defRPr sz="2750">
          <a:solidFill>
            <a:schemeClr val="tx1"/>
          </a:solidFill>
          <a:latin typeface="Calibri Light" panose="020F0302020204030204" pitchFamily="34" charset="0"/>
        </a:defRPr>
      </a:lvl7pPr>
      <a:lvl8pPr marL="1142954" algn="l" defTabSz="571477" rtl="0" fontAlgn="base">
        <a:lnSpc>
          <a:spcPct val="90000"/>
        </a:lnSpc>
        <a:spcBef>
          <a:spcPct val="0"/>
        </a:spcBef>
        <a:spcAft>
          <a:spcPct val="0"/>
        </a:spcAft>
        <a:defRPr sz="2750">
          <a:solidFill>
            <a:schemeClr val="tx1"/>
          </a:solidFill>
          <a:latin typeface="Calibri Light" panose="020F0302020204030204" pitchFamily="34" charset="0"/>
        </a:defRPr>
      </a:lvl8pPr>
      <a:lvl9pPr marL="1523939" algn="l" defTabSz="571477" rtl="0" fontAlgn="base">
        <a:lnSpc>
          <a:spcPct val="90000"/>
        </a:lnSpc>
        <a:spcBef>
          <a:spcPct val="0"/>
        </a:spcBef>
        <a:spcAft>
          <a:spcPct val="0"/>
        </a:spcAft>
        <a:defRPr sz="2750">
          <a:solidFill>
            <a:schemeClr val="tx1"/>
          </a:solidFill>
          <a:latin typeface="Calibri Light" panose="020F0302020204030204" pitchFamily="34" charset="0"/>
        </a:defRPr>
      </a:lvl9pPr>
    </p:titleStyle>
    <p:bodyStyle>
      <a:lvl1pPr marL="142869" indent="-142869" algn="l" defTabSz="571477" rtl="0" eaLnBrk="0" fontAlgn="base" hangingPunct="0">
        <a:lnSpc>
          <a:spcPct val="90000"/>
        </a:lnSpc>
        <a:spcBef>
          <a:spcPts val="625"/>
        </a:spcBef>
        <a:spcAft>
          <a:spcPct val="0"/>
        </a:spcAft>
        <a:buFont typeface="Arial" panose="020B0604020202020204" pitchFamily="34" charset="0"/>
        <a:buChar char="•"/>
        <a:defRPr sz="1750" kern="1200">
          <a:solidFill>
            <a:schemeClr val="tx1"/>
          </a:solidFill>
          <a:latin typeface="+mn-lt"/>
          <a:ea typeface="+mn-ea"/>
          <a:cs typeface="+mn-cs"/>
        </a:defRPr>
      </a:lvl1pPr>
      <a:lvl2pPr marL="428608" indent="-142869" algn="l" defTabSz="571477" rtl="0" eaLnBrk="0" fontAlgn="base" hangingPunct="0">
        <a:lnSpc>
          <a:spcPct val="90000"/>
        </a:lnSpc>
        <a:spcBef>
          <a:spcPts val="312"/>
        </a:spcBef>
        <a:spcAft>
          <a:spcPct val="0"/>
        </a:spcAft>
        <a:buFont typeface="Arial" panose="020B0604020202020204" pitchFamily="34" charset="0"/>
        <a:buChar char="•"/>
        <a:defRPr kern="1200">
          <a:solidFill>
            <a:schemeClr val="tx1"/>
          </a:solidFill>
          <a:latin typeface="+mn-lt"/>
          <a:ea typeface="+mn-ea"/>
          <a:cs typeface="+mn-cs"/>
        </a:defRPr>
      </a:lvl2pPr>
      <a:lvl3pPr marL="714346" indent="-142869" algn="l" defTabSz="571477" rtl="0" eaLnBrk="0" fontAlgn="base" hangingPunct="0">
        <a:lnSpc>
          <a:spcPct val="90000"/>
        </a:lnSpc>
        <a:spcBef>
          <a:spcPts val="312"/>
        </a:spcBef>
        <a:spcAft>
          <a:spcPct val="0"/>
        </a:spcAft>
        <a:buFont typeface="Arial" panose="020B0604020202020204" pitchFamily="34" charset="0"/>
        <a:buChar char="•"/>
        <a:defRPr sz="1250" kern="1200">
          <a:solidFill>
            <a:schemeClr val="tx1"/>
          </a:solidFill>
          <a:latin typeface="+mn-lt"/>
          <a:ea typeface="+mn-ea"/>
          <a:cs typeface="+mn-cs"/>
        </a:defRPr>
      </a:lvl3pPr>
      <a:lvl4pPr marL="1000085" indent="-142869" algn="l" defTabSz="571477" rtl="0" eaLnBrk="0" fontAlgn="base" hangingPunct="0">
        <a:lnSpc>
          <a:spcPct val="90000"/>
        </a:lnSpc>
        <a:spcBef>
          <a:spcPts val="312"/>
        </a:spcBef>
        <a:spcAft>
          <a:spcPct val="0"/>
        </a:spcAft>
        <a:buFont typeface="Arial" panose="020B0604020202020204" pitchFamily="34" charset="0"/>
        <a:buChar char="•"/>
        <a:defRPr sz="1083" kern="1200">
          <a:solidFill>
            <a:schemeClr val="tx1"/>
          </a:solidFill>
          <a:latin typeface="+mn-lt"/>
          <a:ea typeface="+mn-ea"/>
          <a:cs typeface="+mn-cs"/>
        </a:defRPr>
      </a:lvl4pPr>
      <a:lvl5pPr marL="1285824" indent="-142869" algn="l" defTabSz="571477" rtl="0" eaLnBrk="0" fontAlgn="base" hangingPunct="0">
        <a:lnSpc>
          <a:spcPct val="90000"/>
        </a:lnSpc>
        <a:spcBef>
          <a:spcPts val="312"/>
        </a:spcBef>
        <a:spcAft>
          <a:spcPct val="0"/>
        </a:spcAft>
        <a:buFont typeface="Arial" panose="020B0604020202020204" pitchFamily="34" charset="0"/>
        <a:buChar char="•"/>
        <a:defRPr sz="1083" kern="1200">
          <a:solidFill>
            <a:schemeClr val="tx1"/>
          </a:solidFill>
          <a:latin typeface="+mn-lt"/>
          <a:ea typeface="+mn-ea"/>
          <a:cs typeface="+mn-cs"/>
        </a:defRPr>
      </a:lvl5pPr>
      <a:lvl6pPr marL="1571562" indent="-142869" algn="l" defTabSz="571477"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6pPr>
      <a:lvl7pPr marL="1857301" indent="-142869" algn="l" defTabSz="571477"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7pPr>
      <a:lvl8pPr marL="2143039" indent="-142869" algn="l" defTabSz="571477"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8pPr>
      <a:lvl9pPr marL="2428778" indent="-142869" algn="l" defTabSz="571477"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9pPr>
    </p:bodyStyle>
    <p:otherStyle>
      <a:defPPr>
        <a:defRPr lang="en-US"/>
      </a:defPPr>
      <a:lvl1pPr marL="0" algn="l" defTabSz="571477" rtl="0" eaLnBrk="1" latinLnBrk="0" hangingPunct="1">
        <a:defRPr sz="1125" kern="1200">
          <a:solidFill>
            <a:schemeClr val="tx1"/>
          </a:solidFill>
          <a:latin typeface="+mn-lt"/>
          <a:ea typeface="+mn-ea"/>
          <a:cs typeface="+mn-cs"/>
        </a:defRPr>
      </a:lvl1pPr>
      <a:lvl2pPr marL="285739" algn="l" defTabSz="571477" rtl="0" eaLnBrk="1" latinLnBrk="0" hangingPunct="1">
        <a:defRPr sz="1125" kern="1200">
          <a:solidFill>
            <a:schemeClr val="tx1"/>
          </a:solidFill>
          <a:latin typeface="+mn-lt"/>
          <a:ea typeface="+mn-ea"/>
          <a:cs typeface="+mn-cs"/>
        </a:defRPr>
      </a:lvl2pPr>
      <a:lvl3pPr marL="571477" algn="l" defTabSz="571477" rtl="0" eaLnBrk="1" latinLnBrk="0" hangingPunct="1">
        <a:defRPr sz="1125" kern="1200">
          <a:solidFill>
            <a:schemeClr val="tx1"/>
          </a:solidFill>
          <a:latin typeface="+mn-lt"/>
          <a:ea typeface="+mn-ea"/>
          <a:cs typeface="+mn-cs"/>
        </a:defRPr>
      </a:lvl3pPr>
      <a:lvl4pPr marL="857216" algn="l" defTabSz="571477" rtl="0" eaLnBrk="1" latinLnBrk="0" hangingPunct="1">
        <a:defRPr sz="1125" kern="1200">
          <a:solidFill>
            <a:schemeClr val="tx1"/>
          </a:solidFill>
          <a:latin typeface="+mn-lt"/>
          <a:ea typeface="+mn-ea"/>
          <a:cs typeface="+mn-cs"/>
        </a:defRPr>
      </a:lvl4pPr>
      <a:lvl5pPr marL="1142954" algn="l" defTabSz="571477" rtl="0" eaLnBrk="1" latinLnBrk="0" hangingPunct="1">
        <a:defRPr sz="1125" kern="1200">
          <a:solidFill>
            <a:schemeClr val="tx1"/>
          </a:solidFill>
          <a:latin typeface="+mn-lt"/>
          <a:ea typeface="+mn-ea"/>
          <a:cs typeface="+mn-cs"/>
        </a:defRPr>
      </a:lvl5pPr>
      <a:lvl6pPr marL="1428693" algn="l" defTabSz="571477" rtl="0" eaLnBrk="1" latinLnBrk="0" hangingPunct="1">
        <a:defRPr sz="1125" kern="1200">
          <a:solidFill>
            <a:schemeClr val="tx1"/>
          </a:solidFill>
          <a:latin typeface="+mn-lt"/>
          <a:ea typeface="+mn-ea"/>
          <a:cs typeface="+mn-cs"/>
        </a:defRPr>
      </a:lvl6pPr>
      <a:lvl7pPr marL="1714431" algn="l" defTabSz="571477" rtl="0" eaLnBrk="1" latinLnBrk="0" hangingPunct="1">
        <a:defRPr sz="1125" kern="1200">
          <a:solidFill>
            <a:schemeClr val="tx1"/>
          </a:solidFill>
          <a:latin typeface="+mn-lt"/>
          <a:ea typeface="+mn-ea"/>
          <a:cs typeface="+mn-cs"/>
        </a:defRPr>
      </a:lvl7pPr>
      <a:lvl8pPr marL="2000170" algn="l" defTabSz="571477" rtl="0" eaLnBrk="1" latinLnBrk="0" hangingPunct="1">
        <a:defRPr sz="1125" kern="1200">
          <a:solidFill>
            <a:schemeClr val="tx1"/>
          </a:solidFill>
          <a:latin typeface="+mn-lt"/>
          <a:ea typeface="+mn-ea"/>
          <a:cs typeface="+mn-cs"/>
        </a:defRPr>
      </a:lvl8pPr>
      <a:lvl9pPr marL="2285909" algn="l" defTabSz="571477" rtl="0" eaLnBrk="1" latinLnBrk="0" hangingPunct="1">
        <a:defRPr sz="112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628650" y="5296960"/>
            <a:ext cx="2057400" cy="304271"/>
          </a:xfrm>
          <a:prstGeom prst="rect">
            <a:avLst/>
          </a:prstGeom>
        </p:spPr>
        <p:txBody>
          <a:bodyPr vert="horz" lIns="91440" tIns="45720" rIns="91440" bIns="45720" rtlCol="0" anchor="ctr"/>
          <a:lstStyle>
            <a:lvl1pPr algn="l">
              <a:defRPr sz="810">
                <a:solidFill>
                  <a:schemeClr val="tx1">
                    <a:tint val="75000"/>
                  </a:schemeClr>
                </a:solidFill>
              </a:defRPr>
            </a:lvl1pPr>
          </a:lstStyle>
          <a:p>
            <a:fld id="{2BECFEC1-1344-AD44-8D2E-702E20925CC3}" type="datetimeFigureOut">
              <a:rPr lang="en-US" smtClean="0"/>
              <a:t>10/14/2025</a:t>
            </a:fld>
            <a:endParaRPr lang="en-US" dirty="0"/>
          </a:p>
        </p:txBody>
      </p:sp>
      <p:sp>
        <p:nvSpPr>
          <p:cNvPr id="5" name="Footer Placeholder 4"/>
          <p:cNvSpPr>
            <a:spLocks noGrp="1"/>
          </p:cNvSpPr>
          <p:nvPr>
            <p:ph type="ftr" sz="quarter" idx="3"/>
          </p:nvPr>
        </p:nvSpPr>
        <p:spPr>
          <a:xfrm>
            <a:off x="3028950" y="5296960"/>
            <a:ext cx="3086100" cy="304271"/>
          </a:xfrm>
          <a:prstGeom prst="rect">
            <a:avLst/>
          </a:prstGeom>
        </p:spPr>
        <p:txBody>
          <a:bodyPr vert="horz" lIns="91440" tIns="45720" rIns="91440" bIns="45720" rtlCol="0" anchor="ctr"/>
          <a:lstStyle>
            <a:lvl1pPr algn="ctr">
              <a:defRPr sz="81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60"/>
            <a:ext cx="2057400" cy="304271"/>
          </a:xfrm>
          <a:prstGeom prst="rect">
            <a:avLst/>
          </a:prstGeom>
        </p:spPr>
        <p:txBody>
          <a:bodyPr vert="horz" lIns="91440" tIns="45720" rIns="91440" bIns="45720" rtlCol="0" anchor="ctr"/>
          <a:lstStyle>
            <a:lvl1pPr algn="r">
              <a:defRPr sz="810">
                <a:solidFill>
                  <a:schemeClr val="tx1">
                    <a:tint val="75000"/>
                  </a:schemeClr>
                </a:solidFill>
              </a:defRPr>
            </a:lvl1pPr>
          </a:lstStyle>
          <a:p>
            <a:fld id="{FEC44133-C343-9242-9975-8039D7B91997}" type="slidenum">
              <a:rPr lang="en-US" smtClean="0"/>
              <a:t>‹#›</a:t>
            </a:fld>
            <a:endParaRPr lang="en-US" dirty="0"/>
          </a:p>
        </p:txBody>
      </p:sp>
      <p:pic>
        <p:nvPicPr>
          <p:cNvPr id="7" name="Picture 6"/>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3" y="0"/>
            <a:ext cx="9140219" cy="411238"/>
          </a:xfrm>
          <a:prstGeom prst="rect">
            <a:avLst/>
          </a:prstGeom>
        </p:spPr>
      </p:pic>
      <p:cxnSp>
        <p:nvCxnSpPr>
          <p:cNvPr id="9" name="Straight Connector 8"/>
          <p:cNvCxnSpPr/>
          <p:nvPr userDrawn="1"/>
        </p:nvCxnSpPr>
        <p:spPr>
          <a:xfrm>
            <a:off x="89944" y="5021706"/>
            <a:ext cx="8881673"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7481969" y="5216048"/>
            <a:ext cx="1720121" cy="286873"/>
          </a:xfrm>
          <a:prstGeom prst="rect">
            <a:avLst/>
          </a:prstGeom>
          <a:noFill/>
        </p:spPr>
        <p:txBody>
          <a:bodyPr wrap="square" rtlCol="0">
            <a:spAutoFit/>
          </a:bodyPr>
          <a:lstStyle/>
          <a:p>
            <a:r>
              <a:rPr lang="en-US" sz="1264" b="1" dirty="0">
                <a:solidFill>
                  <a:schemeClr val="accent5">
                    <a:lumMod val="50000"/>
                  </a:schemeClr>
                </a:solidFill>
              </a:rPr>
              <a:t>www.weston.ac.uk</a:t>
            </a:r>
          </a:p>
        </p:txBody>
      </p:sp>
      <p:pic>
        <p:nvPicPr>
          <p:cNvPr id="18" name="Picture 17"/>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234223" y="-204816"/>
            <a:ext cx="935215" cy="1232108"/>
          </a:xfrm>
          <a:prstGeom prst="rect">
            <a:avLst/>
          </a:prstGeom>
        </p:spPr>
      </p:pic>
      <p:pic>
        <p:nvPicPr>
          <p:cNvPr id="19" name="Picture 18"/>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230472" y="5171198"/>
            <a:ext cx="507584" cy="421503"/>
          </a:xfrm>
          <a:prstGeom prst="rect">
            <a:avLst/>
          </a:prstGeom>
        </p:spPr>
      </p:pic>
      <p:pic>
        <p:nvPicPr>
          <p:cNvPr id="20" name="Picture 19"/>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930742" y="5171198"/>
            <a:ext cx="491088" cy="424006"/>
          </a:xfrm>
          <a:prstGeom prst="rect">
            <a:avLst/>
          </a:prstGeom>
        </p:spPr>
      </p:pic>
      <p:pic>
        <p:nvPicPr>
          <p:cNvPr id="21" name="Picture 20"/>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664204" y="5171198"/>
            <a:ext cx="432279" cy="430033"/>
          </a:xfrm>
          <a:prstGeom prst="rect">
            <a:avLst/>
          </a:prstGeom>
        </p:spPr>
      </p:pic>
      <p:pic>
        <p:nvPicPr>
          <p:cNvPr id="22" name="Picture 21"/>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4008034" y="5243446"/>
            <a:ext cx="1202180" cy="267151"/>
          </a:xfrm>
          <a:prstGeom prst="rect">
            <a:avLst/>
          </a:prstGeom>
        </p:spPr>
      </p:pic>
      <p:pic>
        <p:nvPicPr>
          <p:cNvPr id="24" name="Picture 23"/>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2394448" y="5237836"/>
            <a:ext cx="1315621" cy="264841"/>
          </a:xfrm>
          <a:prstGeom prst="rect">
            <a:avLst/>
          </a:prstGeom>
        </p:spPr>
      </p:pic>
      <p:pic>
        <p:nvPicPr>
          <p:cNvPr id="25" name="Picture 24"/>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5447658" y="5243446"/>
            <a:ext cx="1202180" cy="267151"/>
          </a:xfrm>
          <a:prstGeom prst="rect">
            <a:avLst/>
          </a:prstGeom>
        </p:spPr>
      </p:pic>
      <p:sp>
        <p:nvSpPr>
          <p:cNvPr id="26" name="TextBox 25"/>
          <p:cNvSpPr txBox="1"/>
          <p:nvPr userDrawn="1"/>
        </p:nvSpPr>
        <p:spPr>
          <a:xfrm>
            <a:off x="6392049" y="5247144"/>
            <a:ext cx="990600" cy="230832"/>
          </a:xfrm>
          <a:prstGeom prst="rect">
            <a:avLst/>
          </a:prstGeom>
          <a:solidFill>
            <a:schemeClr val="bg1"/>
          </a:solidFill>
        </p:spPr>
        <p:txBody>
          <a:bodyPr wrap="square" rtlCol="0">
            <a:spAutoFit/>
          </a:bodyPr>
          <a:lstStyle/>
          <a:p>
            <a:r>
              <a:rPr lang="en-US" sz="900" dirty="0">
                <a:latin typeface="+mj-lt"/>
              </a:rPr>
              <a:t>Champion</a:t>
            </a:r>
          </a:p>
        </p:txBody>
      </p:sp>
    </p:spTree>
    <p:extLst>
      <p:ext uri="{BB962C8B-B14F-4D97-AF65-F5344CB8AC3E}">
        <p14:creationId xmlns:p14="http://schemas.microsoft.com/office/powerpoint/2010/main" val="1899140190"/>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Lst>
  <p:txStyles>
    <p:titleStyle>
      <a:lvl1pPr algn="l" defTabSz="617220" rtl="0" eaLnBrk="1" latinLnBrk="0" hangingPunct="1">
        <a:lnSpc>
          <a:spcPct val="90000"/>
        </a:lnSpc>
        <a:spcBef>
          <a:spcPct val="0"/>
        </a:spcBef>
        <a:buNone/>
        <a:defRPr sz="2970" kern="1200">
          <a:solidFill>
            <a:schemeClr val="tx1"/>
          </a:solidFill>
          <a:latin typeface="+mj-lt"/>
          <a:ea typeface="+mj-ea"/>
          <a:cs typeface="+mj-cs"/>
        </a:defRPr>
      </a:lvl1pPr>
    </p:titleStyle>
    <p:bodyStyle>
      <a:lvl1pPr marL="154305" indent="-154305" algn="l" defTabSz="617220" rtl="0" eaLnBrk="1" latinLnBrk="0" hangingPunct="1">
        <a:lnSpc>
          <a:spcPct val="90000"/>
        </a:lnSpc>
        <a:spcBef>
          <a:spcPts val="675"/>
        </a:spcBef>
        <a:buFont typeface="Arial" panose="020B0604020202020204" pitchFamily="34" charset="0"/>
        <a:buChar char="•"/>
        <a:defRPr sz="1890" kern="1200">
          <a:solidFill>
            <a:schemeClr val="tx1"/>
          </a:solidFill>
          <a:latin typeface="+mn-lt"/>
          <a:ea typeface="+mn-ea"/>
          <a:cs typeface="+mn-cs"/>
        </a:defRPr>
      </a:lvl1pPr>
      <a:lvl2pPr marL="462915" indent="-154305" algn="l" defTabSz="617220" rtl="0" eaLnBrk="1" latinLnBrk="0" hangingPunct="1">
        <a:lnSpc>
          <a:spcPct val="90000"/>
        </a:lnSpc>
        <a:spcBef>
          <a:spcPts val="338"/>
        </a:spcBef>
        <a:buFont typeface="Arial" panose="020B0604020202020204" pitchFamily="34" charset="0"/>
        <a:buChar char="•"/>
        <a:defRPr sz="1620" kern="1200">
          <a:solidFill>
            <a:schemeClr val="tx1"/>
          </a:solidFill>
          <a:latin typeface="+mn-lt"/>
          <a:ea typeface="+mn-ea"/>
          <a:cs typeface="+mn-cs"/>
        </a:defRPr>
      </a:lvl2pPr>
      <a:lvl3pPr marL="771525" indent="-154305" algn="l" defTabSz="617220" rtl="0" eaLnBrk="1" latinLnBrk="0" hangingPunct="1">
        <a:lnSpc>
          <a:spcPct val="90000"/>
        </a:lnSpc>
        <a:spcBef>
          <a:spcPts val="338"/>
        </a:spcBef>
        <a:buFont typeface="Arial" panose="020B0604020202020204" pitchFamily="34" charset="0"/>
        <a:buChar char="•"/>
        <a:defRPr sz="1350" kern="1200">
          <a:solidFill>
            <a:schemeClr val="tx1"/>
          </a:solidFill>
          <a:latin typeface="+mn-lt"/>
          <a:ea typeface="+mn-ea"/>
          <a:cs typeface="+mn-cs"/>
        </a:defRPr>
      </a:lvl3pPr>
      <a:lvl4pPr marL="108013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4pPr>
      <a:lvl5pPr marL="138874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628650" y="5296960"/>
            <a:ext cx="2057400" cy="304271"/>
          </a:xfrm>
          <a:prstGeom prst="rect">
            <a:avLst/>
          </a:prstGeom>
        </p:spPr>
        <p:txBody>
          <a:bodyPr vert="horz" lIns="91440" tIns="45720" rIns="91440" bIns="45720" rtlCol="0" anchor="ctr"/>
          <a:lstStyle>
            <a:lvl1pPr algn="l">
              <a:defRPr sz="750">
                <a:solidFill>
                  <a:schemeClr val="tx1">
                    <a:tint val="75000"/>
                  </a:schemeClr>
                </a:solidFill>
              </a:defRPr>
            </a:lvl1pPr>
          </a:lstStyle>
          <a:p>
            <a:fld id="{2BECFEC1-1344-AD44-8D2E-702E20925CC3}" type="datetimeFigureOut">
              <a:rPr lang="en-US" smtClean="0"/>
              <a:t>10/14/2025</a:t>
            </a:fld>
            <a:endParaRPr lang="en-US" dirty="0"/>
          </a:p>
        </p:txBody>
      </p:sp>
      <p:sp>
        <p:nvSpPr>
          <p:cNvPr id="5" name="Footer Placeholder 4"/>
          <p:cNvSpPr>
            <a:spLocks noGrp="1"/>
          </p:cNvSpPr>
          <p:nvPr>
            <p:ph type="ftr" sz="quarter" idx="3"/>
          </p:nvPr>
        </p:nvSpPr>
        <p:spPr>
          <a:xfrm>
            <a:off x="3028950" y="5296960"/>
            <a:ext cx="3086100" cy="304271"/>
          </a:xfrm>
          <a:prstGeom prst="rect">
            <a:avLst/>
          </a:prstGeom>
        </p:spPr>
        <p:txBody>
          <a:bodyPr vert="horz" lIns="91440" tIns="45720" rIns="91440" bIns="45720" rtlCol="0" anchor="ctr"/>
          <a:lstStyle>
            <a:lvl1pPr algn="ctr">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60"/>
            <a:ext cx="2057400" cy="304271"/>
          </a:xfrm>
          <a:prstGeom prst="rect">
            <a:avLst/>
          </a:prstGeom>
        </p:spPr>
        <p:txBody>
          <a:bodyPr vert="horz" lIns="91440" tIns="45720" rIns="91440" bIns="45720" rtlCol="0" anchor="ctr"/>
          <a:lstStyle>
            <a:lvl1pPr algn="r">
              <a:defRPr sz="750">
                <a:solidFill>
                  <a:schemeClr val="tx1">
                    <a:tint val="75000"/>
                  </a:schemeClr>
                </a:solidFill>
              </a:defRPr>
            </a:lvl1pPr>
          </a:lstStyle>
          <a:p>
            <a:fld id="{FEC44133-C343-9242-9975-8039D7B91997}" type="slidenum">
              <a:rPr lang="en-US" smtClean="0"/>
              <a:t>‹#›</a:t>
            </a:fld>
            <a:endParaRPr lang="en-US" dirty="0"/>
          </a:p>
        </p:txBody>
      </p:sp>
      <p:pic>
        <p:nvPicPr>
          <p:cNvPr id="7" name="Picture 6"/>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4" y="0"/>
            <a:ext cx="9140219" cy="411238"/>
          </a:xfrm>
          <a:prstGeom prst="rect">
            <a:avLst/>
          </a:prstGeom>
        </p:spPr>
      </p:pic>
      <p:cxnSp>
        <p:nvCxnSpPr>
          <p:cNvPr id="9" name="Straight Connector 8"/>
          <p:cNvCxnSpPr/>
          <p:nvPr userDrawn="1"/>
        </p:nvCxnSpPr>
        <p:spPr>
          <a:xfrm>
            <a:off x="89945" y="5021706"/>
            <a:ext cx="8881673"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7481970" y="5216047"/>
            <a:ext cx="1720121" cy="272382"/>
          </a:xfrm>
          <a:prstGeom prst="rect">
            <a:avLst/>
          </a:prstGeom>
          <a:noFill/>
        </p:spPr>
        <p:txBody>
          <a:bodyPr wrap="square" rtlCol="0">
            <a:spAutoFit/>
          </a:bodyPr>
          <a:lstStyle/>
          <a:p>
            <a:r>
              <a:rPr lang="en-US" sz="1170" b="1" dirty="0">
                <a:solidFill>
                  <a:schemeClr val="accent5">
                    <a:lumMod val="50000"/>
                  </a:schemeClr>
                </a:solidFill>
              </a:rPr>
              <a:t>www.weston.ac.uk</a:t>
            </a:r>
          </a:p>
        </p:txBody>
      </p:sp>
      <p:pic>
        <p:nvPicPr>
          <p:cNvPr id="18" name="Picture 17"/>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234224" y="-204816"/>
            <a:ext cx="935215" cy="1232108"/>
          </a:xfrm>
          <a:prstGeom prst="rect">
            <a:avLst/>
          </a:prstGeom>
        </p:spPr>
      </p:pic>
      <p:pic>
        <p:nvPicPr>
          <p:cNvPr id="19" name="Picture 18"/>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230471" y="5171198"/>
            <a:ext cx="507584" cy="421503"/>
          </a:xfrm>
          <a:prstGeom prst="rect">
            <a:avLst/>
          </a:prstGeom>
        </p:spPr>
      </p:pic>
      <p:pic>
        <p:nvPicPr>
          <p:cNvPr id="20" name="Picture 19"/>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930742" y="5171198"/>
            <a:ext cx="491088" cy="424006"/>
          </a:xfrm>
          <a:prstGeom prst="rect">
            <a:avLst/>
          </a:prstGeom>
        </p:spPr>
      </p:pic>
      <p:pic>
        <p:nvPicPr>
          <p:cNvPr id="21" name="Picture 20"/>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1664205" y="5171198"/>
            <a:ext cx="432279" cy="430033"/>
          </a:xfrm>
          <a:prstGeom prst="rect">
            <a:avLst/>
          </a:prstGeom>
        </p:spPr>
      </p:pic>
      <p:pic>
        <p:nvPicPr>
          <p:cNvPr id="22" name="Picture 21"/>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4008033" y="5243446"/>
            <a:ext cx="1202180" cy="267151"/>
          </a:xfrm>
          <a:prstGeom prst="rect">
            <a:avLst/>
          </a:prstGeom>
        </p:spPr>
      </p:pic>
      <p:pic>
        <p:nvPicPr>
          <p:cNvPr id="24" name="Picture 23"/>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2394449" y="5237836"/>
            <a:ext cx="1315621" cy="264841"/>
          </a:xfrm>
          <a:prstGeom prst="rect">
            <a:avLst/>
          </a:prstGeom>
        </p:spPr>
      </p:pic>
      <p:pic>
        <p:nvPicPr>
          <p:cNvPr id="25" name="Picture 24"/>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5447657" y="5243446"/>
            <a:ext cx="1202180" cy="267151"/>
          </a:xfrm>
          <a:prstGeom prst="rect">
            <a:avLst/>
          </a:prstGeom>
        </p:spPr>
      </p:pic>
      <p:sp>
        <p:nvSpPr>
          <p:cNvPr id="26" name="TextBox 25"/>
          <p:cNvSpPr txBox="1"/>
          <p:nvPr userDrawn="1"/>
        </p:nvSpPr>
        <p:spPr>
          <a:xfrm>
            <a:off x="6392049" y="5247145"/>
            <a:ext cx="990600" cy="220510"/>
          </a:xfrm>
          <a:prstGeom prst="rect">
            <a:avLst/>
          </a:prstGeom>
          <a:solidFill>
            <a:schemeClr val="bg1"/>
          </a:solidFill>
        </p:spPr>
        <p:txBody>
          <a:bodyPr wrap="square" rtlCol="0">
            <a:spAutoFit/>
          </a:bodyPr>
          <a:lstStyle/>
          <a:p>
            <a:r>
              <a:rPr lang="en-US" sz="833" dirty="0">
                <a:latin typeface="+mj-lt"/>
              </a:rPr>
              <a:t>Champion</a:t>
            </a:r>
          </a:p>
        </p:txBody>
      </p:sp>
    </p:spTree>
    <p:extLst>
      <p:ext uri="{BB962C8B-B14F-4D97-AF65-F5344CB8AC3E}">
        <p14:creationId xmlns:p14="http://schemas.microsoft.com/office/powerpoint/2010/main" val="2468009375"/>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Lst>
  <p:txStyles>
    <p:titleStyle>
      <a:lvl1pPr algn="l" defTabSz="571477" rtl="0" eaLnBrk="1" latinLnBrk="0" hangingPunct="1">
        <a:lnSpc>
          <a:spcPct val="90000"/>
        </a:lnSpc>
        <a:spcBef>
          <a:spcPct val="0"/>
        </a:spcBef>
        <a:buNone/>
        <a:defRPr sz="2750" kern="1200">
          <a:solidFill>
            <a:schemeClr val="tx1"/>
          </a:solidFill>
          <a:latin typeface="+mj-lt"/>
          <a:ea typeface="+mj-ea"/>
          <a:cs typeface="+mj-cs"/>
        </a:defRPr>
      </a:lvl1pPr>
    </p:titleStyle>
    <p:bodyStyle>
      <a:lvl1pPr marL="142869" indent="-142869" algn="l" defTabSz="571477" rtl="0" eaLnBrk="1" latinLnBrk="0" hangingPunct="1">
        <a:lnSpc>
          <a:spcPct val="90000"/>
        </a:lnSpc>
        <a:spcBef>
          <a:spcPts val="625"/>
        </a:spcBef>
        <a:buFont typeface="Arial" panose="020B0604020202020204" pitchFamily="34" charset="0"/>
        <a:buChar char="•"/>
        <a:defRPr sz="1750" kern="1200">
          <a:solidFill>
            <a:schemeClr val="tx1"/>
          </a:solidFill>
          <a:latin typeface="+mn-lt"/>
          <a:ea typeface="+mn-ea"/>
          <a:cs typeface="+mn-cs"/>
        </a:defRPr>
      </a:lvl1pPr>
      <a:lvl2pPr marL="428608" indent="-142869" algn="l" defTabSz="571477" rtl="0" eaLnBrk="1" latinLnBrk="0" hangingPunct="1">
        <a:lnSpc>
          <a:spcPct val="90000"/>
        </a:lnSpc>
        <a:spcBef>
          <a:spcPts val="312"/>
        </a:spcBef>
        <a:buFont typeface="Arial" panose="020B0604020202020204" pitchFamily="34" charset="0"/>
        <a:buChar char="•"/>
        <a:defRPr sz="1500" kern="1200">
          <a:solidFill>
            <a:schemeClr val="tx1"/>
          </a:solidFill>
          <a:latin typeface="+mn-lt"/>
          <a:ea typeface="+mn-ea"/>
          <a:cs typeface="+mn-cs"/>
        </a:defRPr>
      </a:lvl2pPr>
      <a:lvl3pPr marL="714346" indent="-142869" algn="l" defTabSz="571477" rtl="0" eaLnBrk="1" latinLnBrk="0" hangingPunct="1">
        <a:lnSpc>
          <a:spcPct val="90000"/>
        </a:lnSpc>
        <a:spcBef>
          <a:spcPts val="312"/>
        </a:spcBef>
        <a:buFont typeface="Arial" panose="020B0604020202020204" pitchFamily="34" charset="0"/>
        <a:buChar char="•"/>
        <a:defRPr sz="1250" kern="1200">
          <a:solidFill>
            <a:schemeClr val="tx1"/>
          </a:solidFill>
          <a:latin typeface="+mn-lt"/>
          <a:ea typeface="+mn-ea"/>
          <a:cs typeface="+mn-cs"/>
        </a:defRPr>
      </a:lvl3pPr>
      <a:lvl4pPr marL="1000085" indent="-142869" algn="l" defTabSz="571477"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4pPr>
      <a:lvl5pPr marL="1285824" indent="-142869" algn="l" defTabSz="571477"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5pPr>
      <a:lvl6pPr marL="1571562" indent="-142869" algn="l" defTabSz="571477"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6pPr>
      <a:lvl7pPr marL="1857301" indent="-142869" algn="l" defTabSz="571477"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7pPr>
      <a:lvl8pPr marL="2143039" indent="-142869" algn="l" defTabSz="571477"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8pPr>
      <a:lvl9pPr marL="2428778" indent="-142869" algn="l" defTabSz="571477"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9pPr>
    </p:bodyStyle>
    <p:otherStyle>
      <a:defPPr>
        <a:defRPr lang="en-US"/>
      </a:defPPr>
      <a:lvl1pPr marL="0" algn="l" defTabSz="571477" rtl="0" eaLnBrk="1" latinLnBrk="0" hangingPunct="1">
        <a:defRPr sz="1125" kern="1200">
          <a:solidFill>
            <a:schemeClr val="tx1"/>
          </a:solidFill>
          <a:latin typeface="+mn-lt"/>
          <a:ea typeface="+mn-ea"/>
          <a:cs typeface="+mn-cs"/>
        </a:defRPr>
      </a:lvl1pPr>
      <a:lvl2pPr marL="285739" algn="l" defTabSz="571477" rtl="0" eaLnBrk="1" latinLnBrk="0" hangingPunct="1">
        <a:defRPr sz="1125" kern="1200">
          <a:solidFill>
            <a:schemeClr val="tx1"/>
          </a:solidFill>
          <a:latin typeface="+mn-lt"/>
          <a:ea typeface="+mn-ea"/>
          <a:cs typeface="+mn-cs"/>
        </a:defRPr>
      </a:lvl2pPr>
      <a:lvl3pPr marL="571477" algn="l" defTabSz="571477" rtl="0" eaLnBrk="1" latinLnBrk="0" hangingPunct="1">
        <a:defRPr sz="1125" kern="1200">
          <a:solidFill>
            <a:schemeClr val="tx1"/>
          </a:solidFill>
          <a:latin typeface="+mn-lt"/>
          <a:ea typeface="+mn-ea"/>
          <a:cs typeface="+mn-cs"/>
        </a:defRPr>
      </a:lvl3pPr>
      <a:lvl4pPr marL="857216" algn="l" defTabSz="571477" rtl="0" eaLnBrk="1" latinLnBrk="0" hangingPunct="1">
        <a:defRPr sz="1125" kern="1200">
          <a:solidFill>
            <a:schemeClr val="tx1"/>
          </a:solidFill>
          <a:latin typeface="+mn-lt"/>
          <a:ea typeface="+mn-ea"/>
          <a:cs typeface="+mn-cs"/>
        </a:defRPr>
      </a:lvl4pPr>
      <a:lvl5pPr marL="1142954" algn="l" defTabSz="571477" rtl="0" eaLnBrk="1" latinLnBrk="0" hangingPunct="1">
        <a:defRPr sz="1125" kern="1200">
          <a:solidFill>
            <a:schemeClr val="tx1"/>
          </a:solidFill>
          <a:latin typeface="+mn-lt"/>
          <a:ea typeface="+mn-ea"/>
          <a:cs typeface="+mn-cs"/>
        </a:defRPr>
      </a:lvl5pPr>
      <a:lvl6pPr marL="1428693" algn="l" defTabSz="571477" rtl="0" eaLnBrk="1" latinLnBrk="0" hangingPunct="1">
        <a:defRPr sz="1125" kern="1200">
          <a:solidFill>
            <a:schemeClr val="tx1"/>
          </a:solidFill>
          <a:latin typeface="+mn-lt"/>
          <a:ea typeface="+mn-ea"/>
          <a:cs typeface="+mn-cs"/>
        </a:defRPr>
      </a:lvl6pPr>
      <a:lvl7pPr marL="1714431" algn="l" defTabSz="571477" rtl="0" eaLnBrk="1" latinLnBrk="0" hangingPunct="1">
        <a:defRPr sz="1125" kern="1200">
          <a:solidFill>
            <a:schemeClr val="tx1"/>
          </a:solidFill>
          <a:latin typeface="+mn-lt"/>
          <a:ea typeface="+mn-ea"/>
          <a:cs typeface="+mn-cs"/>
        </a:defRPr>
      </a:lvl7pPr>
      <a:lvl8pPr marL="2000170" algn="l" defTabSz="571477" rtl="0" eaLnBrk="1" latinLnBrk="0" hangingPunct="1">
        <a:defRPr sz="1125" kern="1200">
          <a:solidFill>
            <a:schemeClr val="tx1"/>
          </a:solidFill>
          <a:latin typeface="+mn-lt"/>
          <a:ea typeface="+mn-ea"/>
          <a:cs typeface="+mn-cs"/>
        </a:defRPr>
      </a:lvl8pPr>
      <a:lvl9pPr marL="2285909" algn="l" defTabSz="571477" rtl="0" eaLnBrk="1" latinLnBrk="0" hangingPunct="1">
        <a:defRPr sz="112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AFAB84-11D1-4DB6-A54E-98205FCA0577}"/>
              </a:ext>
            </a:extLst>
          </p:cNvPr>
          <p:cNvSpPr>
            <a:spLocks noGrp="1"/>
          </p:cNvSpPr>
          <p:nvPr>
            <p:ph type="title"/>
          </p:nvPr>
        </p:nvSpPr>
        <p:spPr>
          <a:xfrm>
            <a:off x="628650" y="304272"/>
            <a:ext cx="7886700" cy="1104636"/>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92E1110-BA73-4ED5-A08D-972D57F87F58}"/>
              </a:ext>
            </a:extLst>
          </p:cNvPr>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F64A4FF-4035-4782-9D50-BAC0BAABEE42}"/>
              </a:ext>
            </a:extLst>
          </p:cNvPr>
          <p:cNvSpPr>
            <a:spLocks noGrp="1"/>
          </p:cNvSpPr>
          <p:nvPr>
            <p:ph type="dt" sz="half" idx="2"/>
          </p:nvPr>
        </p:nvSpPr>
        <p:spPr>
          <a:xfrm>
            <a:off x="628650" y="5296960"/>
            <a:ext cx="2057400" cy="304271"/>
          </a:xfrm>
          <a:prstGeom prst="rect">
            <a:avLst/>
          </a:prstGeom>
        </p:spPr>
        <p:txBody>
          <a:bodyPr vert="horz" lIns="91440" tIns="45720" rIns="91440" bIns="45720" rtlCol="0" anchor="ctr"/>
          <a:lstStyle>
            <a:lvl1pPr algn="l">
              <a:defRPr sz="750">
                <a:solidFill>
                  <a:schemeClr val="tx1">
                    <a:tint val="75000"/>
                  </a:schemeClr>
                </a:solidFill>
              </a:defRPr>
            </a:lvl1pPr>
          </a:lstStyle>
          <a:p>
            <a:fld id="{8483E18B-32ED-4B2A-8D24-3117D76D6BE7}" type="datetimeFigureOut">
              <a:rPr lang="en-GB" smtClean="0"/>
              <a:t>14/10/2025</a:t>
            </a:fld>
            <a:endParaRPr lang="en-GB" dirty="0"/>
          </a:p>
        </p:txBody>
      </p:sp>
      <p:sp>
        <p:nvSpPr>
          <p:cNvPr id="5" name="Footer Placeholder 4">
            <a:extLst>
              <a:ext uri="{FF2B5EF4-FFF2-40B4-BE49-F238E27FC236}">
                <a16:creationId xmlns:a16="http://schemas.microsoft.com/office/drawing/2014/main" id="{28A40D7D-6514-480E-B6DE-3EC2761D24B8}"/>
              </a:ext>
            </a:extLst>
          </p:cNvPr>
          <p:cNvSpPr>
            <a:spLocks noGrp="1"/>
          </p:cNvSpPr>
          <p:nvPr>
            <p:ph type="ftr" sz="quarter" idx="3"/>
          </p:nvPr>
        </p:nvSpPr>
        <p:spPr>
          <a:xfrm>
            <a:off x="3028950" y="5296960"/>
            <a:ext cx="3086100" cy="304271"/>
          </a:xfrm>
          <a:prstGeom prst="rect">
            <a:avLst/>
          </a:prstGeom>
        </p:spPr>
        <p:txBody>
          <a:bodyPr vert="horz" lIns="91440" tIns="45720" rIns="91440" bIns="45720" rtlCol="0" anchor="ctr"/>
          <a:lstStyle>
            <a:lvl1pPr algn="ctr">
              <a:defRPr sz="75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DA299963-903D-4397-85C4-2F5B3319C125}"/>
              </a:ext>
            </a:extLst>
          </p:cNvPr>
          <p:cNvSpPr>
            <a:spLocks noGrp="1"/>
          </p:cNvSpPr>
          <p:nvPr>
            <p:ph type="sldNum" sz="quarter" idx="4"/>
          </p:nvPr>
        </p:nvSpPr>
        <p:spPr>
          <a:xfrm>
            <a:off x="6457950" y="5296960"/>
            <a:ext cx="2057400" cy="304271"/>
          </a:xfrm>
          <a:prstGeom prst="rect">
            <a:avLst/>
          </a:prstGeom>
        </p:spPr>
        <p:txBody>
          <a:bodyPr vert="horz" lIns="91440" tIns="45720" rIns="91440" bIns="45720" rtlCol="0" anchor="ctr"/>
          <a:lstStyle>
            <a:lvl1pPr algn="r">
              <a:defRPr sz="750">
                <a:solidFill>
                  <a:schemeClr val="tx1">
                    <a:tint val="75000"/>
                  </a:schemeClr>
                </a:solidFill>
              </a:defRPr>
            </a:lvl1pPr>
          </a:lstStyle>
          <a:p>
            <a:fld id="{9865DC90-DCC6-442A-985B-9190E2D965A9}" type="slidenum">
              <a:rPr lang="en-GB" smtClean="0"/>
              <a:t>‹#›</a:t>
            </a:fld>
            <a:endParaRPr lang="en-GB" dirty="0"/>
          </a:p>
        </p:txBody>
      </p:sp>
    </p:spTree>
    <p:extLst>
      <p:ext uri="{BB962C8B-B14F-4D97-AF65-F5344CB8AC3E}">
        <p14:creationId xmlns:p14="http://schemas.microsoft.com/office/powerpoint/2010/main" val="639367951"/>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Lst>
  <p:txStyles>
    <p:titleStyle>
      <a:lvl1pPr algn="l" defTabSz="571477" rtl="0" eaLnBrk="1" latinLnBrk="0" hangingPunct="1">
        <a:lnSpc>
          <a:spcPct val="90000"/>
        </a:lnSpc>
        <a:spcBef>
          <a:spcPct val="0"/>
        </a:spcBef>
        <a:buNone/>
        <a:defRPr sz="2750" kern="1200">
          <a:solidFill>
            <a:schemeClr val="tx1"/>
          </a:solidFill>
          <a:latin typeface="+mj-lt"/>
          <a:ea typeface="+mj-ea"/>
          <a:cs typeface="+mj-cs"/>
        </a:defRPr>
      </a:lvl1pPr>
    </p:titleStyle>
    <p:bodyStyle>
      <a:lvl1pPr marL="142869" indent="-142869" algn="l" defTabSz="571477" rtl="0" eaLnBrk="1" latinLnBrk="0" hangingPunct="1">
        <a:lnSpc>
          <a:spcPct val="90000"/>
        </a:lnSpc>
        <a:spcBef>
          <a:spcPts val="625"/>
        </a:spcBef>
        <a:buFont typeface="Arial" panose="020B0604020202020204" pitchFamily="34" charset="0"/>
        <a:buChar char="•"/>
        <a:defRPr sz="1750" kern="1200">
          <a:solidFill>
            <a:schemeClr val="tx1"/>
          </a:solidFill>
          <a:latin typeface="+mn-lt"/>
          <a:ea typeface="+mn-ea"/>
          <a:cs typeface="+mn-cs"/>
        </a:defRPr>
      </a:lvl1pPr>
      <a:lvl2pPr marL="428608" indent="-142869" algn="l" defTabSz="571477" rtl="0" eaLnBrk="1" latinLnBrk="0" hangingPunct="1">
        <a:lnSpc>
          <a:spcPct val="90000"/>
        </a:lnSpc>
        <a:spcBef>
          <a:spcPts val="312"/>
        </a:spcBef>
        <a:buFont typeface="Arial" panose="020B0604020202020204" pitchFamily="34" charset="0"/>
        <a:buChar char="•"/>
        <a:defRPr sz="1500" kern="1200">
          <a:solidFill>
            <a:schemeClr val="tx1"/>
          </a:solidFill>
          <a:latin typeface="+mn-lt"/>
          <a:ea typeface="+mn-ea"/>
          <a:cs typeface="+mn-cs"/>
        </a:defRPr>
      </a:lvl2pPr>
      <a:lvl3pPr marL="714346" indent="-142869" algn="l" defTabSz="571477" rtl="0" eaLnBrk="1" latinLnBrk="0" hangingPunct="1">
        <a:lnSpc>
          <a:spcPct val="90000"/>
        </a:lnSpc>
        <a:spcBef>
          <a:spcPts val="312"/>
        </a:spcBef>
        <a:buFont typeface="Arial" panose="020B0604020202020204" pitchFamily="34" charset="0"/>
        <a:buChar char="•"/>
        <a:defRPr sz="1250" kern="1200">
          <a:solidFill>
            <a:schemeClr val="tx1"/>
          </a:solidFill>
          <a:latin typeface="+mn-lt"/>
          <a:ea typeface="+mn-ea"/>
          <a:cs typeface="+mn-cs"/>
        </a:defRPr>
      </a:lvl3pPr>
      <a:lvl4pPr marL="1000085" indent="-142869" algn="l" defTabSz="571477"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4pPr>
      <a:lvl5pPr marL="1285824" indent="-142869" algn="l" defTabSz="571477"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5pPr>
      <a:lvl6pPr marL="1571562" indent="-142869" algn="l" defTabSz="571477"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6pPr>
      <a:lvl7pPr marL="1857301" indent="-142869" algn="l" defTabSz="571477"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7pPr>
      <a:lvl8pPr marL="2143039" indent="-142869" algn="l" defTabSz="571477"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8pPr>
      <a:lvl9pPr marL="2428778" indent="-142869" algn="l" defTabSz="571477"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9pPr>
    </p:bodyStyle>
    <p:otherStyle>
      <a:defPPr>
        <a:defRPr lang="en-US"/>
      </a:defPPr>
      <a:lvl1pPr marL="0" algn="l" defTabSz="571477" rtl="0" eaLnBrk="1" latinLnBrk="0" hangingPunct="1">
        <a:defRPr sz="1125" kern="1200">
          <a:solidFill>
            <a:schemeClr val="tx1"/>
          </a:solidFill>
          <a:latin typeface="+mn-lt"/>
          <a:ea typeface="+mn-ea"/>
          <a:cs typeface="+mn-cs"/>
        </a:defRPr>
      </a:lvl1pPr>
      <a:lvl2pPr marL="285739" algn="l" defTabSz="571477" rtl="0" eaLnBrk="1" latinLnBrk="0" hangingPunct="1">
        <a:defRPr sz="1125" kern="1200">
          <a:solidFill>
            <a:schemeClr val="tx1"/>
          </a:solidFill>
          <a:latin typeface="+mn-lt"/>
          <a:ea typeface="+mn-ea"/>
          <a:cs typeface="+mn-cs"/>
        </a:defRPr>
      </a:lvl2pPr>
      <a:lvl3pPr marL="571477" algn="l" defTabSz="571477" rtl="0" eaLnBrk="1" latinLnBrk="0" hangingPunct="1">
        <a:defRPr sz="1125" kern="1200">
          <a:solidFill>
            <a:schemeClr val="tx1"/>
          </a:solidFill>
          <a:latin typeface="+mn-lt"/>
          <a:ea typeface="+mn-ea"/>
          <a:cs typeface="+mn-cs"/>
        </a:defRPr>
      </a:lvl3pPr>
      <a:lvl4pPr marL="857216" algn="l" defTabSz="571477" rtl="0" eaLnBrk="1" latinLnBrk="0" hangingPunct="1">
        <a:defRPr sz="1125" kern="1200">
          <a:solidFill>
            <a:schemeClr val="tx1"/>
          </a:solidFill>
          <a:latin typeface="+mn-lt"/>
          <a:ea typeface="+mn-ea"/>
          <a:cs typeface="+mn-cs"/>
        </a:defRPr>
      </a:lvl4pPr>
      <a:lvl5pPr marL="1142954" algn="l" defTabSz="571477" rtl="0" eaLnBrk="1" latinLnBrk="0" hangingPunct="1">
        <a:defRPr sz="1125" kern="1200">
          <a:solidFill>
            <a:schemeClr val="tx1"/>
          </a:solidFill>
          <a:latin typeface="+mn-lt"/>
          <a:ea typeface="+mn-ea"/>
          <a:cs typeface="+mn-cs"/>
        </a:defRPr>
      </a:lvl5pPr>
      <a:lvl6pPr marL="1428693" algn="l" defTabSz="571477" rtl="0" eaLnBrk="1" latinLnBrk="0" hangingPunct="1">
        <a:defRPr sz="1125" kern="1200">
          <a:solidFill>
            <a:schemeClr val="tx1"/>
          </a:solidFill>
          <a:latin typeface="+mn-lt"/>
          <a:ea typeface="+mn-ea"/>
          <a:cs typeface="+mn-cs"/>
        </a:defRPr>
      </a:lvl6pPr>
      <a:lvl7pPr marL="1714431" algn="l" defTabSz="571477" rtl="0" eaLnBrk="1" latinLnBrk="0" hangingPunct="1">
        <a:defRPr sz="1125" kern="1200">
          <a:solidFill>
            <a:schemeClr val="tx1"/>
          </a:solidFill>
          <a:latin typeface="+mn-lt"/>
          <a:ea typeface="+mn-ea"/>
          <a:cs typeface="+mn-cs"/>
        </a:defRPr>
      </a:lvl7pPr>
      <a:lvl8pPr marL="2000170" algn="l" defTabSz="571477" rtl="0" eaLnBrk="1" latinLnBrk="0" hangingPunct="1">
        <a:defRPr sz="1125" kern="1200">
          <a:solidFill>
            <a:schemeClr val="tx1"/>
          </a:solidFill>
          <a:latin typeface="+mn-lt"/>
          <a:ea typeface="+mn-ea"/>
          <a:cs typeface="+mn-cs"/>
        </a:defRPr>
      </a:lvl8pPr>
      <a:lvl9pPr marL="2285909" algn="l" defTabSz="571477" rtl="0" eaLnBrk="1" latinLnBrk="0" hangingPunct="1">
        <a:defRPr sz="112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AFAB84-11D1-4DB6-A54E-98205FCA0577}"/>
              </a:ext>
            </a:extLst>
          </p:cNvPr>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92E1110-BA73-4ED5-A08D-972D57F87F58}"/>
              </a:ext>
            </a:extLst>
          </p:cNvPr>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F64A4FF-4035-4782-9D50-BAC0BAABEE42}"/>
              </a:ext>
            </a:extLst>
          </p:cNvPr>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8483E18B-32ED-4B2A-8D24-3117D76D6BE7}" type="datetimeFigureOut">
              <a:rPr lang="en-GB" smtClean="0"/>
              <a:t>14/10/2025</a:t>
            </a:fld>
            <a:endParaRPr lang="en-GB" dirty="0"/>
          </a:p>
        </p:txBody>
      </p:sp>
      <p:sp>
        <p:nvSpPr>
          <p:cNvPr id="5" name="Footer Placeholder 4">
            <a:extLst>
              <a:ext uri="{FF2B5EF4-FFF2-40B4-BE49-F238E27FC236}">
                <a16:creationId xmlns:a16="http://schemas.microsoft.com/office/drawing/2014/main" id="{28A40D7D-6514-480E-B6DE-3EC2761D24B8}"/>
              </a:ext>
            </a:extLst>
          </p:cNvPr>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DA299963-903D-4397-85C4-2F5B3319C125}"/>
              </a:ext>
            </a:extLst>
          </p:cNvPr>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9865DC90-DCC6-442A-985B-9190E2D965A9}" type="slidenum">
              <a:rPr lang="en-GB" smtClean="0"/>
              <a:t>‹#›</a:t>
            </a:fld>
            <a:endParaRPr lang="en-GB" dirty="0"/>
          </a:p>
        </p:txBody>
      </p:sp>
    </p:spTree>
    <p:extLst>
      <p:ext uri="{BB962C8B-B14F-4D97-AF65-F5344CB8AC3E}">
        <p14:creationId xmlns:p14="http://schemas.microsoft.com/office/powerpoint/2010/main" val="1940090829"/>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0.xml"/><Relationship Id="rId4" Type="http://schemas.openxmlformats.org/officeDocument/2006/relationships/hyperlink" Target="https://en.wikipedia.org/wiki/Scientific_management#cite_note-Mitcham05p1153-1" TargetMode="Externa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8.xml"/></Relationships>
</file>

<file path=ppt/slides/_rels/slide10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1.xml"/><Relationship Id="rId1" Type="http://schemas.openxmlformats.org/officeDocument/2006/relationships/slideLayout" Target="../slideLayouts/slideLayout48.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8.xml"/><Relationship Id="rId1" Type="http://schemas.openxmlformats.org/officeDocument/2006/relationships/video" Target="https://www.youtube.com/embed/feDJ3zL23qw?feature=oembed" TargetMode="External"/><Relationship Id="rId5" Type="http://schemas.openxmlformats.org/officeDocument/2006/relationships/image" Target="../media/image84.jpeg"/><Relationship Id="rId4" Type="http://schemas.openxmlformats.org/officeDocument/2006/relationships/hyperlink" Target="https://youtu.be/feDJ3zL23qw" TargetMode="Externa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5.xml"/></Relationships>
</file>

<file path=ppt/slides/_rels/slide10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5.xml"/></Relationships>
</file>

<file path=ppt/slides/_rels/slide10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5.xml"/></Relationships>
</file>

<file path=ppt/slides/_rels/slide10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8.xml"/></Relationships>
</file>

<file path=ppt/slides/_rels/slide10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audio" Target="../media/audio1.wav"/><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11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66.xml"/><Relationship Id="rId1" Type="http://schemas.openxmlformats.org/officeDocument/2006/relationships/slideLayout" Target="../slideLayouts/slideLayout4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5.xml"/><Relationship Id="rId1" Type="http://schemas.openxmlformats.org/officeDocument/2006/relationships/video" Target="https://www.youtube.com/embed/kKMfJReTOWU?feature=oembed" TargetMode="External"/><Relationship Id="rId4" Type="http://schemas.openxmlformats.org/officeDocument/2006/relationships/image" Target="../media/image88.jpeg"/></Relationships>
</file>

<file path=ppt/slides/_rels/slide11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8.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43.xml"/><Relationship Id="rId1" Type="http://schemas.openxmlformats.org/officeDocument/2006/relationships/video" Target="https://www.youtube.com/embed/up7o3bBeRPk?feature=oembed" TargetMode="External"/><Relationship Id="rId4" Type="http://schemas.openxmlformats.org/officeDocument/2006/relationships/image" Target="../media/image89.jpeg"/></Relationships>
</file>

<file path=ppt/slides/_rels/slide1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9.xml"/><Relationship Id="rId1" Type="http://schemas.openxmlformats.org/officeDocument/2006/relationships/slideLayout" Target="../slideLayouts/slideLayout4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hyperlink" Target="http://www.completetrainer.co.uk/lg_images/Bitesize_Leadership_Sample_Slides.jpg" TargetMode="External"/><Relationship Id="rId2" Type="http://schemas.openxmlformats.org/officeDocument/2006/relationships/notesSlide" Target="../notesSlides/notesSlide8.xml"/><Relationship Id="rId1" Type="http://schemas.openxmlformats.org/officeDocument/2006/relationships/slideLayout" Target="../slideLayouts/slideLayout30.xml"/><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0.xml"/><Relationship Id="rId1" Type="http://schemas.openxmlformats.org/officeDocument/2006/relationships/video" Target="https://www.youtube.com/embed/DN9uE-QhRGI?feature=oembed" TargetMode="External"/><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www.experiencesolutions.co.uk/blog/wp-content/uploads/2007/10/customer-centred-team.jpg" TargetMode="Externa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13.xml"/><Relationship Id="rId1" Type="http://schemas.openxmlformats.org/officeDocument/2006/relationships/video" Target="https://www.youtube.com/embed/6U53QTun-w4?feature=oembed"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43.xml"/><Relationship Id="rId4" Type="http://schemas.openxmlformats.org/officeDocument/2006/relationships/image" Target="../media/image38.sv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9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97.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97.xml"/><Relationship Id="rId1" Type="http://schemas.openxmlformats.org/officeDocument/2006/relationships/video" Target="https://www.youtube.com/embed/NfIuXG8AN9Y?feature=oembed" TargetMode="Externa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4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8.xml"/></Relationships>
</file>

<file path=ppt/slides/_rels/slide4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hyperlink" Target="http://images.google.co.uk/imgres?imgurl=http://www.gsb.tt/images/Ken.bmp&amp;imgrefurl=http://www.gsb.tt/gsb/journey_ken_blanchard_message.html&amp;h=327&amp;w=261&amp;sz=251&amp;hl=en&amp;start=10&amp;tbnid=5MQXoXiphkUMiM:&amp;tbnh=118&amp;tbnw=94&amp;prev=/images?q%3DKen%2BBlanchard%26gbv%3D2%26svnum%3D10%26hl%3Den" TargetMode="External"/><Relationship Id="rId1" Type="http://schemas.openxmlformats.org/officeDocument/2006/relationships/slideLayout" Target="../slideLayouts/slideLayout43.xml"/><Relationship Id="rId4" Type="http://schemas.openxmlformats.org/officeDocument/2006/relationships/image" Target="../media/image31.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48.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8.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8.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8.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8.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8.xml"/></Relationships>
</file>

<file path=ppt/slides/_rels/slide4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8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www.juggling.org/pics/Pics/herman4.gif" TargetMode="External"/><Relationship Id="rId1" Type="http://schemas.openxmlformats.org/officeDocument/2006/relationships/slideLayout" Target="../slideLayouts/slideLayout48.xml"/></Relationships>
</file>

<file path=ppt/slides/_rels/slide5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5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7.xml"/></Relationships>
</file>

<file path=ppt/slides/_rels/slide5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5.xml"/></Relationships>
</file>

<file path=ppt/slides/_rels/slide5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5.xml"/></Relationships>
</file>

<file path=ppt/slides/_rels/slide5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7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6.xml"/></Relationships>
</file>

<file path=ppt/slides/_rels/slide7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hyperlink" Target="http://www.lagoonbaitandtackle.com/images/man_fishing.jpg" TargetMode="External"/><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hyperlink" Target="http://www.seaargentina.com.ar/imagenes/coaching2.jpg" TargetMode="External"/><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hyperlink" Target="http://www.seaargentina.com.ar/imagenes/coaching2.jpg" TargetMode="External"/><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hyperlink" Target="http://www.seaargentina.com.ar/imagenes/coaching2.jpg" TargetMode="External"/><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3" Type="http://schemas.openxmlformats.org/officeDocument/2006/relationships/hyperlink" Target="http://www.seaargentina.com.ar/imagenes/coaching2.jpg" TargetMode="External"/><Relationship Id="rId2" Type="http://schemas.openxmlformats.org/officeDocument/2006/relationships/notesSlide" Target="../notesSlides/notesSlide45.xml"/><Relationship Id="rId1" Type="http://schemas.openxmlformats.org/officeDocument/2006/relationships/slideLayout" Target="../slideLayouts/slideLayout29.xml"/><Relationship Id="rId4" Type="http://schemas.openxmlformats.org/officeDocument/2006/relationships/image" Target="../media/image61.jpe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43.xml"/><Relationship Id="rId1" Type="http://schemas.openxmlformats.org/officeDocument/2006/relationships/video" Target="https://www.youtube.com/embed/p4uNIirSPaE?feature=oembed"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30.xml"/><Relationship Id="rId4" Type="http://schemas.openxmlformats.org/officeDocument/2006/relationships/image" Target="../media/image66.jpeg"/></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2.xml"/><Relationship Id="rId1" Type="http://schemas.openxmlformats.org/officeDocument/2006/relationships/slideLayout" Target="../slideLayouts/slideLayout4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1.xm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5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8.xml"/></Relationships>
</file>

<file path=ppt/slides/_rels/slide92.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jpeg"/><Relationship Id="rId1" Type="http://schemas.openxmlformats.org/officeDocument/2006/relationships/slideLayout" Target="../slideLayouts/slideLayout48.xml"/></Relationships>
</file>

<file path=ppt/slides/_rels/slide9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48.xml"/></Relationships>
</file>

<file path=ppt/slides/_rels/slide9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48.xml"/><Relationship Id="rId6" Type="http://schemas.openxmlformats.org/officeDocument/2006/relationships/image" Target="../media/image78.png"/><Relationship Id="rId5" Type="http://schemas.openxmlformats.org/officeDocument/2006/relationships/image" Target="../media/image77.jpeg"/><Relationship Id="rId4" Type="http://schemas.openxmlformats.org/officeDocument/2006/relationships/hyperlink" Target="http://images.google.co.uk/imgres?imgurl=http://upload.wikimedia.org/wikipedia/commons/thumb/a/ac/Green_tick.svg/600px-Green_tick.svg.png&amp;imgrefurl=http://commons.wikimedia.org/wiki/Image:Green_tick.svg&amp;h=600&amp;w=600&amp;sz=19&amp;hl=en&amp;start=1&amp;usg=__Q_K0Q2tXEyImQGlI9d-TRPU7zkA=&amp;tbnid=xN6aGYo0Ohfv5M:&amp;tbnh=135&amp;tbnw=135&amp;prev=/images?q=green+tick&amp;gbv=2&amp;hl=en"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8.xml"/></Relationships>
</file>

<file path=ppt/slides/_rels/slide9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48.xml"/></Relationships>
</file>

<file path=ppt/slides/_rels/slide9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8.xml"/><Relationship Id="rId1" Type="http://schemas.openxmlformats.org/officeDocument/2006/relationships/slideLayout" Target="../slideLayouts/slideLayout25.xml"/></Relationships>
</file>

<file path=ppt/slides/_rels/slide9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6.xml"/></Relationships>
</file>

<file path=ppt/slides/_rels/slide9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9.xml"/><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5904846" y="-450197"/>
            <a:ext cx="4452079" cy="6591671"/>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4043" y="-450198"/>
            <a:ext cx="4452079" cy="6591671"/>
          </a:xfrm>
          <a:prstGeom prst="rect">
            <a:avLst/>
          </a:prstGeom>
        </p:spPr>
      </p:pic>
      <p:sp>
        <p:nvSpPr>
          <p:cNvPr id="9" name="TextBox 8"/>
          <p:cNvSpPr txBox="1"/>
          <p:nvPr/>
        </p:nvSpPr>
        <p:spPr>
          <a:xfrm>
            <a:off x="1325862" y="2393265"/>
            <a:ext cx="6805023" cy="1938992"/>
          </a:xfrm>
          <a:prstGeom prst="rect">
            <a:avLst/>
          </a:prstGeom>
          <a:noFill/>
        </p:spPr>
        <p:txBody>
          <a:bodyPr wrap="square" lIns="91440" tIns="45720" rIns="91440" bIns="45720" rtlCol="0" anchor="t">
            <a:spAutoFit/>
          </a:bodyPr>
          <a:lstStyle/>
          <a:p>
            <a:pPr algn="ctr"/>
            <a:r>
              <a:rPr lang="en-US" sz="4000" dirty="0">
                <a:solidFill>
                  <a:schemeClr val="accent5">
                    <a:lumMod val="50000"/>
                  </a:schemeClr>
                </a:solidFill>
              </a:rPr>
              <a:t>Level 5 - HTQ</a:t>
            </a:r>
          </a:p>
          <a:p>
            <a:pPr algn="ctr"/>
            <a:r>
              <a:rPr lang="en-US" sz="4000" dirty="0">
                <a:solidFill>
                  <a:schemeClr val="accent5">
                    <a:lumMod val="50000"/>
                  </a:schemeClr>
                </a:solidFill>
              </a:rPr>
              <a:t>Unit 549 – Developing, Managing &amp; Leading Teams</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957" y="376556"/>
            <a:ext cx="1976997" cy="1967096"/>
          </a:xfrm>
          <a:prstGeom prst="rect">
            <a:avLst/>
          </a:prstGeom>
        </p:spPr>
      </p:pic>
    </p:spTree>
    <p:extLst>
      <p:ext uri="{BB962C8B-B14F-4D97-AF65-F5344CB8AC3E}">
        <p14:creationId xmlns:p14="http://schemas.microsoft.com/office/powerpoint/2010/main" val="163751876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person, indoor, bowed instrument&#10;&#10;Description automatically generated">
            <a:extLst>
              <a:ext uri="{FF2B5EF4-FFF2-40B4-BE49-F238E27FC236}">
                <a16:creationId xmlns:a16="http://schemas.microsoft.com/office/drawing/2014/main" id="{A5A454DA-95A6-4CDB-8251-721ACD20AF9B}"/>
              </a:ext>
            </a:extLst>
          </p:cNvPr>
          <p:cNvPicPr>
            <a:picLocks noChangeAspect="1"/>
          </p:cNvPicPr>
          <p:nvPr/>
        </p:nvPicPr>
        <p:blipFill>
          <a:blip r:embed="rId3"/>
          <a:stretch>
            <a:fillRect/>
          </a:stretch>
        </p:blipFill>
        <p:spPr>
          <a:xfrm>
            <a:off x="6461321" y="892954"/>
            <a:ext cx="2096049" cy="3162300"/>
          </a:xfrm>
          <a:prstGeom prst="rect">
            <a:avLst/>
          </a:prstGeom>
        </p:spPr>
      </p:pic>
      <p:sp>
        <p:nvSpPr>
          <p:cNvPr id="3" name="TextBox 2">
            <a:extLst>
              <a:ext uri="{FF2B5EF4-FFF2-40B4-BE49-F238E27FC236}">
                <a16:creationId xmlns:a16="http://schemas.microsoft.com/office/drawing/2014/main" id="{E7B5238A-847E-456E-98E2-A2942DE36B17}"/>
              </a:ext>
            </a:extLst>
          </p:cNvPr>
          <p:cNvSpPr txBox="1"/>
          <p:nvPr/>
        </p:nvSpPr>
        <p:spPr>
          <a:xfrm>
            <a:off x="228301" y="1035409"/>
            <a:ext cx="6038874"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t>Scientific management</a:t>
            </a:r>
            <a:r>
              <a:rPr lang="en-US" sz="1400" dirty="0"/>
              <a:t> </a:t>
            </a:r>
          </a:p>
          <a:p>
            <a:endParaRPr lang="en-US" sz="1400" dirty="0"/>
          </a:p>
          <a:p>
            <a:r>
              <a:rPr lang="en-US" sz="1400" dirty="0"/>
              <a:t>is a theory of management that analyses and synthesizes workflows. Its main objective is improving economic efficiency, especially labour productivity. It was one of the earliest attempts to apply science to the engineering of processes to management. Scientific management is sometimes known as </a:t>
            </a:r>
            <a:r>
              <a:rPr lang="en-US" sz="1400" b="1" dirty="0"/>
              <a:t>Taylorism</a:t>
            </a:r>
            <a:r>
              <a:rPr lang="en-US" sz="1400" dirty="0"/>
              <a:t> after its pioneer, Frederick Winslow Taylor.</a:t>
            </a:r>
            <a:r>
              <a:rPr lang="en-US" sz="1400" baseline="30000" dirty="0">
                <a:hlinkClick r:id="rId4"/>
              </a:rPr>
              <a:t>[1]</a:t>
            </a:r>
            <a:endParaRPr lang="en-US" sz="1400" dirty="0">
              <a:cs typeface="Calibri"/>
            </a:endParaRPr>
          </a:p>
        </p:txBody>
      </p:sp>
      <p:sp>
        <p:nvSpPr>
          <p:cNvPr id="4" name="TextBox 3">
            <a:extLst>
              <a:ext uri="{FF2B5EF4-FFF2-40B4-BE49-F238E27FC236}">
                <a16:creationId xmlns:a16="http://schemas.microsoft.com/office/drawing/2014/main" id="{C698BCB9-B323-4392-975D-0C24CDE53DF9}"/>
              </a:ext>
            </a:extLst>
          </p:cNvPr>
          <p:cNvSpPr txBox="1"/>
          <p:nvPr/>
        </p:nvSpPr>
        <p:spPr>
          <a:xfrm>
            <a:off x="228301" y="2628900"/>
            <a:ext cx="5943000" cy="11727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Although scientific management as a distinct theory or school of thought was obsolete by the 1930s, most of its themes are still important parts of industrial engineering and management today. These include analysis; synthesis; logic; rationality; empiricism; work ethic; efficiency and elimination of waste; standardisation of best practices;</a:t>
            </a:r>
          </a:p>
        </p:txBody>
      </p:sp>
    </p:spTree>
    <p:extLst>
      <p:ext uri="{BB962C8B-B14F-4D97-AF65-F5344CB8AC3E}">
        <p14:creationId xmlns:p14="http://schemas.microsoft.com/office/powerpoint/2010/main" val="35947583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74816662"/>
              </p:ext>
            </p:extLst>
          </p:nvPr>
        </p:nvGraphicFramePr>
        <p:xfrm>
          <a:off x="1105168" y="1683392"/>
          <a:ext cx="7886700" cy="262890"/>
        </p:xfrm>
        <a:graphic>
          <a:graphicData uri="http://schemas.openxmlformats.org/drawingml/2006/table">
            <a:tbl>
              <a:tblPr/>
              <a:tblGrid>
                <a:gridCol w="3312414">
                  <a:extLst>
                    <a:ext uri="{9D8B030D-6E8A-4147-A177-3AD203B41FA5}">
                      <a16:colId xmlns:a16="http://schemas.microsoft.com/office/drawing/2014/main" val="20000"/>
                    </a:ext>
                  </a:extLst>
                </a:gridCol>
                <a:gridCol w="4574286">
                  <a:extLst>
                    <a:ext uri="{9D8B030D-6E8A-4147-A177-3AD203B41FA5}">
                      <a16:colId xmlns:a16="http://schemas.microsoft.com/office/drawing/2014/main" val="20001"/>
                    </a:ext>
                  </a:extLst>
                </a:gridCol>
              </a:tblGrid>
              <a:tr h="0">
                <a:tc>
                  <a:txBody>
                    <a:bodyPr/>
                    <a:lstStyle/>
                    <a:p>
                      <a:pPr algn="l" fontAlgn="ctr"/>
                      <a:r>
                        <a:rPr lang="en-GB" b="1" dirty="0">
                          <a:solidFill>
                            <a:srgbClr val="FFFFFF"/>
                          </a:solidFill>
                          <a:effectLst/>
                          <a:latin typeface="inherit"/>
                        </a:rPr>
                        <a:t>Factors for Satisfaction</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861A2"/>
                    </a:solidFill>
                  </a:tcPr>
                </a:tc>
                <a:tc>
                  <a:txBody>
                    <a:bodyPr/>
                    <a:lstStyle/>
                    <a:p>
                      <a:pPr algn="l" fontAlgn="ctr"/>
                      <a:r>
                        <a:rPr lang="en-GB" b="1" dirty="0">
                          <a:solidFill>
                            <a:srgbClr val="FFFFFF"/>
                          </a:solidFill>
                          <a:effectLst/>
                          <a:latin typeface="inherit"/>
                        </a:rPr>
                        <a:t>Factors for Dissatisfaction</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861A2"/>
                    </a:solidFill>
                  </a:tcPr>
                </a:tc>
                <a:extLst>
                  <a:ext uri="{0D108BD9-81ED-4DB2-BD59-A6C34878D82A}">
                    <a16:rowId xmlns:a16="http://schemas.microsoft.com/office/drawing/2014/main" val="10000"/>
                  </a:ext>
                </a:extLst>
              </a:tr>
            </a:tbl>
          </a:graphicData>
        </a:graphic>
      </p:graphicFrame>
      <p:sp>
        <p:nvSpPr>
          <p:cNvPr id="5" name="TextBox 4"/>
          <p:cNvSpPr txBox="1"/>
          <p:nvPr/>
        </p:nvSpPr>
        <p:spPr>
          <a:xfrm>
            <a:off x="1105168" y="2215166"/>
            <a:ext cx="3247891" cy="1388842"/>
          </a:xfrm>
          <a:prstGeom prst="rect">
            <a:avLst/>
          </a:prstGeom>
          <a:noFill/>
        </p:spPr>
        <p:txBody>
          <a:bodyPr wrap="square" rtlCol="0">
            <a:spAutoFit/>
          </a:bodyPr>
          <a:lstStyle/>
          <a:p>
            <a:pPr fontAlgn="base"/>
            <a:r>
              <a:rPr lang="en-GB" dirty="0"/>
              <a:t>Achievement</a:t>
            </a:r>
          </a:p>
          <a:p>
            <a:pPr fontAlgn="base"/>
            <a:r>
              <a:rPr lang="en-GB" dirty="0"/>
              <a:t>Recognition</a:t>
            </a:r>
          </a:p>
          <a:p>
            <a:pPr fontAlgn="base"/>
            <a:r>
              <a:rPr lang="en-GB" dirty="0"/>
              <a:t>The work itself</a:t>
            </a:r>
          </a:p>
          <a:p>
            <a:pPr fontAlgn="base"/>
            <a:r>
              <a:rPr lang="en-GB" dirty="0"/>
              <a:t>Responsibility</a:t>
            </a:r>
          </a:p>
          <a:p>
            <a:pPr fontAlgn="base"/>
            <a:r>
              <a:rPr lang="en-GB" dirty="0"/>
              <a:t>Advancement</a:t>
            </a:r>
          </a:p>
          <a:p>
            <a:pPr fontAlgn="base"/>
            <a:r>
              <a:rPr lang="en-GB" dirty="0"/>
              <a:t>Growth</a:t>
            </a:r>
          </a:p>
        </p:txBody>
      </p:sp>
      <p:sp>
        <p:nvSpPr>
          <p:cNvPr id="6" name="TextBox 5"/>
          <p:cNvSpPr txBox="1"/>
          <p:nvPr/>
        </p:nvSpPr>
        <p:spPr>
          <a:xfrm>
            <a:off x="4623515" y="2215166"/>
            <a:ext cx="4368353" cy="1604927"/>
          </a:xfrm>
          <a:prstGeom prst="rect">
            <a:avLst/>
          </a:prstGeom>
          <a:noFill/>
        </p:spPr>
        <p:txBody>
          <a:bodyPr wrap="square" rtlCol="0">
            <a:spAutoFit/>
          </a:bodyPr>
          <a:lstStyle/>
          <a:p>
            <a:pPr fontAlgn="base"/>
            <a:r>
              <a:rPr lang="en-GB" dirty="0"/>
              <a:t>Company policies</a:t>
            </a:r>
          </a:p>
          <a:p>
            <a:pPr fontAlgn="base"/>
            <a:r>
              <a:rPr lang="en-GB" dirty="0"/>
              <a:t>Supervision</a:t>
            </a:r>
          </a:p>
          <a:p>
            <a:pPr fontAlgn="base"/>
            <a:r>
              <a:rPr lang="en-GB" dirty="0"/>
              <a:t>Relationship with supervisor and peers</a:t>
            </a:r>
          </a:p>
          <a:p>
            <a:pPr fontAlgn="base"/>
            <a:r>
              <a:rPr lang="en-GB" dirty="0"/>
              <a:t>Work conditions</a:t>
            </a:r>
          </a:p>
          <a:p>
            <a:pPr fontAlgn="base"/>
            <a:r>
              <a:rPr lang="en-GB" dirty="0"/>
              <a:t>Salary</a:t>
            </a:r>
          </a:p>
          <a:p>
            <a:pPr fontAlgn="base"/>
            <a:r>
              <a:rPr lang="en-GB" dirty="0"/>
              <a:t>Status</a:t>
            </a:r>
          </a:p>
          <a:p>
            <a:pPr fontAlgn="base"/>
            <a:r>
              <a:rPr lang="en-GB" dirty="0"/>
              <a:t>Security</a:t>
            </a:r>
          </a:p>
        </p:txBody>
      </p:sp>
      <p:sp>
        <p:nvSpPr>
          <p:cNvPr id="7" name="TextBox 6"/>
          <p:cNvSpPr txBox="1"/>
          <p:nvPr/>
        </p:nvSpPr>
        <p:spPr>
          <a:xfrm>
            <a:off x="1260964" y="506454"/>
            <a:ext cx="6078828" cy="461665"/>
          </a:xfrm>
          <a:prstGeom prst="rect">
            <a:avLst/>
          </a:prstGeom>
          <a:noFill/>
        </p:spPr>
        <p:txBody>
          <a:bodyPr wrap="square" lIns="91440" tIns="45720" rIns="91440" bIns="45720" rtlCol="0" anchor="t">
            <a:spAutoFit/>
          </a:bodyPr>
          <a:lstStyle/>
          <a:p>
            <a:r>
              <a:rPr lang="en-GB" sz="2400" b="1" dirty="0"/>
              <a:t>Hertzberg’s Theory of Motivation</a:t>
            </a:r>
          </a:p>
        </p:txBody>
      </p:sp>
    </p:spTree>
    <p:extLst>
      <p:ext uri="{BB962C8B-B14F-4D97-AF65-F5344CB8AC3E}">
        <p14:creationId xmlns:p14="http://schemas.microsoft.com/office/powerpoint/2010/main" val="235381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4242" y="1546744"/>
            <a:ext cx="3600915" cy="3126069"/>
          </a:xfrm>
          <a:prstGeom prst="rect">
            <a:avLst/>
          </a:prstGeom>
        </p:spPr>
      </p:pic>
      <p:sp>
        <p:nvSpPr>
          <p:cNvPr id="2" name="TextBox 1"/>
          <p:cNvSpPr txBox="1"/>
          <p:nvPr/>
        </p:nvSpPr>
        <p:spPr>
          <a:xfrm>
            <a:off x="1250924" y="492676"/>
            <a:ext cx="5107259" cy="461665"/>
          </a:xfrm>
          <a:prstGeom prst="rect">
            <a:avLst/>
          </a:prstGeom>
          <a:noFill/>
        </p:spPr>
        <p:txBody>
          <a:bodyPr wrap="square" lIns="91440" tIns="45720" rIns="91440" bIns="45720" rtlCol="0" anchor="t">
            <a:spAutoFit/>
          </a:bodyPr>
          <a:lstStyle/>
          <a:p>
            <a:r>
              <a:rPr lang="en-GB" sz="2400" b="1" dirty="0"/>
              <a:t>Daniel Pink - Motivation</a:t>
            </a:r>
            <a:endParaRPr lang="en-GB" sz="2400" b="1" dirty="0">
              <a:cs typeface="Calibri"/>
            </a:endParaRPr>
          </a:p>
        </p:txBody>
      </p:sp>
    </p:spTree>
    <p:extLst>
      <p:ext uri="{BB962C8B-B14F-4D97-AF65-F5344CB8AC3E}">
        <p14:creationId xmlns:p14="http://schemas.microsoft.com/office/powerpoint/2010/main" val="301403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82439" y="4377055"/>
            <a:ext cx="2418419" cy="308418"/>
          </a:xfrm>
          <a:prstGeom prst="rect">
            <a:avLst/>
          </a:prstGeom>
        </p:spPr>
        <p:txBody>
          <a:bodyPr wrap="none">
            <a:spAutoFit/>
          </a:bodyPr>
          <a:lstStyle/>
          <a:p>
            <a:r>
              <a:rPr lang="en-GB" dirty="0">
                <a:hlinkClick r:id="rId4"/>
              </a:rPr>
              <a:t>https://youtu.be/feDJ3zL23qw</a:t>
            </a:r>
            <a:endParaRPr lang="en-GB" dirty="0"/>
          </a:p>
        </p:txBody>
      </p:sp>
      <p:pic>
        <p:nvPicPr>
          <p:cNvPr id="2" name="Picture 2">
            <a:hlinkClick r:id="" action="ppaction://media"/>
            <a:extLst>
              <a:ext uri="{FF2B5EF4-FFF2-40B4-BE49-F238E27FC236}">
                <a16:creationId xmlns:a16="http://schemas.microsoft.com/office/drawing/2014/main" id="{044976A0-3D31-419F-B52B-B9D312593D59}"/>
              </a:ext>
            </a:extLst>
          </p:cNvPr>
          <p:cNvPicPr>
            <a:picLocks noRot="1" noChangeAspect="1"/>
          </p:cNvPicPr>
          <p:nvPr>
            <a:videoFile r:link="rId1"/>
          </p:nvPr>
        </p:nvPicPr>
        <p:blipFill>
          <a:blip r:embed="rId5"/>
          <a:stretch>
            <a:fillRect/>
          </a:stretch>
        </p:blipFill>
        <p:spPr>
          <a:xfrm>
            <a:off x="2286000" y="1571625"/>
            <a:ext cx="4572000" cy="2571750"/>
          </a:xfrm>
          <a:prstGeom prst="rect">
            <a:avLst/>
          </a:prstGeom>
        </p:spPr>
      </p:pic>
      <p:sp>
        <p:nvSpPr>
          <p:cNvPr id="5" name="TextBox 4">
            <a:extLst>
              <a:ext uri="{FF2B5EF4-FFF2-40B4-BE49-F238E27FC236}">
                <a16:creationId xmlns:a16="http://schemas.microsoft.com/office/drawing/2014/main" id="{98B47122-758F-40A7-9200-9F63F80C79FB}"/>
              </a:ext>
            </a:extLst>
          </p:cNvPr>
          <p:cNvSpPr txBox="1"/>
          <p:nvPr/>
        </p:nvSpPr>
        <p:spPr>
          <a:xfrm>
            <a:off x="1151088" y="448333"/>
            <a:ext cx="49722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But Don't take My word For It......</a:t>
            </a:r>
            <a:endParaRPr lang="en-US" sz="2400" b="1" dirty="0">
              <a:cs typeface="Calibri"/>
            </a:endParaRPr>
          </a:p>
        </p:txBody>
      </p:sp>
    </p:spTree>
    <p:extLst>
      <p:ext uri="{BB962C8B-B14F-4D97-AF65-F5344CB8AC3E}">
        <p14:creationId xmlns:p14="http://schemas.microsoft.com/office/powerpoint/2010/main" val="37270074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92D004-AD47-FABE-53E5-935B284F3186}"/>
              </a:ext>
            </a:extLst>
          </p:cNvPr>
          <p:cNvSpPr txBox="1"/>
          <p:nvPr/>
        </p:nvSpPr>
        <p:spPr>
          <a:xfrm>
            <a:off x="1116032" y="-120531"/>
            <a:ext cx="5379739" cy="12625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a:p>
            <a:endParaRPr lang="en-US" sz="2400" dirty="0">
              <a:cs typeface="Calibri"/>
            </a:endParaRPr>
          </a:p>
          <a:p>
            <a:r>
              <a:rPr lang="en-US" sz="2400" b="1" dirty="0">
                <a:ea typeface="+mn-lt"/>
                <a:cs typeface="+mn-lt"/>
              </a:rPr>
              <a:t> McClelland's</a:t>
            </a:r>
            <a:r>
              <a:rPr lang="en-US" sz="2400" b="1" dirty="0"/>
              <a:t> Human Motivation Theory</a:t>
            </a:r>
            <a:endParaRPr lang="en-US" sz="2400" b="1" dirty="0">
              <a:cs typeface="Calibri"/>
            </a:endParaRPr>
          </a:p>
          <a:p>
            <a:endParaRPr lang="en-US" sz="1400" dirty="0">
              <a:cs typeface="Calibri"/>
            </a:endParaRPr>
          </a:p>
        </p:txBody>
      </p:sp>
      <p:sp>
        <p:nvSpPr>
          <p:cNvPr id="4" name="TextBox 3">
            <a:extLst>
              <a:ext uri="{FF2B5EF4-FFF2-40B4-BE49-F238E27FC236}">
                <a16:creationId xmlns:a16="http://schemas.microsoft.com/office/drawing/2014/main" id="{C4132C1D-A21B-C6C0-2E2C-6D65A14DCDB8}"/>
              </a:ext>
            </a:extLst>
          </p:cNvPr>
          <p:cNvSpPr txBox="1"/>
          <p:nvPr/>
        </p:nvSpPr>
        <p:spPr>
          <a:xfrm>
            <a:off x="1146009" y="1280199"/>
            <a:ext cx="25907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dirty="0"/>
              <a:t>Achievement</a:t>
            </a:r>
          </a:p>
        </p:txBody>
      </p:sp>
      <p:sp>
        <p:nvSpPr>
          <p:cNvPr id="2" name="TextBox 1">
            <a:extLst>
              <a:ext uri="{FF2B5EF4-FFF2-40B4-BE49-F238E27FC236}">
                <a16:creationId xmlns:a16="http://schemas.microsoft.com/office/drawing/2014/main" id="{AD1148C0-F01E-E8DB-16DE-83976C43C0B3}"/>
              </a:ext>
            </a:extLst>
          </p:cNvPr>
          <p:cNvSpPr txBox="1"/>
          <p:nvPr/>
        </p:nvSpPr>
        <p:spPr>
          <a:xfrm>
            <a:off x="1151090" y="1874089"/>
            <a:ext cx="2743200" cy="5245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Has a strong need to set and accomplish challenging goals.</a:t>
            </a:r>
          </a:p>
        </p:txBody>
      </p:sp>
      <p:sp>
        <p:nvSpPr>
          <p:cNvPr id="6" name="TextBox 5">
            <a:extLst>
              <a:ext uri="{FF2B5EF4-FFF2-40B4-BE49-F238E27FC236}">
                <a16:creationId xmlns:a16="http://schemas.microsoft.com/office/drawing/2014/main" id="{3DFD5BB1-F196-7404-561A-BE8763A49F4A}"/>
              </a:ext>
            </a:extLst>
          </p:cNvPr>
          <p:cNvSpPr txBox="1"/>
          <p:nvPr/>
        </p:nvSpPr>
        <p:spPr>
          <a:xfrm>
            <a:off x="1115137" y="2592956"/>
            <a:ext cx="2743200" cy="5245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Takes calculated risks to accomplish their goals.</a:t>
            </a:r>
          </a:p>
        </p:txBody>
      </p:sp>
      <p:sp>
        <p:nvSpPr>
          <p:cNvPr id="7" name="TextBox 6">
            <a:extLst>
              <a:ext uri="{FF2B5EF4-FFF2-40B4-BE49-F238E27FC236}">
                <a16:creationId xmlns:a16="http://schemas.microsoft.com/office/drawing/2014/main" id="{7F3B2321-6F6A-08AA-A0FE-8A06CFBDA7ED}"/>
              </a:ext>
            </a:extLst>
          </p:cNvPr>
          <p:cNvSpPr txBox="1"/>
          <p:nvPr/>
        </p:nvSpPr>
        <p:spPr>
          <a:xfrm>
            <a:off x="1151090" y="3311824"/>
            <a:ext cx="2743200" cy="7405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Likes to receive regular feedback on their progress and achievements.</a:t>
            </a:r>
          </a:p>
        </p:txBody>
      </p:sp>
      <p:sp>
        <p:nvSpPr>
          <p:cNvPr id="8" name="TextBox 7">
            <a:extLst>
              <a:ext uri="{FF2B5EF4-FFF2-40B4-BE49-F238E27FC236}">
                <a16:creationId xmlns:a16="http://schemas.microsoft.com/office/drawing/2014/main" id="{7FC9B703-59A8-0090-18E9-C4C81393F10A}"/>
              </a:ext>
            </a:extLst>
          </p:cNvPr>
          <p:cNvSpPr txBox="1"/>
          <p:nvPr/>
        </p:nvSpPr>
        <p:spPr>
          <a:xfrm>
            <a:off x="1151090" y="4342202"/>
            <a:ext cx="2743200" cy="3084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Often likes to work alone.</a:t>
            </a:r>
          </a:p>
        </p:txBody>
      </p:sp>
    </p:spTree>
    <p:extLst>
      <p:ext uri="{BB962C8B-B14F-4D97-AF65-F5344CB8AC3E}">
        <p14:creationId xmlns:p14="http://schemas.microsoft.com/office/powerpoint/2010/main" val="287362331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41756D-BF0E-3BC5-26A3-F77817834D48}"/>
              </a:ext>
            </a:extLst>
          </p:cNvPr>
          <p:cNvSpPr txBox="1"/>
          <p:nvPr/>
        </p:nvSpPr>
        <p:spPr>
          <a:xfrm>
            <a:off x="1151985" y="167017"/>
            <a:ext cx="6242606" cy="11092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a:p>
            <a:endParaRPr lang="en-US" dirty="0"/>
          </a:p>
          <a:p>
            <a:r>
              <a:rPr lang="en-US" sz="2400" b="1" dirty="0">
                <a:ea typeface="+mn-lt"/>
                <a:cs typeface="+mn-lt"/>
              </a:rPr>
              <a:t> McClelland's</a:t>
            </a:r>
            <a:r>
              <a:rPr lang="en-US" sz="2400" b="1" dirty="0"/>
              <a:t> Human Motivation Theory</a:t>
            </a:r>
            <a:endParaRPr lang="en-US" sz="2400" b="1" dirty="0">
              <a:cs typeface="Calibri"/>
            </a:endParaRPr>
          </a:p>
          <a:p>
            <a:endParaRPr lang="en-US" sz="1400" dirty="0">
              <a:cs typeface="Calibri"/>
            </a:endParaRPr>
          </a:p>
        </p:txBody>
      </p:sp>
      <p:sp>
        <p:nvSpPr>
          <p:cNvPr id="4" name="TextBox 3">
            <a:extLst>
              <a:ext uri="{FF2B5EF4-FFF2-40B4-BE49-F238E27FC236}">
                <a16:creationId xmlns:a16="http://schemas.microsoft.com/office/drawing/2014/main" id="{0317E0D8-137B-7E29-0D49-1DCB789A8D5F}"/>
              </a:ext>
            </a:extLst>
          </p:cNvPr>
          <p:cNvSpPr txBox="1"/>
          <p:nvPr/>
        </p:nvSpPr>
        <p:spPr>
          <a:xfrm>
            <a:off x="1156844" y="1229139"/>
            <a:ext cx="26013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dirty="0"/>
              <a:t>Affiliation</a:t>
            </a:r>
          </a:p>
        </p:txBody>
      </p:sp>
      <p:sp>
        <p:nvSpPr>
          <p:cNvPr id="11" name="TextBox 10">
            <a:extLst>
              <a:ext uri="{FF2B5EF4-FFF2-40B4-BE49-F238E27FC236}">
                <a16:creationId xmlns:a16="http://schemas.microsoft.com/office/drawing/2014/main" id="{4989D03B-DEF4-36A3-0B1B-ADF5CC5E0EC4}"/>
              </a:ext>
            </a:extLst>
          </p:cNvPr>
          <p:cNvSpPr txBox="1"/>
          <p:nvPr/>
        </p:nvSpPr>
        <p:spPr>
          <a:xfrm>
            <a:off x="1150939" y="1920616"/>
            <a:ext cx="496778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800" dirty="0">
                <a:cs typeface="Calibri" panose="020F0502020204030204"/>
              </a:rPr>
              <a:t>Wants to belong to the Group</a:t>
            </a:r>
          </a:p>
          <a:p>
            <a:pPr marL="285750" indent="-285750">
              <a:buFont typeface="Arial"/>
              <a:buChar char="•"/>
            </a:pPr>
            <a:r>
              <a:rPr lang="en-US" sz="1800" dirty="0">
                <a:cs typeface="Calibri" panose="020F0502020204030204"/>
              </a:rPr>
              <a:t>Wants to liked and will often go along with whatever the Group wants</a:t>
            </a:r>
          </a:p>
          <a:p>
            <a:pPr marL="285750" indent="-285750">
              <a:buFont typeface="Arial"/>
              <a:buChar char="•"/>
            </a:pPr>
            <a:r>
              <a:rPr lang="en-US" sz="1800" dirty="0">
                <a:cs typeface="Calibri" panose="020F0502020204030204"/>
              </a:rPr>
              <a:t>Favours collaboration over competition</a:t>
            </a:r>
          </a:p>
          <a:p>
            <a:pPr marL="285750" indent="-285750">
              <a:buFont typeface="Arial"/>
              <a:buChar char="•"/>
            </a:pPr>
            <a:r>
              <a:rPr lang="en-US" sz="1800" dirty="0">
                <a:cs typeface="Calibri" panose="020F0502020204030204"/>
              </a:rPr>
              <a:t>Doesn't like risk or uncertainty</a:t>
            </a:r>
          </a:p>
        </p:txBody>
      </p:sp>
    </p:spTree>
    <p:extLst>
      <p:ext uri="{BB962C8B-B14F-4D97-AF65-F5344CB8AC3E}">
        <p14:creationId xmlns:p14="http://schemas.microsoft.com/office/powerpoint/2010/main" val="139234593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C55442-B0A4-9959-83EF-8D360ABDA92D}"/>
              </a:ext>
            </a:extLst>
          </p:cNvPr>
          <p:cNvSpPr txBox="1"/>
          <p:nvPr/>
        </p:nvSpPr>
        <p:spPr>
          <a:xfrm>
            <a:off x="1151985" y="167017"/>
            <a:ext cx="6242606" cy="11092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a:p>
            <a:endParaRPr lang="en-US" dirty="0"/>
          </a:p>
          <a:p>
            <a:r>
              <a:rPr lang="en-US" sz="2400" b="1" dirty="0">
                <a:ea typeface="+mn-lt"/>
                <a:cs typeface="+mn-lt"/>
              </a:rPr>
              <a:t> McClelland's</a:t>
            </a:r>
            <a:r>
              <a:rPr lang="en-US" sz="2400" b="1" dirty="0"/>
              <a:t> Human Motivation Theory</a:t>
            </a:r>
            <a:endParaRPr lang="en-US" sz="2400" b="1" dirty="0">
              <a:cs typeface="Calibri"/>
            </a:endParaRPr>
          </a:p>
          <a:p>
            <a:endParaRPr lang="en-US" sz="1400" dirty="0">
              <a:cs typeface="Calibri"/>
            </a:endParaRPr>
          </a:p>
        </p:txBody>
      </p:sp>
      <p:sp>
        <p:nvSpPr>
          <p:cNvPr id="4" name="TextBox 3">
            <a:extLst>
              <a:ext uri="{FF2B5EF4-FFF2-40B4-BE49-F238E27FC236}">
                <a16:creationId xmlns:a16="http://schemas.microsoft.com/office/drawing/2014/main" id="{3CF2260A-506C-500D-D7C3-2F6E26466FF8}"/>
              </a:ext>
            </a:extLst>
          </p:cNvPr>
          <p:cNvSpPr txBox="1"/>
          <p:nvPr/>
        </p:nvSpPr>
        <p:spPr>
          <a:xfrm>
            <a:off x="1157197" y="1277250"/>
            <a:ext cx="20593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dirty="0">
                <a:cs typeface="Calibri"/>
              </a:rPr>
              <a:t>Power</a:t>
            </a:r>
            <a:endParaRPr lang="en-US" sz="1800" dirty="0"/>
          </a:p>
        </p:txBody>
      </p:sp>
      <p:sp>
        <p:nvSpPr>
          <p:cNvPr id="5" name="TextBox 4">
            <a:extLst>
              <a:ext uri="{FF2B5EF4-FFF2-40B4-BE49-F238E27FC236}">
                <a16:creationId xmlns:a16="http://schemas.microsoft.com/office/drawing/2014/main" id="{EEE70B71-53DB-9DEA-1E68-E0CC89304FE9}"/>
              </a:ext>
            </a:extLst>
          </p:cNvPr>
          <p:cNvSpPr txBox="1"/>
          <p:nvPr/>
        </p:nvSpPr>
        <p:spPr>
          <a:xfrm>
            <a:off x="1151089" y="1886070"/>
            <a:ext cx="27432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1800" dirty="0"/>
              <a:t>Wants to control and influence others.</a:t>
            </a:r>
            <a:endParaRPr lang="en-US" sz="1800" dirty="0">
              <a:cs typeface="Calibri"/>
            </a:endParaRPr>
          </a:p>
          <a:p>
            <a:pPr>
              <a:buChar char="•"/>
            </a:pPr>
            <a:r>
              <a:rPr lang="en-US" sz="1800" dirty="0"/>
              <a:t>Likes to win arguments.</a:t>
            </a:r>
            <a:endParaRPr lang="en-US" sz="1800" dirty="0">
              <a:cs typeface="Calibri"/>
            </a:endParaRPr>
          </a:p>
          <a:p>
            <a:pPr>
              <a:buChar char="•"/>
            </a:pPr>
            <a:r>
              <a:rPr lang="en-US" sz="1800" dirty="0"/>
              <a:t>Enjoys competition and winning.</a:t>
            </a:r>
            <a:endParaRPr lang="en-US" sz="1800" dirty="0">
              <a:cs typeface="Calibri"/>
            </a:endParaRPr>
          </a:p>
          <a:p>
            <a:pPr>
              <a:buChar char="•"/>
            </a:pPr>
            <a:r>
              <a:rPr lang="en-US" sz="1800" dirty="0"/>
              <a:t>Enjoys status and recognition.</a:t>
            </a:r>
            <a:endParaRPr lang="en-US" sz="1800" dirty="0">
              <a:cs typeface="Calibri"/>
            </a:endParaRPr>
          </a:p>
        </p:txBody>
      </p:sp>
    </p:spTree>
    <p:extLst>
      <p:ext uri="{BB962C8B-B14F-4D97-AF65-F5344CB8AC3E}">
        <p14:creationId xmlns:p14="http://schemas.microsoft.com/office/powerpoint/2010/main" val="291329931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7938" name="Rectangle 2">
            <a:extLst>
              <a:ext uri="{FF2B5EF4-FFF2-40B4-BE49-F238E27FC236}">
                <a16:creationId xmlns:a16="http://schemas.microsoft.com/office/drawing/2014/main" id="{E195679B-3B49-456C-A464-05BB70BC6D20}"/>
              </a:ext>
            </a:extLst>
          </p:cNvPr>
          <p:cNvSpPr>
            <a:spLocks noGrp="1" noChangeArrowheads="1"/>
          </p:cNvSpPr>
          <p:nvPr>
            <p:ph type="title"/>
          </p:nvPr>
        </p:nvSpPr>
        <p:spPr>
          <a:xfrm>
            <a:off x="1152261" y="201084"/>
            <a:ext cx="7620000" cy="952500"/>
          </a:xfrm>
        </p:spPr>
        <p:txBody>
          <a:bodyPr/>
          <a:lstStyle/>
          <a:p>
            <a:r>
              <a:rPr lang="en-GB" altLang="en-US" b="1" dirty="0">
                <a:latin typeface="+mn-lt"/>
              </a:rPr>
              <a:t>McGregor’s Theory on Motivation</a:t>
            </a:r>
          </a:p>
        </p:txBody>
      </p:sp>
      <p:sp>
        <p:nvSpPr>
          <p:cNvPr id="167939" name="Rectangle 3">
            <a:extLst>
              <a:ext uri="{FF2B5EF4-FFF2-40B4-BE49-F238E27FC236}">
                <a16:creationId xmlns:a16="http://schemas.microsoft.com/office/drawing/2014/main" id="{B8AFB7E7-B287-4C11-8E6F-7F11FDAD3645}"/>
              </a:ext>
            </a:extLst>
          </p:cNvPr>
          <p:cNvSpPr>
            <a:spLocks noGrp="1" noChangeArrowheads="1"/>
          </p:cNvSpPr>
          <p:nvPr>
            <p:ph type="body" idx="1"/>
          </p:nvPr>
        </p:nvSpPr>
        <p:spPr>
          <a:xfrm>
            <a:off x="4321969" y="1357313"/>
            <a:ext cx="3970073" cy="3429000"/>
          </a:xfrm>
        </p:spPr>
        <p:txBody>
          <a:bodyPr/>
          <a:lstStyle/>
          <a:p>
            <a:pPr>
              <a:spcBef>
                <a:spcPct val="0"/>
              </a:spcBef>
              <a:buNone/>
              <a:tabLst>
                <a:tab pos="1031834" algn="l"/>
                <a:tab pos="1269949" algn="l"/>
              </a:tabLst>
            </a:pPr>
            <a:endParaRPr lang="en-GB" altLang="en-US" sz="1500" b="1" dirty="0">
              <a:solidFill>
                <a:srgbClr val="0000CC"/>
              </a:solidFill>
            </a:endParaRPr>
          </a:p>
          <a:p>
            <a:pPr>
              <a:spcBef>
                <a:spcPct val="0"/>
              </a:spcBef>
              <a:buClr>
                <a:schemeClr val="tx1"/>
              </a:buClr>
              <a:tabLst>
                <a:tab pos="1031834" algn="l"/>
                <a:tab pos="1269949" algn="l"/>
              </a:tabLst>
            </a:pPr>
            <a:r>
              <a:rPr lang="en-GB" altLang="en-US" sz="1500" b="1" dirty="0">
                <a:solidFill>
                  <a:srgbClr val="0000CC"/>
                </a:solidFill>
                <a:effectLst>
                  <a:outerShdw blurRad="38100" dist="38100" dir="2700000" algn="tl">
                    <a:srgbClr val="C0C0C0"/>
                  </a:outerShdw>
                </a:effectLst>
              </a:rPr>
              <a:t>People have an inherent dislike of work and will avoid it if they can.</a:t>
            </a:r>
          </a:p>
          <a:p>
            <a:pPr>
              <a:spcBef>
                <a:spcPct val="0"/>
              </a:spcBef>
              <a:buClr>
                <a:schemeClr val="tx1"/>
              </a:buClr>
              <a:buNone/>
              <a:tabLst>
                <a:tab pos="1031834" algn="l"/>
                <a:tab pos="1269949" algn="l"/>
              </a:tabLst>
            </a:pPr>
            <a:endParaRPr lang="en-GB" altLang="en-US" sz="1500" b="1" dirty="0">
              <a:solidFill>
                <a:srgbClr val="0000CC"/>
              </a:solidFill>
              <a:effectLst>
                <a:outerShdw blurRad="38100" dist="38100" dir="2700000" algn="tl">
                  <a:srgbClr val="C0C0C0"/>
                </a:outerShdw>
              </a:effectLst>
            </a:endParaRPr>
          </a:p>
          <a:p>
            <a:pPr>
              <a:spcBef>
                <a:spcPct val="0"/>
              </a:spcBef>
              <a:buClr>
                <a:schemeClr val="tx1"/>
              </a:buClr>
              <a:tabLst>
                <a:tab pos="1031834" algn="l"/>
                <a:tab pos="1269949" algn="l"/>
              </a:tabLst>
            </a:pPr>
            <a:r>
              <a:rPr lang="en-GB" altLang="en-US" sz="1500" b="1" dirty="0">
                <a:solidFill>
                  <a:srgbClr val="0000CC"/>
                </a:solidFill>
                <a:effectLst>
                  <a:outerShdw blurRad="38100" dist="38100" dir="2700000" algn="tl">
                    <a:srgbClr val="C0C0C0"/>
                  </a:outerShdw>
                </a:effectLst>
              </a:rPr>
              <a:t>People must be coerced, controlled, directed and threatened to get them to put in adequate effort</a:t>
            </a:r>
          </a:p>
          <a:p>
            <a:pPr>
              <a:spcBef>
                <a:spcPct val="0"/>
              </a:spcBef>
              <a:buClr>
                <a:schemeClr val="tx1"/>
              </a:buClr>
              <a:buNone/>
              <a:tabLst>
                <a:tab pos="1031834" algn="l"/>
                <a:tab pos="1269949" algn="l"/>
              </a:tabLst>
            </a:pPr>
            <a:endParaRPr lang="en-GB" altLang="en-US" sz="1500" b="1" dirty="0">
              <a:solidFill>
                <a:srgbClr val="0000CC"/>
              </a:solidFill>
              <a:effectLst>
                <a:outerShdw blurRad="38100" dist="38100" dir="2700000" algn="tl">
                  <a:srgbClr val="C0C0C0"/>
                </a:outerShdw>
              </a:effectLst>
            </a:endParaRPr>
          </a:p>
          <a:p>
            <a:pPr>
              <a:spcBef>
                <a:spcPct val="50000"/>
              </a:spcBef>
              <a:buClr>
                <a:schemeClr val="tx1"/>
              </a:buClr>
              <a:tabLst>
                <a:tab pos="1031834" algn="l"/>
                <a:tab pos="1269949" algn="l"/>
              </a:tabLst>
            </a:pPr>
            <a:r>
              <a:rPr lang="en-GB" altLang="en-US" sz="1500" b="1" dirty="0">
                <a:solidFill>
                  <a:srgbClr val="0000CC"/>
                </a:solidFill>
                <a:effectLst>
                  <a:outerShdw blurRad="38100" dist="38100" dir="2700000" algn="tl">
                    <a:srgbClr val="C0C0C0"/>
                  </a:outerShdw>
                </a:effectLst>
              </a:rPr>
              <a:t>People prefer to be directed, wish to avoid responsibility, have little ambition and want security above all else</a:t>
            </a:r>
          </a:p>
        </p:txBody>
      </p:sp>
      <p:sp>
        <p:nvSpPr>
          <p:cNvPr id="167940" name="Text Box 4">
            <a:extLst>
              <a:ext uri="{FF2B5EF4-FFF2-40B4-BE49-F238E27FC236}">
                <a16:creationId xmlns:a16="http://schemas.microsoft.com/office/drawing/2014/main" id="{50949348-08A5-425F-B34F-F3321036ED75}"/>
              </a:ext>
            </a:extLst>
          </p:cNvPr>
          <p:cNvSpPr txBox="1">
            <a:spLocks noChangeArrowheads="1"/>
          </p:cNvSpPr>
          <p:nvPr/>
        </p:nvSpPr>
        <p:spPr bwMode="auto">
          <a:xfrm>
            <a:off x="371739" y="949854"/>
            <a:ext cx="8002832"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2"/>
            <a:r>
              <a:rPr lang="en-GB" altLang="en-US" sz="1500" b="1" dirty="0">
                <a:latin typeface="Verdana" panose="020B0604030504040204" pitchFamily="34" charset="0"/>
              </a:rPr>
              <a:t>THEORY X LEADERS   - Base their actions on certain assumptions:</a:t>
            </a:r>
          </a:p>
          <a:p>
            <a:pPr lvl="2"/>
            <a:endParaRPr lang="en-GB" altLang="en-US" sz="1500" b="1" dirty="0">
              <a:latin typeface="Verdana" panose="020B0604030504040204" pitchFamily="34" charset="0"/>
            </a:endParaRPr>
          </a:p>
          <a:p>
            <a:endParaRPr lang="en-US" altLang="en-US" sz="1500" dirty="0"/>
          </a:p>
        </p:txBody>
      </p:sp>
      <p:pic>
        <p:nvPicPr>
          <p:cNvPr id="167941" name="Picture 5" descr="modern_times.jpg">
            <a:extLst>
              <a:ext uri="{FF2B5EF4-FFF2-40B4-BE49-F238E27FC236}">
                <a16:creationId xmlns:a16="http://schemas.microsoft.com/office/drawing/2014/main" id="{238F467D-FECE-462B-A908-DF0771DE13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611" y="1550848"/>
            <a:ext cx="3851088" cy="2850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3276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793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7939">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79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9" grpId="0" build="p"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961C7E78-2432-4556-B3EC-8EFFA0B476D5}"/>
              </a:ext>
            </a:extLst>
          </p:cNvPr>
          <p:cNvSpPr>
            <a:spLocks noGrp="1" noChangeArrowheads="1"/>
          </p:cNvSpPr>
          <p:nvPr>
            <p:ph type="title"/>
          </p:nvPr>
        </p:nvSpPr>
        <p:spPr>
          <a:xfrm>
            <a:off x="1266092" y="389336"/>
            <a:ext cx="7620000" cy="574146"/>
          </a:xfrm>
        </p:spPr>
        <p:txBody>
          <a:bodyPr/>
          <a:lstStyle/>
          <a:p>
            <a:r>
              <a:rPr lang="en-GB" altLang="en-US" b="1" dirty="0">
                <a:latin typeface="+mn-lt"/>
              </a:rPr>
              <a:t>McGregor’s Theory on Motivation</a:t>
            </a:r>
          </a:p>
        </p:txBody>
      </p:sp>
      <p:sp>
        <p:nvSpPr>
          <p:cNvPr id="168963" name="Rectangle 3">
            <a:extLst>
              <a:ext uri="{FF2B5EF4-FFF2-40B4-BE49-F238E27FC236}">
                <a16:creationId xmlns:a16="http://schemas.microsoft.com/office/drawing/2014/main" id="{541F1822-64D7-45D0-BDDB-E66C07B10B7E}"/>
              </a:ext>
            </a:extLst>
          </p:cNvPr>
          <p:cNvSpPr>
            <a:spLocks noGrp="1" noChangeArrowheads="1"/>
          </p:cNvSpPr>
          <p:nvPr>
            <p:ph type="body" idx="1"/>
          </p:nvPr>
        </p:nvSpPr>
        <p:spPr>
          <a:xfrm>
            <a:off x="3714750" y="1477699"/>
            <a:ext cx="4697678" cy="3779573"/>
          </a:xfrm>
        </p:spPr>
        <p:txBody>
          <a:bodyPr/>
          <a:lstStyle/>
          <a:p>
            <a:pPr lvl="2">
              <a:lnSpc>
                <a:spcPct val="80000"/>
              </a:lnSpc>
              <a:spcBef>
                <a:spcPct val="0"/>
              </a:spcBef>
              <a:buNone/>
              <a:tabLst>
                <a:tab pos="1031834" algn="l"/>
                <a:tab pos="1269949" algn="l"/>
              </a:tabLst>
            </a:pPr>
            <a:endParaRPr lang="en-GB" altLang="en-US" b="1" dirty="0">
              <a:solidFill>
                <a:srgbClr val="0000CC"/>
              </a:solidFill>
            </a:endParaRPr>
          </a:p>
          <a:p>
            <a:pPr>
              <a:lnSpc>
                <a:spcPct val="80000"/>
              </a:lnSpc>
              <a:spcBef>
                <a:spcPct val="100000"/>
              </a:spcBef>
              <a:buClr>
                <a:schemeClr val="tx1"/>
              </a:buClr>
              <a:tabLst>
                <a:tab pos="1031834" algn="l"/>
                <a:tab pos="1269949" algn="l"/>
              </a:tabLst>
            </a:pPr>
            <a:r>
              <a:rPr lang="en-GB" altLang="en-US" sz="1800" b="1" dirty="0">
                <a:effectLst>
                  <a:outerShdw blurRad="38100" dist="38100" dir="2700000" algn="tl">
                    <a:srgbClr val="C0C0C0"/>
                  </a:outerShdw>
                </a:effectLst>
              </a:rPr>
              <a:t>Physical and mental effort in work is natural</a:t>
            </a:r>
          </a:p>
          <a:p>
            <a:pPr>
              <a:lnSpc>
                <a:spcPct val="80000"/>
              </a:lnSpc>
              <a:spcBef>
                <a:spcPct val="50000"/>
              </a:spcBef>
              <a:buClr>
                <a:schemeClr val="tx1"/>
              </a:buClr>
              <a:tabLst>
                <a:tab pos="1031834" algn="l"/>
                <a:tab pos="1269949" algn="l"/>
              </a:tabLst>
            </a:pPr>
            <a:r>
              <a:rPr lang="en-GB" altLang="en-US" sz="1800" b="1" dirty="0">
                <a:effectLst>
                  <a:outerShdw blurRad="38100" dist="38100" dir="2700000" algn="tl">
                    <a:srgbClr val="C0C0C0"/>
                  </a:outerShdw>
                </a:effectLst>
              </a:rPr>
              <a:t>People will exercise self-direction and self control 	</a:t>
            </a:r>
          </a:p>
          <a:p>
            <a:pPr>
              <a:lnSpc>
                <a:spcPct val="80000"/>
              </a:lnSpc>
              <a:spcBef>
                <a:spcPct val="50000"/>
              </a:spcBef>
              <a:buClr>
                <a:schemeClr val="tx1"/>
              </a:buClr>
              <a:tabLst>
                <a:tab pos="1031834" algn="l"/>
                <a:tab pos="1269949" algn="l"/>
              </a:tabLst>
            </a:pPr>
            <a:r>
              <a:rPr lang="en-GB" altLang="en-US" sz="1800" b="1" dirty="0">
                <a:effectLst>
                  <a:outerShdw blurRad="38100" dist="38100" dir="2700000" algn="tl">
                    <a:srgbClr val="C0C0C0"/>
                  </a:outerShdw>
                </a:effectLst>
              </a:rPr>
              <a:t>People learn to seek and accept responsibility</a:t>
            </a:r>
          </a:p>
          <a:p>
            <a:pPr>
              <a:lnSpc>
                <a:spcPct val="80000"/>
              </a:lnSpc>
              <a:spcBef>
                <a:spcPct val="50000"/>
              </a:spcBef>
              <a:buClr>
                <a:schemeClr val="tx1"/>
              </a:buClr>
              <a:tabLst>
                <a:tab pos="1031834" algn="l"/>
                <a:tab pos="1269949" algn="l"/>
              </a:tabLst>
            </a:pPr>
            <a:r>
              <a:rPr lang="en-GB" altLang="en-US" sz="1800" b="1" dirty="0">
                <a:effectLst>
                  <a:outerShdw blurRad="38100" dist="38100" dir="2700000" algn="tl">
                    <a:srgbClr val="C0C0C0"/>
                  </a:outerShdw>
                </a:effectLst>
              </a:rPr>
              <a:t>The capacity for imagination, ingenuity and creativity is widely distributed in the population</a:t>
            </a:r>
          </a:p>
          <a:p>
            <a:pPr>
              <a:lnSpc>
                <a:spcPct val="80000"/>
              </a:lnSpc>
              <a:spcBef>
                <a:spcPct val="50000"/>
              </a:spcBef>
              <a:buClr>
                <a:schemeClr val="tx1"/>
              </a:buClr>
              <a:tabLst>
                <a:tab pos="1031834" algn="l"/>
                <a:tab pos="1269949" algn="l"/>
              </a:tabLst>
            </a:pPr>
            <a:r>
              <a:rPr lang="en-GB" altLang="en-US" sz="1800" b="1" dirty="0">
                <a:effectLst>
                  <a:outerShdw blurRad="38100" dist="38100" dir="2700000" algn="tl">
                    <a:srgbClr val="C0C0C0"/>
                  </a:outerShdw>
                </a:effectLst>
              </a:rPr>
              <a:t>Intellectual potential is only being partly utilised</a:t>
            </a:r>
          </a:p>
        </p:txBody>
      </p:sp>
      <p:sp>
        <p:nvSpPr>
          <p:cNvPr id="168964" name="Text Box 4">
            <a:extLst>
              <a:ext uri="{FF2B5EF4-FFF2-40B4-BE49-F238E27FC236}">
                <a16:creationId xmlns:a16="http://schemas.microsoft.com/office/drawing/2014/main" id="{0D517084-AE6A-4F84-A879-EE5EB7345AD3}"/>
              </a:ext>
            </a:extLst>
          </p:cNvPr>
          <p:cNvSpPr txBox="1">
            <a:spLocks noChangeArrowheads="1"/>
          </p:cNvSpPr>
          <p:nvPr/>
        </p:nvSpPr>
        <p:spPr bwMode="auto">
          <a:xfrm>
            <a:off x="551656" y="949854"/>
            <a:ext cx="7864974"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2"/>
            <a:r>
              <a:rPr lang="en-GB" altLang="en-US" sz="1500" b="1" dirty="0">
                <a:latin typeface="Verdana" panose="020B0604030504040204" pitchFamily="34" charset="0"/>
              </a:rPr>
              <a:t>THEORY Y LEADERS - Base their actions on certain assumptions:</a:t>
            </a:r>
          </a:p>
          <a:p>
            <a:pPr lvl="2"/>
            <a:endParaRPr lang="en-GB" altLang="en-US" sz="1500" b="1" dirty="0">
              <a:latin typeface="Verdana" panose="020B0604030504040204" pitchFamily="34" charset="0"/>
            </a:endParaRPr>
          </a:p>
          <a:p>
            <a:endParaRPr lang="en-US" altLang="en-US" sz="1500" dirty="0"/>
          </a:p>
        </p:txBody>
      </p:sp>
      <p:pic>
        <p:nvPicPr>
          <p:cNvPr id="168965" name="Picture 5" descr="Team Effort">
            <a:extLst>
              <a:ext uri="{FF2B5EF4-FFF2-40B4-BE49-F238E27FC236}">
                <a16:creationId xmlns:a16="http://schemas.microsoft.com/office/drawing/2014/main" id="{61C4BD00-7185-481A-A647-C67CE2DD7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692" y="1501033"/>
            <a:ext cx="2711754" cy="337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9651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68963">
                                            <p:txEl>
                                              <p:pRg st="1" end="1"/>
                                            </p:txEl>
                                          </p:spTgt>
                                        </p:tgtEl>
                                        <p:attrNameLst>
                                          <p:attrName>style.visibility</p:attrName>
                                        </p:attrNameLst>
                                      </p:cBhvr>
                                      <p:to>
                                        <p:strVal val="visible"/>
                                      </p:to>
                                    </p:set>
                                    <p:anim calcmode="lin" valueType="num">
                                      <p:cBhvr additive="base">
                                        <p:cTn id="7" dur="500" fill="hold"/>
                                        <p:tgtEl>
                                          <p:spTgt spid="168963">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6896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68963">
                                            <p:txEl>
                                              <p:pRg st="2" end="2"/>
                                            </p:txEl>
                                          </p:spTgt>
                                        </p:tgtEl>
                                        <p:attrNameLst>
                                          <p:attrName>style.visibility</p:attrName>
                                        </p:attrNameLst>
                                      </p:cBhvr>
                                      <p:to>
                                        <p:strVal val="visible"/>
                                      </p:to>
                                    </p:set>
                                    <p:anim calcmode="lin" valueType="num">
                                      <p:cBhvr additive="base">
                                        <p:cTn id="13" dur="500" fill="hold"/>
                                        <p:tgtEl>
                                          <p:spTgt spid="168963">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6896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68963">
                                            <p:txEl>
                                              <p:pRg st="3" end="3"/>
                                            </p:txEl>
                                          </p:spTgt>
                                        </p:tgtEl>
                                        <p:attrNameLst>
                                          <p:attrName>style.visibility</p:attrName>
                                        </p:attrNameLst>
                                      </p:cBhvr>
                                      <p:to>
                                        <p:strVal val="visible"/>
                                      </p:to>
                                    </p:set>
                                    <p:anim calcmode="lin" valueType="num">
                                      <p:cBhvr additive="base">
                                        <p:cTn id="19" dur="500" fill="hold"/>
                                        <p:tgtEl>
                                          <p:spTgt spid="16896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6896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68963">
                                            <p:txEl>
                                              <p:pRg st="4" end="4"/>
                                            </p:txEl>
                                          </p:spTgt>
                                        </p:tgtEl>
                                        <p:attrNameLst>
                                          <p:attrName>style.visibility</p:attrName>
                                        </p:attrNameLst>
                                      </p:cBhvr>
                                      <p:to>
                                        <p:strVal val="visible"/>
                                      </p:to>
                                    </p:set>
                                    <p:anim calcmode="lin" valueType="num">
                                      <p:cBhvr additive="base">
                                        <p:cTn id="25" dur="500" fill="hold"/>
                                        <p:tgtEl>
                                          <p:spTgt spid="168963">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6896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68963">
                                            <p:txEl>
                                              <p:pRg st="5" end="5"/>
                                            </p:txEl>
                                          </p:spTgt>
                                        </p:tgtEl>
                                        <p:attrNameLst>
                                          <p:attrName>style.visibility</p:attrName>
                                        </p:attrNameLst>
                                      </p:cBhvr>
                                      <p:to>
                                        <p:strVal val="visible"/>
                                      </p:to>
                                    </p:set>
                                    <p:anim calcmode="lin" valueType="num">
                                      <p:cBhvr additive="base">
                                        <p:cTn id="31" dur="500" fill="hold"/>
                                        <p:tgtEl>
                                          <p:spTgt spid="168963">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6896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build="p"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156A94F6-5D71-46C9-A06D-5A5B8DAF2BFD}"/>
              </a:ext>
            </a:extLst>
          </p:cNvPr>
          <p:cNvSpPr>
            <a:spLocks noGrp="1" noChangeArrowheads="1"/>
          </p:cNvSpPr>
          <p:nvPr>
            <p:ph type="title"/>
          </p:nvPr>
        </p:nvSpPr>
        <p:spPr>
          <a:xfrm>
            <a:off x="1133800" y="243700"/>
            <a:ext cx="8643246" cy="952500"/>
          </a:xfrm>
        </p:spPr>
        <p:txBody>
          <a:bodyPr>
            <a:normAutofit/>
          </a:bodyPr>
          <a:lstStyle/>
          <a:p>
            <a:r>
              <a:rPr lang="en-GB" altLang="en-US" b="1" dirty="0">
                <a:latin typeface="+mn-lt"/>
              </a:rPr>
              <a:t>Hackman and Oldham - High Job Motivation</a:t>
            </a:r>
          </a:p>
        </p:txBody>
      </p:sp>
      <p:sp>
        <p:nvSpPr>
          <p:cNvPr id="133123" name="Rectangle 3">
            <a:extLst>
              <a:ext uri="{FF2B5EF4-FFF2-40B4-BE49-F238E27FC236}">
                <a16:creationId xmlns:a16="http://schemas.microsoft.com/office/drawing/2014/main" id="{C5E85128-27B6-4E1A-A57C-8763187B6028}"/>
              </a:ext>
            </a:extLst>
          </p:cNvPr>
          <p:cNvSpPr>
            <a:spLocks noGrp="1" noChangeArrowheads="1"/>
          </p:cNvSpPr>
          <p:nvPr>
            <p:ph type="body" sz="half" idx="1"/>
          </p:nvPr>
        </p:nvSpPr>
        <p:spPr>
          <a:xfrm>
            <a:off x="453861" y="1113692"/>
            <a:ext cx="5571801" cy="3511508"/>
          </a:xfrm>
        </p:spPr>
        <p:txBody>
          <a:bodyPr/>
          <a:lstStyle/>
          <a:p>
            <a:pPr>
              <a:spcBef>
                <a:spcPct val="0"/>
              </a:spcBef>
              <a:buNone/>
              <a:tabLst>
                <a:tab pos="1031834" algn="l"/>
                <a:tab pos="1269949" algn="l"/>
              </a:tabLst>
            </a:pPr>
            <a:endParaRPr lang="en-GB" altLang="en-US" sz="1333" b="1" dirty="0"/>
          </a:p>
          <a:p>
            <a:pPr>
              <a:spcBef>
                <a:spcPct val="0"/>
              </a:spcBef>
              <a:buNone/>
              <a:tabLst>
                <a:tab pos="1031834" algn="l"/>
                <a:tab pos="1269949" algn="l"/>
              </a:tabLst>
            </a:pPr>
            <a:r>
              <a:rPr lang="en-GB" altLang="en-US" sz="2000" b="1" dirty="0">
                <a:effectLst>
                  <a:outerShdw blurRad="38100" dist="38100" dir="2700000" algn="tl">
                    <a:srgbClr val="C0C0C0"/>
                  </a:outerShdw>
                </a:effectLst>
              </a:rPr>
              <a:t>The person….</a:t>
            </a:r>
          </a:p>
          <a:p>
            <a:pPr>
              <a:spcBef>
                <a:spcPct val="0"/>
              </a:spcBef>
              <a:buNone/>
              <a:tabLst>
                <a:tab pos="1031834" algn="l"/>
                <a:tab pos="1269949" algn="l"/>
              </a:tabLst>
            </a:pPr>
            <a:endParaRPr lang="en-GB" altLang="en-US" sz="2000" b="1" dirty="0">
              <a:effectLst>
                <a:outerShdw blurRad="38100" dist="38100" dir="2700000" algn="tl">
                  <a:srgbClr val="C0C0C0"/>
                </a:outerShdw>
              </a:effectLst>
            </a:endParaRPr>
          </a:p>
          <a:p>
            <a:pPr>
              <a:spcBef>
                <a:spcPct val="0"/>
              </a:spcBef>
              <a:tabLst>
                <a:tab pos="1031834" algn="l"/>
                <a:tab pos="1269949" algn="l"/>
              </a:tabLst>
            </a:pPr>
            <a:r>
              <a:rPr lang="en-GB" altLang="en-US" sz="2000" b="1" dirty="0">
                <a:effectLst>
                  <a:outerShdw blurRad="38100" dist="38100" dir="2700000" algn="tl">
                    <a:srgbClr val="C0C0C0"/>
                  </a:outerShdw>
                </a:effectLst>
              </a:rPr>
              <a:t>……… feels their work is meaningful</a:t>
            </a:r>
          </a:p>
          <a:p>
            <a:pPr marL="0" indent="0">
              <a:spcBef>
                <a:spcPct val="0"/>
              </a:spcBef>
              <a:buNone/>
              <a:tabLst>
                <a:tab pos="1031834" algn="l"/>
                <a:tab pos="1269949" algn="l"/>
              </a:tabLst>
            </a:pPr>
            <a:endParaRPr lang="en-GB" altLang="en-US" sz="2000" b="1" dirty="0">
              <a:effectLst>
                <a:outerShdw blurRad="38100" dist="38100" dir="2700000" algn="tl">
                  <a:srgbClr val="C0C0C0"/>
                </a:outerShdw>
              </a:effectLst>
            </a:endParaRPr>
          </a:p>
          <a:p>
            <a:pPr>
              <a:spcBef>
                <a:spcPct val="0"/>
              </a:spcBef>
              <a:buNone/>
              <a:tabLst>
                <a:tab pos="1031834" algn="l"/>
                <a:tab pos="1269949" algn="l"/>
              </a:tabLst>
            </a:pPr>
            <a:endParaRPr lang="en-GB" altLang="en-US" sz="2000" b="1" dirty="0">
              <a:effectLst>
                <a:outerShdw blurRad="38100" dist="38100" dir="2700000" algn="tl">
                  <a:srgbClr val="C0C0C0"/>
                </a:outerShdw>
              </a:effectLst>
            </a:endParaRPr>
          </a:p>
          <a:p>
            <a:pPr>
              <a:spcBef>
                <a:spcPct val="0"/>
              </a:spcBef>
              <a:tabLst>
                <a:tab pos="1031834" algn="l"/>
                <a:tab pos="1269949" algn="l"/>
              </a:tabLst>
            </a:pPr>
            <a:r>
              <a:rPr lang="en-GB" altLang="en-US" sz="2000" b="1" dirty="0">
                <a:effectLst>
                  <a:outerShdw blurRad="38100" dist="38100" dir="2700000" algn="tl">
                    <a:srgbClr val="C0C0C0"/>
                  </a:outerShdw>
                </a:effectLst>
              </a:rPr>
              <a:t>….feels responsible for the outcome of the work</a:t>
            </a:r>
          </a:p>
          <a:p>
            <a:pPr>
              <a:spcBef>
                <a:spcPct val="0"/>
              </a:spcBef>
              <a:buNone/>
              <a:tabLst>
                <a:tab pos="1031834" algn="l"/>
                <a:tab pos="1269949" algn="l"/>
              </a:tabLst>
            </a:pPr>
            <a:endParaRPr lang="en-GB" altLang="en-US" sz="2000" b="1" dirty="0">
              <a:effectLst>
                <a:outerShdw blurRad="38100" dist="38100" dir="2700000" algn="tl">
                  <a:srgbClr val="C0C0C0"/>
                </a:outerShdw>
              </a:effectLst>
            </a:endParaRPr>
          </a:p>
          <a:p>
            <a:pPr>
              <a:spcBef>
                <a:spcPct val="50000"/>
              </a:spcBef>
              <a:tabLst>
                <a:tab pos="1031834" algn="l"/>
                <a:tab pos="1269949" algn="l"/>
              </a:tabLst>
            </a:pPr>
            <a:r>
              <a:rPr lang="en-GB" altLang="en-US" sz="2000" b="1" dirty="0">
                <a:effectLst>
                  <a:outerShdw blurRad="38100" dist="38100" dir="2700000" algn="tl">
                    <a:srgbClr val="C0C0C0"/>
                  </a:outerShdw>
                </a:effectLst>
              </a:rPr>
              <a:t>…….knows how they are performing</a:t>
            </a:r>
          </a:p>
        </p:txBody>
      </p:sp>
      <p:pic>
        <p:nvPicPr>
          <p:cNvPr id="133127" name="Picture 7" descr="Team Effort">
            <a:extLst>
              <a:ext uri="{FF2B5EF4-FFF2-40B4-BE49-F238E27FC236}">
                <a16:creationId xmlns:a16="http://schemas.microsoft.com/office/drawing/2014/main" id="{4EA6A9FF-49EE-468F-AA68-69A39B3F797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324885" y="1728340"/>
            <a:ext cx="2164292" cy="268684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095619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3123">
                                            <p:txEl>
                                              <p:pRg st="1" end="1"/>
                                            </p:txEl>
                                          </p:spTgt>
                                        </p:tgtEl>
                                        <p:attrNameLst>
                                          <p:attrName>style.visibility</p:attrName>
                                        </p:attrNameLst>
                                      </p:cBhvr>
                                      <p:to>
                                        <p:strVal val="visible"/>
                                      </p:to>
                                    </p:set>
                                    <p:anim calcmode="lin" valueType="num">
                                      <p:cBhvr additive="base">
                                        <p:cTn id="7" dur="500" fill="hold"/>
                                        <p:tgtEl>
                                          <p:spTgt spid="133123">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3312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33123">
                                            <p:txEl>
                                              <p:pRg st="3" end="3"/>
                                            </p:txEl>
                                          </p:spTgt>
                                        </p:tgtEl>
                                        <p:attrNameLst>
                                          <p:attrName>style.visibility</p:attrName>
                                        </p:attrNameLst>
                                      </p:cBhvr>
                                      <p:to>
                                        <p:strVal val="visible"/>
                                      </p:to>
                                    </p:set>
                                    <p:anim calcmode="lin" valueType="num">
                                      <p:cBhvr additive="base">
                                        <p:cTn id="13" dur="500" fill="hold"/>
                                        <p:tgtEl>
                                          <p:spTgt spid="133123">
                                            <p:txEl>
                                              <p:pRg st="3" end="3"/>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3312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33123">
                                            <p:txEl>
                                              <p:pRg st="6" end="6"/>
                                            </p:txEl>
                                          </p:spTgt>
                                        </p:tgtEl>
                                        <p:attrNameLst>
                                          <p:attrName>style.visibility</p:attrName>
                                        </p:attrNameLst>
                                      </p:cBhvr>
                                      <p:to>
                                        <p:strVal val="visible"/>
                                      </p:to>
                                    </p:set>
                                    <p:anim calcmode="lin" valueType="num">
                                      <p:cBhvr additive="base">
                                        <p:cTn id="19" dur="500" fill="hold"/>
                                        <p:tgtEl>
                                          <p:spTgt spid="133123">
                                            <p:txEl>
                                              <p:pRg st="6" end="6"/>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3312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33123">
                                            <p:txEl>
                                              <p:pRg st="8" end="8"/>
                                            </p:txEl>
                                          </p:spTgt>
                                        </p:tgtEl>
                                        <p:attrNameLst>
                                          <p:attrName>style.visibility</p:attrName>
                                        </p:attrNameLst>
                                      </p:cBhvr>
                                      <p:to>
                                        <p:strVal val="visible"/>
                                      </p:to>
                                    </p:set>
                                    <p:anim calcmode="lin" valueType="num">
                                      <p:cBhvr additive="base">
                                        <p:cTn id="25" dur="500" fill="hold"/>
                                        <p:tgtEl>
                                          <p:spTgt spid="133123">
                                            <p:txEl>
                                              <p:pRg st="8" end="8"/>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3312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build="p"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63847" name="Picture 7" descr="pic_consulting05">
            <a:extLst>
              <a:ext uri="{FF2B5EF4-FFF2-40B4-BE49-F238E27FC236}">
                <a16:creationId xmlns:a16="http://schemas.microsoft.com/office/drawing/2014/main" id="{823E727C-C187-4AAF-B100-CE070E207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096508"/>
            <a:ext cx="4114800" cy="3500630"/>
          </a:xfrm>
          <a:prstGeom prst="rect">
            <a:avLst/>
          </a:prstGeom>
          <a:noFill/>
          <a:extLst>
            <a:ext uri="{909E8E84-426E-40DD-AFC4-6F175D3DCCD1}">
              <a14:hiddenFill xmlns:a14="http://schemas.microsoft.com/office/drawing/2010/main">
                <a:solidFill>
                  <a:srgbClr val="FFFFFF"/>
                </a:solidFill>
              </a14:hiddenFill>
            </a:ext>
          </a:extLst>
        </p:spPr>
      </p:pic>
      <p:sp>
        <p:nvSpPr>
          <p:cNvPr id="163842" name="Rectangle 2">
            <a:extLst>
              <a:ext uri="{FF2B5EF4-FFF2-40B4-BE49-F238E27FC236}">
                <a16:creationId xmlns:a16="http://schemas.microsoft.com/office/drawing/2014/main" id="{DF021C5C-7C2B-4823-805E-94550DB43E76}"/>
              </a:ext>
            </a:extLst>
          </p:cNvPr>
          <p:cNvSpPr>
            <a:spLocks noGrp="1" noChangeArrowheads="1"/>
          </p:cNvSpPr>
          <p:nvPr>
            <p:ph type="title"/>
          </p:nvPr>
        </p:nvSpPr>
        <p:spPr>
          <a:xfrm>
            <a:off x="1333500" y="179223"/>
            <a:ext cx="6477000" cy="952500"/>
          </a:xfrm>
        </p:spPr>
        <p:txBody>
          <a:bodyPr>
            <a:normAutofit fontScale="90000"/>
          </a:bodyPr>
          <a:lstStyle/>
          <a:p>
            <a:br>
              <a:rPr lang="en-GB" altLang="en-US" b="1" dirty="0">
                <a:latin typeface="+mn-lt"/>
              </a:rPr>
            </a:br>
            <a:r>
              <a:rPr lang="en-GB" altLang="en-US" b="1" dirty="0">
                <a:latin typeface="+mn-lt"/>
              </a:rPr>
              <a:t>WHAT MAKES JOB MEANINGFUL?</a:t>
            </a:r>
          </a:p>
        </p:txBody>
      </p:sp>
      <p:sp>
        <p:nvSpPr>
          <p:cNvPr id="163843" name="Rectangle 3">
            <a:extLst>
              <a:ext uri="{FF2B5EF4-FFF2-40B4-BE49-F238E27FC236}">
                <a16:creationId xmlns:a16="http://schemas.microsoft.com/office/drawing/2014/main" id="{026C3B5B-0562-4928-B2B5-8F6A565B054F}"/>
              </a:ext>
            </a:extLst>
          </p:cNvPr>
          <p:cNvSpPr>
            <a:spLocks noGrp="1" noChangeArrowheads="1"/>
          </p:cNvSpPr>
          <p:nvPr>
            <p:ph type="body" sz="half" idx="1"/>
          </p:nvPr>
        </p:nvSpPr>
        <p:spPr>
          <a:xfrm>
            <a:off x="158304" y="1154277"/>
            <a:ext cx="3780896" cy="3429000"/>
          </a:xfrm>
        </p:spPr>
        <p:txBody>
          <a:bodyPr/>
          <a:lstStyle/>
          <a:p>
            <a:pPr>
              <a:spcBef>
                <a:spcPct val="0"/>
              </a:spcBef>
              <a:buNone/>
              <a:tabLst>
                <a:tab pos="1031834" algn="l"/>
                <a:tab pos="1269949" algn="l"/>
              </a:tabLst>
            </a:pPr>
            <a:endParaRPr lang="en-GB" altLang="en-US" sz="1500" b="1" dirty="0"/>
          </a:p>
          <a:p>
            <a:pPr>
              <a:spcBef>
                <a:spcPct val="0"/>
              </a:spcBef>
              <a:tabLst>
                <a:tab pos="1031834" algn="l"/>
                <a:tab pos="1269949" algn="l"/>
              </a:tabLst>
            </a:pPr>
            <a:r>
              <a:rPr lang="en-GB" altLang="en-US" sz="2000" b="1" dirty="0">
                <a:effectLst>
                  <a:outerShdw blurRad="38100" dist="38100" dir="2700000" algn="tl">
                    <a:srgbClr val="C0C0C0"/>
                  </a:outerShdw>
                </a:effectLst>
              </a:rPr>
              <a:t>SKILL VARIETY</a:t>
            </a:r>
          </a:p>
          <a:p>
            <a:pPr lvl="1">
              <a:spcBef>
                <a:spcPct val="0"/>
              </a:spcBef>
              <a:tabLst>
                <a:tab pos="1031834" algn="l"/>
                <a:tab pos="1269949" algn="l"/>
              </a:tabLst>
            </a:pPr>
            <a:r>
              <a:rPr lang="en-GB" altLang="en-US" sz="1667" b="1" dirty="0">
                <a:effectLst>
                  <a:outerShdw blurRad="38100" dist="38100" dir="2700000" algn="tl">
                    <a:srgbClr val="C0C0C0"/>
                  </a:outerShdw>
                </a:effectLst>
              </a:rPr>
              <a:t>CHALLENGING</a:t>
            </a:r>
          </a:p>
          <a:p>
            <a:pPr lvl="1">
              <a:spcBef>
                <a:spcPct val="0"/>
              </a:spcBef>
              <a:tabLst>
                <a:tab pos="1031834" algn="l"/>
                <a:tab pos="1269949" algn="l"/>
              </a:tabLst>
            </a:pPr>
            <a:r>
              <a:rPr lang="en-GB" altLang="en-US" sz="1667" b="1" dirty="0">
                <a:effectLst>
                  <a:outerShdw blurRad="38100" dist="38100" dir="2700000" algn="tl">
                    <a:srgbClr val="C0C0C0"/>
                  </a:outerShdw>
                </a:effectLst>
              </a:rPr>
              <a:t>VARIED</a:t>
            </a:r>
          </a:p>
          <a:p>
            <a:pPr lvl="1">
              <a:spcBef>
                <a:spcPct val="0"/>
              </a:spcBef>
              <a:tabLst>
                <a:tab pos="1031834" algn="l"/>
                <a:tab pos="1269949" algn="l"/>
              </a:tabLst>
            </a:pPr>
            <a:endParaRPr lang="en-GB" altLang="en-US" sz="1667" b="1" dirty="0">
              <a:effectLst>
                <a:outerShdw blurRad="38100" dist="38100" dir="2700000" algn="tl">
                  <a:srgbClr val="C0C0C0"/>
                </a:outerShdw>
              </a:effectLst>
            </a:endParaRPr>
          </a:p>
          <a:p>
            <a:pPr>
              <a:spcBef>
                <a:spcPct val="0"/>
              </a:spcBef>
              <a:tabLst>
                <a:tab pos="1031834" algn="l"/>
                <a:tab pos="1269949" algn="l"/>
              </a:tabLst>
            </a:pPr>
            <a:r>
              <a:rPr lang="en-GB" altLang="en-US" sz="2000" b="1" dirty="0">
                <a:effectLst>
                  <a:outerShdw blurRad="38100" dist="38100" dir="2700000" algn="tl">
                    <a:srgbClr val="C0C0C0"/>
                  </a:outerShdw>
                </a:effectLst>
              </a:rPr>
              <a:t>TASK IDENTITY</a:t>
            </a:r>
          </a:p>
          <a:p>
            <a:pPr lvl="1">
              <a:spcBef>
                <a:spcPct val="0"/>
              </a:spcBef>
              <a:tabLst>
                <a:tab pos="1031834" algn="l"/>
                <a:tab pos="1269949" algn="l"/>
              </a:tabLst>
            </a:pPr>
            <a:r>
              <a:rPr lang="en-GB" altLang="en-US" sz="1667" b="1" dirty="0">
                <a:effectLst>
                  <a:outerShdw blurRad="38100" dist="38100" dir="2700000" algn="tl">
                    <a:srgbClr val="C0C0C0"/>
                  </a:outerShdw>
                </a:effectLst>
              </a:rPr>
              <a:t>WHOLE NOT PART JOB</a:t>
            </a:r>
          </a:p>
          <a:p>
            <a:pPr lvl="1">
              <a:spcBef>
                <a:spcPct val="0"/>
              </a:spcBef>
              <a:tabLst>
                <a:tab pos="1031834" algn="l"/>
                <a:tab pos="1269949" algn="l"/>
              </a:tabLst>
            </a:pPr>
            <a:endParaRPr lang="en-GB" altLang="en-US" sz="1667" b="1" dirty="0">
              <a:effectLst>
                <a:outerShdw blurRad="38100" dist="38100" dir="2700000" algn="tl">
                  <a:srgbClr val="C0C0C0"/>
                </a:outerShdw>
              </a:effectLst>
            </a:endParaRPr>
          </a:p>
          <a:p>
            <a:pPr>
              <a:spcBef>
                <a:spcPct val="0"/>
              </a:spcBef>
              <a:tabLst>
                <a:tab pos="1031834" algn="l"/>
                <a:tab pos="1269949" algn="l"/>
              </a:tabLst>
            </a:pPr>
            <a:r>
              <a:rPr lang="en-GB" altLang="en-US" sz="2000" b="1" dirty="0">
                <a:effectLst>
                  <a:outerShdw blurRad="38100" dist="38100" dir="2700000" algn="tl">
                    <a:srgbClr val="C0C0C0"/>
                  </a:outerShdw>
                </a:effectLst>
              </a:rPr>
              <a:t>TASK SIGNIFICANCE</a:t>
            </a:r>
          </a:p>
          <a:p>
            <a:pPr lvl="1">
              <a:spcBef>
                <a:spcPct val="0"/>
              </a:spcBef>
              <a:tabLst>
                <a:tab pos="1031834" algn="l"/>
                <a:tab pos="1269949" algn="l"/>
              </a:tabLst>
            </a:pPr>
            <a:r>
              <a:rPr lang="en-GB" altLang="en-US" sz="1667" b="1" dirty="0">
                <a:effectLst>
                  <a:outerShdw blurRad="38100" dist="38100" dir="2700000" algn="tl">
                    <a:srgbClr val="C0C0C0"/>
                  </a:outerShdw>
                </a:effectLst>
              </a:rPr>
              <a:t>IMPACT OF JOB</a:t>
            </a:r>
          </a:p>
        </p:txBody>
      </p:sp>
      <p:sp>
        <p:nvSpPr>
          <p:cNvPr id="163845" name="Text Box 5">
            <a:extLst>
              <a:ext uri="{FF2B5EF4-FFF2-40B4-BE49-F238E27FC236}">
                <a16:creationId xmlns:a16="http://schemas.microsoft.com/office/drawing/2014/main" id="{21E66CDB-9C2A-40A0-96FB-D68BACBFCF9C}"/>
              </a:ext>
            </a:extLst>
          </p:cNvPr>
          <p:cNvSpPr txBox="1">
            <a:spLocks noChangeArrowheads="1"/>
          </p:cNvSpPr>
          <p:nvPr/>
        </p:nvSpPr>
        <p:spPr bwMode="auto">
          <a:xfrm>
            <a:off x="1391708" y="4298157"/>
            <a:ext cx="2547492"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sz="1500" b="1" dirty="0">
                <a:solidFill>
                  <a:srgbClr val="000066"/>
                </a:solidFill>
                <a:effectLst>
                  <a:outerShdw blurRad="38100" dist="38100" dir="2700000" algn="tl">
                    <a:srgbClr val="C0C0C0"/>
                  </a:outerShdw>
                </a:effectLst>
                <a:latin typeface="Verdana" panose="020B0604030504040204" pitchFamily="34" charset="0"/>
              </a:rPr>
              <a:t>Hackman and Oldham</a:t>
            </a:r>
            <a:endParaRPr lang="en-US" altLang="en-US" sz="1500" b="1" dirty="0">
              <a:solidFill>
                <a:srgbClr val="000066"/>
              </a:solidFill>
              <a:effectLst>
                <a:outerShdw blurRad="38100" dist="38100" dir="2700000" algn="tl">
                  <a:srgbClr val="C0C0C0"/>
                </a:outerShdw>
              </a:effectLst>
              <a:latin typeface="Verdana" panose="020B0604030504040204" pitchFamily="34" charset="0"/>
            </a:endParaRPr>
          </a:p>
        </p:txBody>
      </p:sp>
    </p:spTree>
    <p:extLst>
      <p:ext uri="{BB962C8B-B14F-4D97-AF65-F5344CB8AC3E}">
        <p14:creationId xmlns:p14="http://schemas.microsoft.com/office/powerpoint/2010/main" val="372979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63843">
                                            <p:txEl>
                                              <p:pRg st="1" end="1"/>
                                            </p:txEl>
                                          </p:spTgt>
                                        </p:tgtEl>
                                        <p:attrNameLst>
                                          <p:attrName>style.visibility</p:attrName>
                                        </p:attrNameLst>
                                      </p:cBhvr>
                                      <p:to>
                                        <p:strVal val="visible"/>
                                      </p:to>
                                    </p:set>
                                    <p:anim calcmode="lin" valueType="num">
                                      <p:cBhvr additive="base">
                                        <p:cTn id="7" dur="500" fill="hold"/>
                                        <p:tgtEl>
                                          <p:spTgt spid="163843">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63843">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ARBRAKE.WAV"/>
                                        </p:tgtEl>
                                      </p:cMediaNode>
                                    </p:audio>
                                  </p:subTnLst>
                                </p:cTn>
                              </p:par>
                              <p:par>
                                <p:cTn id="9" presetID="2" presetClass="entr" presetSubtype="2" fill="hold" grpId="0" nodeType="withEffect">
                                  <p:stCondLst>
                                    <p:cond delay="0"/>
                                  </p:stCondLst>
                                  <p:childTnLst>
                                    <p:set>
                                      <p:cBhvr>
                                        <p:cTn id="10" dur="1" fill="hold">
                                          <p:stCondLst>
                                            <p:cond delay="0"/>
                                          </p:stCondLst>
                                        </p:cTn>
                                        <p:tgtEl>
                                          <p:spTgt spid="163843">
                                            <p:txEl>
                                              <p:pRg st="2" end="2"/>
                                            </p:txEl>
                                          </p:spTgt>
                                        </p:tgtEl>
                                        <p:attrNameLst>
                                          <p:attrName>style.visibility</p:attrName>
                                        </p:attrNameLst>
                                      </p:cBhvr>
                                      <p:to>
                                        <p:strVal val="visible"/>
                                      </p:to>
                                    </p:set>
                                    <p:anim calcmode="lin" valueType="num">
                                      <p:cBhvr additive="base">
                                        <p:cTn id="11" dur="500" fill="hold"/>
                                        <p:tgtEl>
                                          <p:spTgt spid="163843">
                                            <p:txEl>
                                              <p:pRg st="2" end="2"/>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63843">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2" name="CARBRAKE.WAV"/>
                                        </p:tgtEl>
                                      </p:cMediaNode>
                                    </p:audio>
                                  </p:subTnLst>
                                </p:cTn>
                              </p:par>
                              <p:par>
                                <p:cTn id="13" presetID="2" presetClass="entr" presetSubtype="2" fill="hold" grpId="0" nodeType="withEffect">
                                  <p:stCondLst>
                                    <p:cond delay="0"/>
                                  </p:stCondLst>
                                  <p:childTnLst>
                                    <p:set>
                                      <p:cBhvr>
                                        <p:cTn id="14" dur="1" fill="hold">
                                          <p:stCondLst>
                                            <p:cond delay="0"/>
                                          </p:stCondLst>
                                        </p:cTn>
                                        <p:tgtEl>
                                          <p:spTgt spid="163843">
                                            <p:txEl>
                                              <p:pRg st="3" end="3"/>
                                            </p:txEl>
                                          </p:spTgt>
                                        </p:tgtEl>
                                        <p:attrNameLst>
                                          <p:attrName>style.visibility</p:attrName>
                                        </p:attrNameLst>
                                      </p:cBhvr>
                                      <p:to>
                                        <p:strVal val="visible"/>
                                      </p:to>
                                    </p:set>
                                    <p:anim calcmode="lin" valueType="num">
                                      <p:cBhvr additive="base">
                                        <p:cTn id="15" dur="500" fill="hold"/>
                                        <p:tgtEl>
                                          <p:spTgt spid="163843">
                                            <p:txEl>
                                              <p:pRg st="3" end="3"/>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63843">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2" name="CARBRAKE.WAV"/>
                                        </p:tgtEl>
                                      </p:cMediaNode>
                                    </p:audio>
                                  </p:sub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63843">
                                            <p:txEl>
                                              <p:pRg st="5" end="5"/>
                                            </p:txEl>
                                          </p:spTgt>
                                        </p:tgtEl>
                                        <p:attrNameLst>
                                          <p:attrName>style.visibility</p:attrName>
                                        </p:attrNameLst>
                                      </p:cBhvr>
                                      <p:to>
                                        <p:strVal val="visible"/>
                                      </p:to>
                                    </p:set>
                                    <p:anim calcmode="lin" valueType="num">
                                      <p:cBhvr additive="base">
                                        <p:cTn id="21" dur="500" fill="hold"/>
                                        <p:tgtEl>
                                          <p:spTgt spid="163843">
                                            <p:txEl>
                                              <p:pRg st="5" end="5"/>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63843">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9"/>
                                            </p:cond>
                                          </p:stCondLst>
                                          <p:endCondLst>
                                            <p:cond evt="onStopAudio" delay="0">
                                              <p:tgtEl>
                                                <p:sldTgt/>
                                              </p:tgtEl>
                                            </p:cond>
                                          </p:endCondLst>
                                        </p:cTn>
                                        <p:tgtEl>
                                          <p:sndTgt r:embed="rId2" name="CARBRAKE.WAV"/>
                                        </p:tgtEl>
                                      </p:cMediaNode>
                                    </p:audio>
                                  </p:subTnLst>
                                </p:cTn>
                              </p:par>
                              <p:par>
                                <p:cTn id="23" presetID="2" presetClass="entr" presetSubtype="2" fill="hold" grpId="0" nodeType="withEffect">
                                  <p:stCondLst>
                                    <p:cond delay="0"/>
                                  </p:stCondLst>
                                  <p:childTnLst>
                                    <p:set>
                                      <p:cBhvr>
                                        <p:cTn id="24" dur="1" fill="hold">
                                          <p:stCondLst>
                                            <p:cond delay="0"/>
                                          </p:stCondLst>
                                        </p:cTn>
                                        <p:tgtEl>
                                          <p:spTgt spid="163843">
                                            <p:txEl>
                                              <p:pRg st="6" end="6"/>
                                            </p:txEl>
                                          </p:spTgt>
                                        </p:tgtEl>
                                        <p:attrNameLst>
                                          <p:attrName>style.visibility</p:attrName>
                                        </p:attrNameLst>
                                      </p:cBhvr>
                                      <p:to>
                                        <p:strVal val="visible"/>
                                      </p:to>
                                    </p:set>
                                    <p:anim calcmode="lin" valueType="num">
                                      <p:cBhvr additive="base">
                                        <p:cTn id="25" dur="500" fill="hold"/>
                                        <p:tgtEl>
                                          <p:spTgt spid="163843">
                                            <p:txEl>
                                              <p:pRg st="6" end="6"/>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63843">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CARBRAKE.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63843">
                                            <p:txEl>
                                              <p:pRg st="8" end="8"/>
                                            </p:txEl>
                                          </p:spTgt>
                                        </p:tgtEl>
                                        <p:attrNameLst>
                                          <p:attrName>style.visibility</p:attrName>
                                        </p:attrNameLst>
                                      </p:cBhvr>
                                      <p:to>
                                        <p:strVal val="visible"/>
                                      </p:to>
                                    </p:set>
                                    <p:anim calcmode="lin" valueType="num">
                                      <p:cBhvr additive="base">
                                        <p:cTn id="31" dur="500" fill="hold"/>
                                        <p:tgtEl>
                                          <p:spTgt spid="163843">
                                            <p:txEl>
                                              <p:pRg st="8" end="8"/>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63843">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CARBRAKE.WAV"/>
                                        </p:tgtEl>
                                      </p:cMediaNode>
                                    </p:audio>
                                  </p:subTnLst>
                                </p:cTn>
                              </p:par>
                              <p:par>
                                <p:cTn id="33" presetID="2" presetClass="entr" presetSubtype="2" fill="hold" grpId="0" nodeType="withEffect">
                                  <p:stCondLst>
                                    <p:cond delay="0"/>
                                  </p:stCondLst>
                                  <p:childTnLst>
                                    <p:set>
                                      <p:cBhvr>
                                        <p:cTn id="34" dur="1" fill="hold">
                                          <p:stCondLst>
                                            <p:cond delay="0"/>
                                          </p:stCondLst>
                                        </p:cTn>
                                        <p:tgtEl>
                                          <p:spTgt spid="163843">
                                            <p:txEl>
                                              <p:pRg st="9" end="9"/>
                                            </p:txEl>
                                          </p:spTgt>
                                        </p:tgtEl>
                                        <p:attrNameLst>
                                          <p:attrName>style.visibility</p:attrName>
                                        </p:attrNameLst>
                                      </p:cBhvr>
                                      <p:to>
                                        <p:strVal val="visible"/>
                                      </p:to>
                                    </p:set>
                                    <p:anim calcmode="lin" valueType="num">
                                      <p:cBhvr additive="base">
                                        <p:cTn id="35" dur="500" fill="hold"/>
                                        <p:tgtEl>
                                          <p:spTgt spid="163843">
                                            <p:txEl>
                                              <p:pRg st="9" end="9"/>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63843">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2" name="CARBRAK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3"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2625" y="1309687"/>
            <a:ext cx="5238750" cy="3095625"/>
          </a:xfrm>
          <a:prstGeom prst="rect">
            <a:avLst/>
          </a:prstGeom>
        </p:spPr>
      </p:pic>
    </p:spTree>
    <p:extLst>
      <p:ext uri="{BB962C8B-B14F-4D97-AF65-F5344CB8AC3E}">
        <p14:creationId xmlns:p14="http://schemas.microsoft.com/office/powerpoint/2010/main" val="7133126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3A9F1E43-3EFC-482C-9E5A-D813F9D83DAB}"/>
              </a:ext>
            </a:extLst>
          </p:cNvPr>
          <p:cNvSpPr>
            <a:spLocks noGrp="1" noChangeArrowheads="1"/>
          </p:cNvSpPr>
          <p:nvPr>
            <p:ph type="title" idx="4294967295"/>
          </p:nvPr>
        </p:nvSpPr>
        <p:spPr>
          <a:xfrm>
            <a:off x="1243013" y="457202"/>
            <a:ext cx="5703887" cy="455612"/>
          </a:xfrm>
        </p:spPr>
        <p:txBody>
          <a:bodyPr/>
          <a:lstStyle/>
          <a:p>
            <a:r>
              <a:rPr lang="en-GB" altLang="en-US" sz="2000" b="1" dirty="0"/>
              <a:t>What is Delegation?</a:t>
            </a:r>
          </a:p>
        </p:txBody>
      </p:sp>
      <p:sp>
        <p:nvSpPr>
          <p:cNvPr id="66563" name="Rectangle 3">
            <a:extLst>
              <a:ext uri="{FF2B5EF4-FFF2-40B4-BE49-F238E27FC236}">
                <a16:creationId xmlns:a16="http://schemas.microsoft.com/office/drawing/2014/main" id="{018CFB92-ED5A-4FE7-9DBA-85957ABA7CD1}"/>
              </a:ext>
            </a:extLst>
          </p:cNvPr>
          <p:cNvSpPr>
            <a:spLocks noGrp="1" noChangeArrowheads="1"/>
          </p:cNvSpPr>
          <p:nvPr>
            <p:ph type="body" idx="4294967295"/>
          </p:nvPr>
        </p:nvSpPr>
        <p:spPr>
          <a:xfrm>
            <a:off x="5275263" y="1504950"/>
            <a:ext cx="3868737" cy="1847850"/>
          </a:xfrm>
        </p:spPr>
        <p:txBody>
          <a:bodyPr>
            <a:noAutofit/>
          </a:bodyPr>
          <a:lstStyle/>
          <a:p>
            <a:pPr algn="ctr">
              <a:buFont typeface="Monotype Sorts" pitchFamily="2" charset="2"/>
              <a:buNone/>
            </a:pPr>
            <a:r>
              <a:rPr lang="en-GB" altLang="en-US" sz="2800" dirty="0"/>
              <a:t>“To pass authority </a:t>
            </a:r>
            <a:r>
              <a:rPr lang="en-GB" altLang="en-US" sz="2800" dirty="0">
                <a:effectLst>
                  <a:outerShdw blurRad="38100" dist="38100" dir="2700000" algn="tl">
                    <a:srgbClr val="000000"/>
                  </a:outerShdw>
                </a:effectLst>
              </a:rPr>
              <a:t>NOT</a:t>
            </a:r>
            <a:r>
              <a:rPr lang="en-GB" altLang="en-US" sz="2800" dirty="0"/>
              <a:t> ultimate responsibility for doing something to someone else”</a:t>
            </a:r>
          </a:p>
        </p:txBody>
      </p:sp>
      <p:pic>
        <p:nvPicPr>
          <p:cNvPr id="7" name="Picture 2" descr="http://under30ceo.com/wp-content/uploads/2012/12/shutterstock_41031673.jpg">
            <a:extLst>
              <a:ext uri="{FF2B5EF4-FFF2-40B4-BE49-F238E27FC236}">
                <a16:creationId xmlns:a16="http://schemas.microsoft.com/office/drawing/2014/main" id="{706D3848-566E-4311-8BDE-EC32E00BA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325" y="1504706"/>
            <a:ext cx="3013483" cy="2344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4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Effect transition="in" filter="fade">
                                      <p:cBhvr>
                                        <p:cTn id="7" dur="1000"/>
                                        <p:tgtEl>
                                          <p:spTgt spid="66563">
                                            <p:txEl>
                                              <p:pRg st="0" end="0"/>
                                            </p:txEl>
                                          </p:spTgt>
                                        </p:tgtEl>
                                      </p:cBhvr>
                                    </p:animEffect>
                                    <p:anim calcmode="lin" valueType="num">
                                      <p:cBhvr>
                                        <p:cTn id="8" dur="1000" fill="hold"/>
                                        <p:tgtEl>
                                          <p:spTgt spid="6656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656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3FD6293F-5483-487E-AEF2-3C665C5AD40C}"/>
              </a:ext>
            </a:extLst>
          </p:cNvPr>
          <p:cNvSpPr>
            <a:spLocks noGrp="1" noChangeArrowheads="1"/>
          </p:cNvSpPr>
          <p:nvPr>
            <p:ph type="title" idx="4294967295"/>
          </p:nvPr>
        </p:nvSpPr>
        <p:spPr>
          <a:xfrm>
            <a:off x="1135064" y="400923"/>
            <a:ext cx="7620794" cy="335755"/>
          </a:xfrm>
        </p:spPr>
        <p:txBody>
          <a:bodyPr/>
          <a:lstStyle/>
          <a:p>
            <a:r>
              <a:rPr lang="en-GB" altLang="en-US" sz="2000" b="1" dirty="0"/>
              <a:t>The Process of Delegation</a:t>
            </a:r>
          </a:p>
        </p:txBody>
      </p:sp>
      <p:sp>
        <p:nvSpPr>
          <p:cNvPr id="126979" name="Oval 3">
            <a:extLst>
              <a:ext uri="{FF2B5EF4-FFF2-40B4-BE49-F238E27FC236}">
                <a16:creationId xmlns:a16="http://schemas.microsoft.com/office/drawing/2014/main" id="{3434A04A-E101-4F0C-AF48-052163F80BBB}"/>
              </a:ext>
            </a:extLst>
          </p:cNvPr>
          <p:cNvSpPr>
            <a:spLocks noChangeArrowheads="1"/>
          </p:cNvSpPr>
          <p:nvPr/>
        </p:nvSpPr>
        <p:spPr bwMode="auto">
          <a:xfrm>
            <a:off x="1451240" y="937949"/>
            <a:ext cx="6180667" cy="1559718"/>
          </a:xfrm>
          <a:prstGeom prst="ellipse">
            <a:avLst/>
          </a:prstGeom>
          <a:solidFill>
            <a:srgbClr val="99FF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ltLang="en-US" sz="1170" dirty="0"/>
          </a:p>
        </p:txBody>
      </p:sp>
      <p:sp>
        <p:nvSpPr>
          <p:cNvPr id="126980" name="Oval 4">
            <a:extLst>
              <a:ext uri="{FF2B5EF4-FFF2-40B4-BE49-F238E27FC236}">
                <a16:creationId xmlns:a16="http://schemas.microsoft.com/office/drawing/2014/main" id="{E0F4E8D2-18E0-4997-839D-74E0E01049B9}"/>
              </a:ext>
            </a:extLst>
          </p:cNvPr>
          <p:cNvSpPr>
            <a:spLocks noChangeArrowheads="1"/>
          </p:cNvSpPr>
          <p:nvPr/>
        </p:nvSpPr>
        <p:spPr bwMode="auto">
          <a:xfrm>
            <a:off x="1451240" y="3037417"/>
            <a:ext cx="6180667" cy="173963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ltLang="en-US" sz="1170" dirty="0"/>
          </a:p>
        </p:txBody>
      </p:sp>
      <p:sp>
        <p:nvSpPr>
          <p:cNvPr id="126981" name="Text Box 5">
            <a:extLst>
              <a:ext uri="{FF2B5EF4-FFF2-40B4-BE49-F238E27FC236}">
                <a16:creationId xmlns:a16="http://schemas.microsoft.com/office/drawing/2014/main" id="{26E0567F-4784-4BB5-857C-45B4C4FA9995}"/>
              </a:ext>
            </a:extLst>
          </p:cNvPr>
          <p:cNvSpPr txBox="1">
            <a:spLocks noChangeArrowheads="1"/>
          </p:cNvSpPr>
          <p:nvPr/>
        </p:nvSpPr>
        <p:spPr bwMode="auto">
          <a:xfrm>
            <a:off x="3332428" y="756708"/>
            <a:ext cx="2795958" cy="348878"/>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sz="1667" b="1" dirty="0">
                <a:effectLst>
                  <a:outerShdw blurRad="38100" dist="38100" dir="2700000" algn="tl">
                    <a:srgbClr val="FFFFFF"/>
                  </a:outerShdw>
                </a:effectLst>
                <a:latin typeface="Verdana" panose="020B0604030504040204" pitchFamily="34" charset="0"/>
              </a:rPr>
              <a:t>Preparing to delegate</a:t>
            </a:r>
          </a:p>
        </p:txBody>
      </p:sp>
      <p:sp>
        <p:nvSpPr>
          <p:cNvPr id="126982" name="Oval 6">
            <a:extLst>
              <a:ext uri="{FF2B5EF4-FFF2-40B4-BE49-F238E27FC236}">
                <a16:creationId xmlns:a16="http://schemas.microsoft.com/office/drawing/2014/main" id="{83B747CC-46DA-40FD-9E50-04DA93513C7B}"/>
              </a:ext>
            </a:extLst>
          </p:cNvPr>
          <p:cNvSpPr>
            <a:spLocks noChangeArrowheads="1"/>
          </p:cNvSpPr>
          <p:nvPr/>
        </p:nvSpPr>
        <p:spPr bwMode="auto">
          <a:xfrm>
            <a:off x="3131344" y="1177396"/>
            <a:ext cx="3000375" cy="480219"/>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667" dirty="0">
                <a:latin typeface="Verdana" panose="020B0604030504040204" pitchFamily="34" charset="0"/>
              </a:rPr>
              <a:t>Decide what to delegate</a:t>
            </a:r>
          </a:p>
        </p:txBody>
      </p:sp>
      <p:sp>
        <p:nvSpPr>
          <p:cNvPr id="126983" name="Oval 7">
            <a:extLst>
              <a:ext uri="{FF2B5EF4-FFF2-40B4-BE49-F238E27FC236}">
                <a16:creationId xmlns:a16="http://schemas.microsoft.com/office/drawing/2014/main" id="{4C0688C3-0505-4291-8564-C33D929E95AA}"/>
              </a:ext>
            </a:extLst>
          </p:cNvPr>
          <p:cNvSpPr>
            <a:spLocks noChangeArrowheads="1"/>
          </p:cNvSpPr>
          <p:nvPr/>
        </p:nvSpPr>
        <p:spPr bwMode="auto">
          <a:xfrm>
            <a:off x="3131344" y="1897063"/>
            <a:ext cx="3000375" cy="480219"/>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667" dirty="0">
                <a:latin typeface="Verdana" panose="020B0604030504040204" pitchFamily="34" charset="0"/>
              </a:rPr>
              <a:t>Select team members</a:t>
            </a:r>
          </a:p>
        </p:txBody>
      </p:sp>
      <p:sp>
        <p:nvSpPr>
          <p:cNvPr id="126984" name="Line 8">
            <a:extLst>
              <a:ext uri="{FF2B5EF4-FFF2-40B4-BE49-F238E27FC236}">
                <a16:creationId xmlns:a16="http://schemas.microsoft.com/office/drawing/2014/main" id="{E2B94819-0680-4EBF-A237-3795B39D1903}"/>
              </a:ext>
            </a:extLst>
          </p:cNvPr>
          <p:cNvSpPr>
            <a:spLocks noChangeShapeType="1"/>
          </p:cNvSpPr>
          <p:nvPr/>
        </p:nvSpPr>
        <p:spPr bwMode="auto">
          <a:xfrm>
            <a:off x="4572000" y="1657615"/>
            <a:ext cx="0" cy="17991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170" dirty="0"/>
          </a:p>
        </p:txBody>
      </p:sp>
      <p:sp>
        <p:nvSpPr>
          <p:cNvPr id="126985" name="Line 9">
            <a:extLst>
              <a:ext uri="{FF2B5EF4-FFF2-40B4-BE49-F238E27FC236}">
                <a16:creationId xmlns:a16="http://schemas.microsoft.com/office/drawing/2014/main" id="{BCDBD32D-E335-4C68-B699-73B6233D30DD}"/>
              </a:ext>
            </a:extLst>
          </p:cNvPr>
          <p:cNvSpPr>
            <a:spLocks noChangeShapeType="1"/>
          </p:cNvSpPr>
          <p:nvPr/>
        </p:nvSpPr>
        <p:spPr bwMode="auto">
          <a:xfrm>
            <a:off x="4572000" y="2497667"/>
            <a:ext cx="0" cy="480219"/>
          </a:xfrm>
          <a:prstGeom prst="line">
            <a:avLst/>
          </a:prstGeom>
          <a:noFill/>
          <a:ln w="38100">
            <a:solidFill>
              <a:srgbClr val="99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170" dirty="0"/>
          </a:p>
        </p:txBody>
      </p:sp>
      <p:sp>
        <p:nvSpPr>
          <p:cNvPr id="126986" name="Text Box 10">
            <a:extLst>
              <a:ext uri="{FF2B5EF4-FFF2-40B4-BE49-F238E27FC236}">
                <a16:creationId xmlns:a16="http://schemas.microsoft.com/office/drawing/2014/main" id="{D0AB203B-7C31-4B6A-9DFF-5EED5211522C}"/>
              </a:ext>
            </a:extLst>
          </p:cNvPr>
          <p:cNvSpPr txBox="1">
            <a:spLocks noChangeArrowheads="1"/>
          </p:cNvSpPr>
          <p:nvPr/>
        </p:nvSpPr>
        <p:spPr bwMode="auto">
          <a:xfrm>
            <a:off x="3012282" y="2947458"/>
            <a:ext cx="3491661" cy="348878"/>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sz="1667" b="1" dirty="0">
                <a:effectLst>
                  <a:outerShdw blurRad="38100" dist="38100" dir="2700000" algn="tl">
                    <a:srgbClr val="FFFFFF"/>
                  </a:outerShdw>
                </a:effectLst>
                <a:latin typeface="Verdana" panose="020B0604030504040204" pitchFamily="34" charset="0"/>
              </a:rPr>
              <a:t>Carrying out the delegation</a:t>
            </a:r>
          </a:p>
        </p:txBody>
      </p:sp>
      <p:sp>
        <p:nvSpPr>
          <p:cNvPr id="126987" name="Oval 11">
            <a:extLst>
              <a:ext uri="{FF2B5EF4-FFF2-40B4-BE49-F238E27FC236}">
                <a16:creationId xmlns:a16="http://schemas.microsoft.com/office/drawing/2014/main" id="{3095148C-6CEE-4D1E-B243-6E6CF29EE39E}"/>
              </a:ext>
            </a:extLst>
          </p:cNvPr>
          <p:cNvSpPr>
            <a:spLocks noChangeArrowheads="1"/>
          </p:cNvSpPr>
          <p:nvPr/>
        </p:nvSpPr>
        <p:spPr bwMode="auto">
          <a:xfrm>
            <a:off x="3791480" y="3337720"/>
            <a:ext cx="1680104" cy="478896"/>
          </a:xfrm>
          <a:prstGeom prst="ellipse">
            <a:avLst/>
          </a:prstGeom>
          <a:solidFill>
            <a:srgbClr val="99FF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667" dirty="0">
                <a:latin typeface="Verdana" panose="020B0604030504040204" pitchFamily="34" charset="0"/>
              </a:rPr>
              <a:t>Set objectives</a:t>
            </a:r>
          </a:p>
        </p:txBody>
      </p:sp>
      <p:sp>
        <p:nvSpPr>
          <p:cNvPr id="126988" name="Oval 12">
            <a:extLst>
              <a:ext uri="{FF2B5EF4-FFF2-40B4-BE49-F238E27FC236}">
                <a16:creationId xmlns:a16="http://schemas.microsoft.com/office/drawing/2014/main" id="{CAEBE55B-2299-4379-BA5A-5B06FEE59AE4}"/>
              </a:ext>
            </a:extLst>
          </p:cNvPr>
          <p:cNvSpPr>
            <a:spLocks noChangeArrowheads="1"/>
          </p:cNvSpPr>
          <p:nvPr/>
        </p:nvSpPr>
        <p:spPr bwMode="auto">
          <a:xfrm>
            <a:off x="5651500" y="3638021"/>
            <a:ext cx="1381125" cy="478896"/>
          </a:xfrm>
          <a:prstGeom prst="ellipse">
            <a:avLst/>
          </a:prstGeom>
          <a:solidFill>
            <a:srgbClr val="99FF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667" dirty="0">
                <a:latin typeface="Verdana" panose="020B0604030504040204" pitchFamily="34" charset="0"/>
              </a:rPr>
              <a:t>Plan</a:t>
            </a:r>
          </a:p>
        </p:txBody>
      </p:sp>
      <p:sp>
        <p:nvSpPr>
          <p:cNvPr id="126989" name="Oval 13">
            <a:extLst>
              <a:ext uri="{FF2B5EF4-FFF2-40B4-BE49-F238E27FC236}">
                <a16:creationId xmlns:a16="http://schemas.microsoft.com/office/drawing/2014/main" id="{178674CF-460D-494C-B653-C41973585281}"/>
              </a:ext>
            </a:extLst>
          </p:cNvPr>
          <p:cNvSpPr>
            <a:spLocks noChangeArrowheads="1"/>
          </p:cNvSpPr>
          <p:nvPr/>
        </p:nvSpPr>
        <p:spPr bwMode="auto">
          <a:xfrm>
            <a:off x="4692386" y="4177771"/>
            <a:ext cx="1500188" cy="480219"/>
          </a:xfrm>
          <a:prstGeom prst="ellipse">
            <a:avLst/>
          </a:prstGeom>
          <a:solidFill>
            <a:srgbClr val="99FF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ltLang="en-US" sz="1170" dirty="0"/>
          </a:p>
          <a:p>
            <a:pPr algn="ctr"/>
            <a:r>
              <a:rPr lang="en-GB" altLang="en-US" sz="1667" dirty="0">
                <a:latin typeface="Verdana" panose="020B0604030504040204" pitchFamily="34" charset="0"/>
              </a:rPr>
              <a:t>Implement</a:t>
            </a:r>
          </a:p>
          <a:p>
            <a:pPr algn="ctr"/>
            <a:endParaRPr lang="en-GB" altLang="en-US" sz="1667" dirty="0">
              <a:latin typeface="Verdana" panose="020B0604030504040204" pitchFamily="34" charset="0"/>
            </a:endParaRPr>
          </a:p>
        </p:txBody>
      </p:sp>
      <p:sp>
        <p:nvSpPr>
          <p:cNvPr id="126990" name="Oval 14">
            <a:extLst>
              <a:ext uri="{FF2B5EF4-FFF2-40B4-BE49-F238E27FC236}">
                <a16:creationId xmlns:a16="http://schemas.microsoft.com/office/drawing/2014/main" id="{74B5B246-1B10-4C99-A261-A24118629141}"/>
              </a:ext>
            </a:extLst>
          </p:cNvPr>
          <p:cNvSpPr>
            <a:spLocks noChangeArrowheads="1"/>
          </p:cNvSpPr>
          <p:nvPr/>
        </p:nvSpPr>
        <p:spPr bwMode="auto">
          <a:xfrm>
            <a:off x="3012282" y="4176449"/>
            <a:ext cx="1381125" cy="478896"/>
          </a:xfrm>
          <a:prstGeom prst="ellipse">
            <a:avLst/>
          </a:prstGeom>
          <a:solidFill>
            <a:srgbClr val="99FF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667" dirty="0">
                <a:latin typeface="Verdana" panose="020B0604030504040204" pitchFamily="34" charset="0"/>
              </a:rPr>
              <a:t>Monitor</a:t>
            </a:r>
          </a:p>
        </p:txBody>
      </p:sp>
      <p:sp>
        <p:nvSpPr>
          <p:cNvPr id="126991" name="Oval 15">
            <a:extLst>
              <a:ext uri="{FF2B5EF4-FFF2-40B4-BE49-F238E27FC236}">
                <a16:creationId xmlns:a16="http://schemas.microsoft.com/office/drawing/2014/main" id="{73F46B93-49BE-4474-8AFD-0AB9DEAA626C}"/>
              </a:ext>
            </a:extLst>
          </p:cNvPr>
          <p:cNvSpPr>
            <a:spLocks noChangeArrowheads="1"/>
          </p:cNvSpPr>
          <p:nvPr/>
        </p:nvSpPr>
        <p:spPr bwMode="auto">
          <a:xfrm>
            <a:off x="2172229" y="3577167"/>
            <a:ext cx="1381125" cy="478896"/>
          </a:xfrm>
          <a:prstGeom prst="ellipse">
            <a:avLst/>
          </a:prstGeom>
          <a:solidFill>
            <a:srgbClr val="99FF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667" dirty="0">
                <a:latin typeface="Verdana" panose="020B0604030504040204" pitchFamily="34" charset="0"/>
              </a:rPr>
              <a:t>Review</a:t>
            </a:r>
          </a:p>
        </p:txBody>
      </p:sp>
      <p:sp>
        <p:nvSpPr>
          <p:cNvPr id="126992" name="Line 16">
            <a:extLst>
              <a:ext uri="{FF2B5EF4-FFF2-40B4-BE49-F238E27FC236}">
                <a16:creationId xmlns:a16="http://schemas.microsoft.com/office/drawing/2014/main" id="{16DAD7DC-01B5-4A46-B73D-21C49057C166}"/>
              </a:ext>
            </a:extLst>
          </p:cNvPr>
          <p:cNvSpPr>
            <a:spLocks noChangeShapeType="1"/>
          </p:cNvSpPr>
          <p:nvPr/>
        </p:nvSpPr>
        <p:spPr bwMode="auto">
          <a:xfrm>
            <a:off x="5591970" y="3517636"/>
            <a:ext cx="419364" cy="59531"/>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170" dirty="0"/>
          </a:p>
        </p:txBody>
      </p:sp>
      <p:sp>
        <p:nvSpPr>
          <p:cNvPr id="126993" name="Line 17">
            <a:extLst>
              <a:ext uri="{FF2B5EF4-FFF2-40B4-BE49-F238E27FC236}">
                <a16:creationId xmlns:a16="http://schemas.microsoft.com/office/drawing/2014/main" id="{3D7A3124-C313-4EE1-BECA-F2D0C306661A}"/>
              </a:ext>
            </a:extLst>
          </p:cNvPr>
          <p:cNvSpPr>
            <a:spLocks noChangeShapeType="1"/>
          </p:cNvSpPr>
          <p:nvPr/>
        </p:nvSpPr>
        <p:spPr bwMode="auto">
          <a:xfrm flipH="1">
            <a:off x="6252104" y="4177771"/>
            <a:ext cx="359833" cy="17991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170" dirty="0"/>
          </a:p>
        </p:txBody>
      </p:sp>
      <p:sp>
        <p:nvSpPr>
          <p:cNvPr id="126994" name="Line 18">
            <a:extLst>
              <a:ext uri="{FF2B5EF4-FFF2-40B4-BE49-F238E27FC236}">
                <a16:creationId xmlns:a16="http://schemas.microsoft.com/office/drawing/2014/main" id="{0DBC2E53-1457-46FF-92C7-E5DDEDB3AFCA}"/>
              </a:ext>
            </a:extLst>
          </p:cNvPr>
          <p:cNvSpPr>
            <a:spLocks noChangeShapeType="1"/>
          </p:cNvSpPr>
          <p:nvPr/>
        </p:nvSpPr>
        <p:spPr bwMode="auto">
          <a:xfrm flipH="1">
            <a:off x="4332553" y="4597136"/>
            <a:ext cx="41936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170" dirty="0"/>
          </a:p>
        </p:txBody>
      </p:sp>
      <p:sp>
        <p:nvSpPr>
          <p:cNvPr id="126995" name="Line 19">
            <a:extLst>
              <a:ext uri="{FF2B5EF4-FFF2-40B4-BE49-F238E27FC236}">
                <a16:creationId xmlns:a16="http://schemas.microsoft.com/office/drawing/2014/main" id="{93B66981-00A7-4D63-B2EE-E642635F455A}"/>
              </a:ext>
            </a:extLst>
          </p:cNvPr>
          <p:cNvSpPr>
            <a:spLocks noChangeShapeType="1"/>
          </p:cNvSpPr>
          <p:nvPr/>
        </p:nvSpPr>
        <p:spPr bwMode="auto">
          <a:xfrm flipV="1">
            <a:off x="3311261" y="3458104"/>
            <a:ext cx="480218" cy="11906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170" dirty="0"/>
          </a:p>
        </p:txBody>
      </p:sp>
      <p:sp>
        <p:nvSpPr>
          <p:cNvPr id="126996" name="Line 20">
            <a:extLst>
              <a:ext uri="{FF2B5EF4-FFF2-40B4-BE49-F238E27FC236}">
                <a16:creationId xmlns:a16="http://schemas.microsoft.com/office/drawing/2014/main" id="{C2976D6D-430A-43A8-BFDD-428328F0DDCE}"/>
              </a:ext>
            </a:extLst>
          </p:cNvPr>
          <p:cNvSpPr>
            <a:spLocks noChangeShapeType="1"/>
          </p:cNvSpPr>
          <p:nvPr/>
        </p:nvSpPr>
        <p:spPr bwMode="auto">
          <a:xfrm flipH="1" flipV="1">
            <a:off x="2591594" y="4118240"/>
            <a:ext cx="359833" cy="17991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170" dirty="0"/>
          </a:p>
        </p:txBody>
      </p:sp>
    </p:spTree>
    <p:extLst>
      <p:ext uri="{BB962C8B-B14F-4D97-AF65-F5344CB8AC3E}">
        <p14:creationId xmlns:p14="http://schemas.microsoft.com/office/powerpoint/2010/main" val="11833291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9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698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126981"/>
                                        </p:tgtEl>
                                        <p:attrNameLst>
                                          <p:attrName>style.visibility</p:attrName>
                                        </p:attrNameLst>
                                      </p:cBhvr>
                                      <p:to>
                                        <p:strVal val="visible"/>
                                      </p:to>
                                    </p:set>
                                    <p:animEffect transition="in" filter="randombar(horizontal)">
                                      <p:cBhvr>
                                        <p:cTn id="13" dur="500"/>
                                        <p:tgtEl>
                                          <p:spTgt spid="12698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26982"/>
                                        </p:tgtEl>
                                        <p:attrNameLst>
                                          <p:attrName>style.visibility</p:attrName>
                                        </p:attrNameLst>
                                      </p:cBhvr>
                                      <p:to>
                                        <p:strVal val="visible"/>
                                      </p:to>
                                    </p:set>
                                    <p:animEffect transition="in" filter="randombar(horizontal)">
                                      <p:cBhvr>
                                        <p:cTn id="16" dur="500"/>
                                        <p:tgtEl>
                                          <p:spTgt spid="126982"/>
                                        </p:tgtEl>
                                      </p:cBhvr>
                                    </p:animEffect>
                                  </p:childTnLst>
                                </p:cTn>
                              </p:par>
                              <p:par>
                                <p:cTn id="17" presetID="14" presetClass="entr" presetSubtype="10" fill="hold" nodeType="withEffect">
                                  <p:stCondLst>
                                    <p:cond delay="0"/>
                                  </p:stCondLst>
                                  <p:childTnLst>
                                    <p:set>
                                      <p:cBhvr>
                                        <p:cTn id="18" dur="1" fill="hold">
                                          <p:stCondLst>
                                            <p:cond delay="0"/>
                                          </p:stCondLst>
                                        </p:cTn>
                                        <p:tgtEl>
                                          <p:spTgt spid="126984"/>
                                        </p:tgtEl>
                                        <p:attrNameLst>
                                          <p:attrName>style.visibility</p:attrName>
                                        </p:attrNameLst>
                                      </p:cBhvr>
                                      <p:to>
                                        <p:strVal val="visible"/>
                                      </p:to>
                                    </p:set>
                                    <p:animEffect transition="in" filter="randombar(horizontal)">
                                      <p:cBhvr>
                                        <p:cTn id="19" dur="500"/>
                                        <p:tgtEl>
                                          <p:spTgt spid="126984"/>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26983"/>
                                        </p:tgtEl>
                                        <p:attrNameLst>
                                          <p:attrName>style.visibility</p:attrName>
                                        </p:attrNameLst>
                                      </p:cBhvr>
                                      <p:to>
                                        <p:strVal val="visible"/>
                                      </p:to>
                                    </p:set>
                                    <p:animEffect transition="in" filter="randombar(horizontal)">
                                      <p:cBhvr>
                                        <p:cTn id="22" dur="500"/>
                                        <p:tgtEl>
                                          <p:spTgt spid="12698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2698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10" fill="hold" grpId="0" nodeType="clickEffect">
                                  <p:stCondLst>
                                    <p:cond delay="0"/>
                                  </p:stCondLst>
                                  <p:childTnLst>
                                    <p:set>
                                      <p:cBhvr>
                                        <p:cTn id="30" dur="1" fill="hold">
                                          <p:stCondLst>
                                            <p:cond delay="0"/>
                                          </p:stCondLst>
                                        </p:cTn>
                                        <p:tgtEl>
                                          <p:spTgt spid="126986"/>
                                        </p:tgtEl>
                                        <p:attrNameLst>
                                          <p:attrName>style.visibility</p:attrName>
                                        </p:attrNameLst>
                                      </p:cBhvr>
                                      <p:to>
                                        <p:strVal val="visible"/>
                                      </p:to>
                                    </p:set>
                                    <p:anim calcmode="lin" valueType="num">
                                      <p:cBhvr>
                                        <p:cTn id="31" dur="500" fill="hold"/>
                                        <p:tgtEl>
                                          <p:spTgt spid="126986"/>
                                        </p:tgtEl>
                                        <p:attrNameLst>
                                          <p:attrName>ppt_w</p:attrName>
                                        </p:attrNameLst>
                                      </p:cBhvr>
                                      <p:tavLst>
                                        <p:tav tm="0">
                                          <p:val>
                                            <p:fltVal val="0"/>
                                          </p:val>
                                        </p:tav>
                                        <p:tav tm="100000">
                                          <p:val>
                                            <p:strVal val="#ppt_w"/>
                                          </p:val>
                                        </p:tav>
                                      </p:tavLst>
                                    </p:anim>
                                    <p:anim calcmode="lin" valueType="num">
                                      <p:cBhvr>
                                        <p:cTn id="32" dur="500" fill="hold"/>
                                        <p:tgtEl>
                                          <p:spTgt spid="126986"/>
                                        </p:tgtEl>
                                        <p:attrNameLst>
                                          <p:attrName>ppt_h</p:attrName>
                                        </p:attrNameLst>
                                      </p:cBhvr>
                                      <p:tavLst>
                                        <p:tav tm="0">
                                          <p:val>
                                            <p:strVal val="#ppt_h"/>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grpId="0" nodeType="clickEffect">
                                  <p:stCondLst>
                                    <p:cond delay="0"/>
                                  </p:stCondLst>
                                  <p:childTnLst>
                                    <p:set>
                                      <p:cBhvr>
                                        <p:cTn id="36" dur="1" fill="hold">
                                          <p:stCondLst>
                                            <p:cond delay="0"/>
                                          </p:stCondLst>
                                        </p:cTn>
                                        <p:tgtEl>
                                          <p:spTgt spid="126987"/>
                                        </p:tgtEl>
                                        <p:attrNameLst>
                                          <p:attrName>style.visibility</p:attrName>
                                        </p:attrNameLst>
                                      </p:cBhvr>
                                      <p:to>
                                        <p:strVal val="visible"/>
                                      </p:to>
                                    </p:set>
                                    <p:animEffect transition="in" filter="diamond(in)">
                                      <p:cBhvr>
                                        <p:cTn id="37" dur="500"/>
                                        <p:tgtEl>
                                          <p:spTgt spid="126987"/>
                                        </p:tgtEl>
                                      </p:cBhvr>
                                    </p:animEffect>
                                  </p:childTnLst>
                                </p:cTn>
                              </p:par>
                              <p:par>
                                <p:cTn id="38" presetID="8" presetClass="entr" presetSubtype="16" fill="hold" nodeType="withEffect">
                                  <p:stCondLst>
                                    <p:cond delay="0"/>
                                  </p:stCondLst>
                                  <p:childTnLst>
                                    <p:set>
                                      <p:cBhvr>
                                        <p:cTn id="39" dur="1" fill="hold">
                                          <p:stCondLst>
                                            <p:cond delay="0"/>
                                          </p:stCondLst>
                                        </p:cTn>
                                        <p:tgtEl>
                                          <p:spTgt spid="126992"/>
                                        </p:tgtEl>
                                        <p:attrNameLst>
                                          <p:attrName>style.visibility</p:attrName>
                                        </p:attrNameLst>
                                      </p:cBhvr>
                                      <p:to>
                                        <p:strVal val="visible"/>
                                      </p:to>
                                    </p:set>
                                    <p:animEffect transition="in" filter="diamond(in)">
                                      <p:cBhvr>
                                        <p:cTn id="40" dur="500"/>
                                        <p:tgtEl>
                                          <p:spTgt spid="12699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8" presetClass="entr" presetSubtype="16" fill="hold" grpId="0" nodeType="clickEffect">
                                  <p:stCondLst>
                                    <p:cond delay="0"/>
                                  </p:stCondLst>
                                  <p:childTnLst>
                                    <p:set>
                                      <p:cBhvr>
                                        <p:cTn id="44" dur="1" fill="hold">
                                          <p:stCondLst>
                                            <p:cond delay="0"/>
                                          </p:stCondLst>
                                        </p:cTn>
                                        <p:tgtEl>
                                          <p:spTgt spid="126988"/>
                                        </p:tgtEl>
                                        <p:attrNameLst>
                                          <p:attrName>style.visibility</p:attrName>
                                        </p:attrNameLst>
                                      </p:cBhvr>
                                      <p:to>
                                        <p:strVal val="visible"/>
                                      </p:to>
                                    </p:set>
                                    <p:animEffect transition="in" filter="diamond(in)">
                                      <p:cBhvr>
                                        <p:cTn id="45" dur="500"/>
                                        <p:tgtEl>
                                          <p:spTgt spid="126988"/>
                                        </p:tgtEl>
                                      </p:cBhvr>
                                    </p:animEffect>
                                  </p:childTnLst>
                                </p:cTn>
                              </p:par>
                              <p:par>
                                <p:cTn id="46" presetID="8" presetClass="entr" presetSubtype="16" fill="hold" nodeType="withEffect">
                                  <p:stCondLst>
                                    <p:cond delay="0"/>
                                  </p:stCondLst>
                                  <p:childTnLst>
                                    <p:set>
                                      <p:cBhvr>
                                        <p:cTn id="47" dur="1" fill="hold">
                                          <p:stCondLst>
                                            <p:cond delay="0"/>
                                          </p:stCondLst>
                                        </p:cTn>
                                        <p:tgtEl>
                                          <p:spTgt spid="126993"/>
                                        </p:tgtEl>
                                        <p:attrNameLst>
                                          <p:attrName>style.visibility</p:attrName>
                                        </p:attrNameLst>
                                      </p:cBhvr>
                                      <p:to>
                                        <p:strVal val="visible"/>
                                      </p:to>
                                    </p:set>
                                    <p:animEffect transition="in" filter="diamond(in)">
                                      <p:cBhvr>
                                        <p:cTn id="48" dur="500"/>
                                        <p:tgtEl>
                                          <p:spTgt spid="126993"/>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8" presetClass="entr" presetSubtype="16" fill="hold" grpId="0" nodeType="clickEffect">
                                  <p:stCondLst>
                                    <p:cond delay="0"/>
                                  </p:stCondLst>
                                  <p:childTnLst>
                                    <p:set>
                                      <p:cBhvr>
                                        <p:cTn id="52" dur="1" fill="hold">
                                          <p:stCondLst>
                                            <p:cond delay="0"/>
                                          </p:stCondLst>
                                        </p:cTn>
                                        <p:tgtEl>
                                          <p:spTgt spid="126989"/>
                                        </p:tgtEl>
                                        <p:attrNameLst>
                                          <p:attrName>style.visibility</p:attrName>
                                        </p:attrNameLst>
                                      </p:cBhvr>
                                      <p:to>
                                        <p:strVal val="visible"/>
                                      </p:to>
                                    </p:set>
                                    <p:animEffect transition="in" filter="diamond(in)">
                                      <p:cBhvr>
                                        <p:cTn id="53" dur="500"/>
                                        <p:tgtEl>
                                          <p:spTgt spid="126989"/>
                                        </p:tgtEl>
                                      </p:cBhvr>
                                    </p:animEffect>
                                  </p:childTnLst>
                                </p:cTn>
                              </p:par>
                              <p:par>
                                <p:cTn id="54" presetID="8" presetClass="entr" presetSubtype="16" fill="hold" nodeType="withEffect">
                                  <p:stCondLst>
                                    <p:cond delay="0"/>
                                  </p:stCondLst>
                                  <p:childTnLst>
                                    <p:set>
                                      <p:cBhvr>
                                        <p:cTn id="55" dur="1" fill="hold">
                                          <p:stCondLst>
                                            <p:cond delay="0"/>
                                          </p:stCondLst>
                                        </p:cTn>
                                        <p:tgtEl>
                                          <p:spTgt spid="126994"/>
                                        </p:tgtEl>
                                        <p:attrNameLst>
                                          <p:attrName>style.visibility</p:attrName>
                                        </p:attrNameLst>
                                      </p:cBhvr>
                                      <p:to>
                                        <p:strVal val="visible"/>
                                      </p:to>
                                    </p:set>
                                    <p:animEffect transition="in" filter="diamond(in)">
                                      <p:cBhvr>
                                        <p:cTn id="56" dur="500"/>
                                        <p:tgtEl>
                                          <p:spTgt spid="126994"/>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8" presetClass="entr" presetSubtype="16" fill="hold" grpId="0" nodeType="clickEffect">
                                  <p:stCondLst>
                                    <p:cond delay="0"/>
                                  </p:stCondLst>
                                  <p:childTnLst>
                                    <p:set>
                                      <p:cBhvr>
                                        <p:cTn id="60" dur="1" fill="hold">
                                          <p:stCondLst>
                                            <p:cond delay="0"/>
                                          </p:stCondLst>
                                        </p:cTn>
                                        <p:tgtEl>
                                          <p:spTgt spid="126990"/>
                                        </p:tgtEl>
                                        <p:attrNameLst>
                                          <p:attrName>style.visibility</p:attrName>
                                        </p:attrNameLst>
                                      </p:cBhvr>
                                      <p:to>
                                        <p:strVal val="visible"/>
                                      </p:to>
                                    </p:set>
                                    <p:animEffect transition="in" filter="diamond(in)">
                                      <p:cBhvr>
                                        <p:cTn id="61" dur="500"/>
                                        <p:tgtEl>
                                          <p:spTgt spid="126990"/>
                                        </p:tgtEl>
                                      </p:cBhvr>
                                    </p:animEffect>
                                  </p:childTnLst>
                                </p:cTn>
                              </p:par>
                              <p:par>
                                <p:cTn id="62" presetID="8" presetClass="entr" presetSubtype="16" fill="hold" nodeType="withEffect">
                                  <p:stCondLst>
                                    <p:cond delay="0"/>
                                  </p:stCondLst>
                                  <p:childTnLst>
                                    <p:set>
                                      <p:cBhvr>
                                        <p:cTn id="63" dur="1" fill="hold">
                                          <p:stCondLst>
                                            <p:cond delay="0"/>
                                          </p:stCondLst>
                                        </p:cTn>
                                        <p:tgtEl>
                                          <p:spTgt spid="126996"/>
                                        </p:tgtEl>
                                        <p:attrNameLst>
                                          <p:attrName>style.visibility</p:attrName>
                                        </p:attrNameLst>
                                      </p:cBhvr>
                                      <p:to>
                                        <p:strVal val="visible"/>
                                      </p:to>
                                    </p:set>
                                    <p:animEffect transition="in" filter="diamond(in)">
                                      <p:cBhvr>
                                        <p:cTn id="64" dur="500"/>
                                        <p:tgtEl>
                                          <p:spTgt spid="12699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8" presetClass="entr" presetSubtype="16" fill="hold" grpId="0" nodeType="clickEffect">
                                  <p:stCondLst>
                                    <p:cond delay="0"/>
                                  </p:stCondLst>
                                  <p:childTnLst>
                                    <p:set>
                                      <p:cBhvr>
                                        <p:cTn id="68" dur="1" fill="hold">
                                          <p:stCondLst>
                                            <p:cond delay="0"/>
                                          </p:stCondLst>
                                        </p:cTn>
                                        <p:tgtEl>
                                          <p:spTgt spid="126991"/>
                                        </p:tgtEl>
                                        <p:attrNameLst>
                                          <p:attrName>style.visibility</p:attrName>
                                        </p:attrNameLst>
                                      </p:cBhvr>
                                      <p:to>
                                        <p:strVal val="visible"/>
                                      </p:to>
                                    </p:set>
                                    <p:animEffect transition="in" filter="diamond(in)">
                                      <p:cBhvr>
                                        <p:cTn id="69" dur="500"/>
                                        <p:tgtEl>
                                          <p:spTgt spid="126991"/>
                                        </p:tgtEl>
                                      </p:cBhvr>
                                    </p:animEffect>
                                  </p:childTnLst>
                                </p:cTn>
                              </p:par>
                              <p:par>
                                <p:cTn id="70" presetID="8" presetClass="entr" presetSubtype="16" fill="hold" nodeType="withEffect">
                                  <p:stCondLst>
                                    <p:cond delay="0"/>
                                  </p:stCondLst>
                                  <p:childTnLst>
                                    <p:set>
                                      <p:cBhvr>
                                        <p:cTn id="71" dur="1" fill="hold">
                                          <p:stCondLst>
                                            <p:cond delay="0"/>
                                          </p:stCondLst>
                                        </p:cTn>
                                        <p:tgtEl>
                                          <p:spTgt spid="126995"/>
                                        </p:tgtEl>
                                        <p:attrNameLst>
                                          <p:attrName>style.visibility</p:attrName>
                                        </p:attrNameLst>
                                      </p:cBhvr>
                                      <p:to>
                                        <p:strVal val="visible"/>
                                      </p:to>
                                    </p:set>
                                    <p:animEffect transition="in" filter="diamond(in)">
                                      <p:cBhvr>
                                        <p:cTn id="72" dur="500"/>
                                        <p:tgtEl>
                                          <p:spTgt spid="1269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9" grpId="0" animBg="1"/>
      <p:bldP spid="126980" grpId="0" animBg="1"/>
      <p:bldP spid="126981" grpId="0" animBg="1"/>
      <p:bldP spid="126982" grpId="0" animBg="1"/>
      <p:bldP spid="126983" grpId="0" animBg="1"/>
      <p:bldP spid="126986" grpId="0" animBg="1"/>
      <p:bldP spid="126987" grpId="0" animBg="1"/>
      <p:bldP spid="126988" grpId="0" animBg="1"/>
      <p:bldP spid="126989" grpId="0" animBg="1"/>
      <p:bldP spid="126990" grpId="0" animBg="1"/>
      <p:bldP spid="12699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a:extLst>
              <a:ext uri="{FF2B5EF4-FFF2-40B4-BE49-F238E27FC236}">
                <a16:creationId xmlns:a16="http://schemas.microsoft.com/office/drawing/2014/main" id="{B274F0FD-249B-4E93-A861-E456D348C95C}"/>
              </a:ext>
            </a:extLst>
          </p:cNvPr>
          <p:cNvPicPr>
            <a:picLocks noRot="1" noChangeAspect="1"/>
          </p:cNvPicPr>
          <p:nvPr>
            <a:videoFile r:link="rId1"/>
          </p:nvPr>
        </p:nvPicPr>
        <p:blipFill>
          <a:blip r:embed="rId4"/>
          <a:stretch>
            <a:fillRect/>
          </a:stretch>
        </p:blipFill>
        <p:spPr>
          <a:xfrm>
            <a:off x="2286000" y="1571625"/>
            <a:ext cx="4572000" cy="2571750"/>
          </a:xfrm>
          <a:prstGeom prst="rect">
            <a:avLst/>
          </a:prstGeom>
        </p:spPr>
      </p:pic>
    </p:spTree>
    <p:extLst>
      <p:ext uri="{BB962C8B-B14F-4D97-AF65-F5344CB8AC3E}">
        <p14:creationId xmlns:p14="http://schemas.microsoft.com/office/powerpoint/2010/main" val="57403513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80BD2106-3E73-4BC6-9423-D36DED4B9F48}"/>
              </a:ext>
            </a:extLst>
          </p:cNvPr>
          <p:cNvSpPr>
            <a:spLocks noGrp="1" noChangeArrowheads="1"/>
          </p:cNvSpPr>
          <p:nvPr>
            <p:ph type="title" idx="4294967295"/>
          </p:nvPr>
        </p:nvSpPr>
        <p:spPr>
          <a:xfrm>
            <a:off x="1166813" y="522289"/>
            <a:ext cx="7088187" cy="404812"/>
          </a:xfrm>
        </p:spPr>
        <p:txBody>
          <a:bodyPr/>
          <a:lstStyle/>
          <a:p>
            <a:r>
              <a:rPr lang="en-GB" altLang="en-US" sz="2000" b="1" dirty="0"/>
              <a:t>Delegating Decision-Making</a:t>
            </a:r>
          </a:p>
        </p:txBody>
      </p:sp>
      <p:sp>
        <p:nvSpPr>
          <p:cNvPr id="69635" name="Rectangle 3">
            <a:extLst>
              <a:ext uri="{FF2B5EF4-FFF2-40B4-BE49-F238E27FC236}">
                <a16:creationId xmlns:a16="http://schemas.microsoft.com/office/drawing/2014/main" id="{4133A7B9-045B-4865-9517-86F1C8BF3DD4}"/>
              </a:ext>
            </a:extLst>
          </p:cNvPr>
          <p:cNvSpPr>
            <a:spLocks noGrp="1" noChangeArrowheads="1"/>
          </p:cNvSpPr>
          <p:nvPr>
            <p:ph type="body" idx="4294967295"/>
          </p:nvPr>
        </p:nvSpPr>
        <p:spPr>
          <a:xfrm>
            <a:off x="5275263" y="1179513"/>
            <a:ext cx="3868737" cy="685800"/>
          </a:xfrm>
        </p:spPr>
        <p:txBody>
          <a:bodyPr>
            <a:noAutofit/>
          </a:bodyPr>
          <a:lstStyle/>
          <a:p>
            <a:pPr marL="476231" indent="-476231">
              <a:buNone/>
            </a:pPr>
            <a:endParaRPr lang="en-GB" altLang="en-US" b="1" dirty="0">
              <a:latin typeface="Arial Black" panose="020B0A04020102020204" pitchFamily="34" charset="0"/>
            </a:endParaRPr>
          </a:p>
          <a:p>
            <a:pPr marL="476231" indent="-476231">
              <a:buNone/>
            </a:pPr>
            <a:r>
              <a:rPr lang="en-GB" altLang="en-US" b="1" dirty="0">
                <a:latin typeface="Arial Black" panose="020B0A04020102020204" pitchFamily="34" charset="0"/>
              </a:rPr>
              <a:t>1.	</a:t>
            </a:r>
            <a:r>
              <a:rPr lang="en-GB" altLang="en-US" b="1" dirty="0">
                <a:solidFill>
                  <a:schemeClr val="accent2">
                    <a:lumMod val="40000"/>
                    <a:lumOff val="60000"/>
                  </a:schemeClr>
                </a:solidFill>
                <a:effectLst>
                  <a:outerShdw blurRad="38100" dist="38100" dir="2700000" algn="tl">
                    <a:srgbClr val="000000"/>
                  </a:outerShdw>
                </a:effectLst>
                <a:latin typeface="Arial Black" panose="020B0A04020102020204" pitchFamily="34" charset="0"/>
              </a:rPr>
              <a:t>CONDITIONAL</a:t>
            </a:r>
            <a:r>
              <a:rPr lang="en-GB" altLang="en-US" b="1" dirty="0">
                <a:solidFill>
                  <a:schemeClr val="accent1"/>
                </a:solidFill>
                <a:effectLst>
                  <a:outerShdw blurRad="38100" dist="38100" dir="2700000" algn="tl">
                    <a:srgbClr val="000000"/>
                  </a:outerShdw>
                </a:effectLst>
                <a:latin typeface="Arial Black" panose="020B0A04020102020204" pitchFamily="34" charset="0"/>
              </a:rPr>
              <a:t> </a:t>
            </a:r>
          </a:p>
          <a:p>
            <a:pPr marL="476231" indent="-476231">
              <a:buNone/>
            </a:pPr>
            <a:r>
              <a:rPr lang="en-GB" altLang="en-US" b="1" dirty="0">
                <a:latin typeface="Arial Black" panose="020B0A04020102020204" pitchFamily="34" charset="0"/>
              </a:rPr>
              <a:t>	- check first</a:t>
            </a:r>
          </a:p>
          <a:p>
            <a:pPr marL="476231" indent="-476231">
              <a:buNone/>
            </a:pPr>
            <a:r>
              <a:rPr lang="en-GB" altLang="en-US" b="1" dirty="0">
                <a:latin typeface="Arial Black" panose="020B0A04020102020204" pitchFamily="34" charset="0"/>
              </a:rPr>
              <a:t>2.</a:t>
            </a:r>
            <a:r>
              <a:rPr lang="en-GB" altLang="en-US" b="1" dirty="0">
                <a:solidFill>
                  <a:srgbClr val="FFFF66"/>
                </a:solidFill>
                <a:latin typeface="Arial Black" panose="020B0A04020102020204" pitchFamily="34" charset="0"/>
              </a:rPr>
              <a:t>	</a:t>
            </a:r>
            <a:r>
              <a:rPr lang="en-GB" altLang="en-US" b="1" dirty="0">
                <a:solidFill>
                  <a:schemeClr val="accent2">
                    <a:lumMod val="40000"/>
                    <a:lumOff val="60000"/>
                  </a:schemeClr>
                </a:solidFill>
                <a:effectLst>
                  <a:outerShdw blurRad="38100" dist="38100" dir="2700000" algn="tl">
                    <a:srgbClr val="000000"/>
                  </a:outerShdw>
                </a:effectLst>
                <a:latin typeface="Arial Black" panose="020B0A04020102020204" pitchFamily="34" charset="0"/>
              </a:rPr>
              <a:t>INFORMATIVE</a:t>
            </a:r>
            <a:endParaRPr lang="en-GB" altLang="en-US" b="1" dirty="0">
              <a:solidFill>
                <a:schemeClr val="accent2">
                  <a:lumMod val="40000"/>
                  <a:lumOff val="60000"/>
                </a:schemeClr>
              </a:solidFill>
              <a:latin typeface="Arial Black" panose="020B0A04020102020204" pitchFamily="34" charset="0"/>
            </a:endParaRPr>
          </a:p>
          <a:p>
            <a:pPr marL="476231" indent="-476231">
              <a:buNone/>
            </a:pPr>
            <a:r>
              <a:rPr lang="en-GB" altLang="en-US" b="1" dirty="0">
                <a:latin typeface="Arial Black" panose="020B0A04020102020204" pitchFamily="34" charset="0"/>
              </a:rPr>
              <a:t>	- keep informed of the decisions</a:t>
            </a:r>
          </a:p>
          <a:p>
            <a:pPr marL="476231" indent="-476231">
              <a:buNone/>
            </a:pPr>
            <a:r>
              <a:rPr lang="en-GB" altLang="en-US" b="1" dirty="0">
                <a:latin typeface="Arial Black" panose="020B0A04020102020204" pitchFamily="34" charset="0"/>
              </a:rPr>
              <a:t>3.	</a:t>
            </a:r>
            <a:r>
              <a:rPr lang="en-GB" altLang="en-US" b="1" dirty="0">
                <a:solidFill>
                  <a:schemeClr val="accent2">
                    <a:lumMod val="40000"/>
                    <a:lumOff val="60000"/>
                  </a:schemeClr>
                </a:solidFill>
                <a:effectLst>
                  <a:outerShdw blurRad="38100" dist="38100" dir="2700000" algn="tl">
                    <a:srgbClr val="000000"/>
                  </a:outerShdw>
                </a:effectLst>
                <a:latin typeface="Arial Black" panose="020B0A04020102020204" pitchFamily="34" charset="0"/>
              </a:rPr>
              <a:t>ABSOLUTE</a:t>
            </a:r>
            <a:endParaRPr lang="en-GB" altLang="en-US" b="1" dirty="0">
              <a:solidFill>
                <a:schemeClr val="accent2">
                  <a:lumMod val="40000"/>
                  <a:lumOff val="60000"/>
                </a:schemeClr>
              </a:solidFill>
              <a:latin typeface="Arial Black" panose="020B0A04020102020204" pitchFamily="34" charset="0"/>
            </a:endParaRPr>
          </a:p>
          <a:p>
            <a:pPr marL="476231" indent="-476231">
              <a:buNone/>
            </a:pPr>
            <a:r>
              <a:rPr lang="en-GB" altLang="en-US" b="1" dirty="0">
                <a:latin typeface="Arial Black" panose="020B0A04020102020204" pitchFamily="34" charset="0"/>
              </a:rPr>
              <a:t>	- do as think best.</a:t>
            </a:r>
          </a:p>
        </p:txBody>
      </p:sp>
      <p:pic>
        <p:nvPicPr>
          <p:cNvPr id="2050" name="Picture 2" descr="http://under30ceo.com/wp-content/uploads/2012/12/shutterstock_41031673.jpg">
            <a:extLst>
              <a:ext uri="{FF2B5EF4-FFF2-40B4-BE49-F238E27FC236}">
                <a16:creationId xmlns:a16="http://schemas.microsoft.com/office/drawing/2014/main" id="{C2AF0B17-D1DF-4588-BB3F-44E88E9BA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725" y="1504706"/>
            <a:ext cx="3013483" cy="2344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3371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D9066-F865-4314-A7E4-7B86DFE2E6A7}"/>
              </a:ext>
            </a:extLst>
          </p:cNvPr>
          <p:cNvSpPr>
            <a:spLocks noGrp="1"/>
          </p:cNvSpPr>
          <p:nvPr>
            <p:ph type="title"/>
          </p:nvPr>
        </p:nvSpPr>
        <p:spPr/>
        <p:txBody>
          <a:bodyPr/>
          <a:lstStyle/>
          <a:p>
            <a:endParaRPr lang="en-GB" dirty="0"/>
          </a:p>
        </p:txBody>
      </p:sp>
      <p:pic>
        <p:nvPicPr>
          <p:cNvPr id="4" name="Online Media 3" title="How To Become A Leader - Best Leadership Motivation Video">
            <a:hlinkClick r:id="" action="ppaction://media"/>
            <a:extLst>
              <a:ext uri="{FF2B5EF4-FFF2-40B4-BE49-F238E27FC236}">
                <a16:creationId xmlns:a16="http://schemas.microsoft.com/office/drawing/2014/main" id="{7E9BBDCF-C5BA-4087-A67C-1B5941D482B7}"/>
              </a:ext>
            </a:extLst>
          </p:cNvPr>
          <p:cNvPicPr>
            <a:picLocks noGrp="1" noRot="1" noChangeAspect="1"/>
          </p:cNvPicPr>
          <p:nvPr>
            <p:ph idx="1"/>
            <a:videoFile r:link="rId1"/>
          </p:nvPr>
        </p:nvPicPr>
        <p:blipFill>
          <a:blip r:embed="rId4"/>
          <a:stretch>
            <a:fillRect/>
          </a:stretch>
        </p:blipFill>
        <p:spPr>
          <a:xfrm>
            <a:off x="1103672" y="617183"/>
            <a:ext cx="7929838" cy="4480634"/>
          </a:xfrm>
          <a:prstGeom prst="rect">
            <a:avLst/>
          </a:prstGeom>
        </p:spPr>
      </p:pic>
    </p:spTree>
    <p:extLst>
      <p:ext uri="{BB962C8B-B14F-4D97-AF65-F5344CB8AC3E}">
        <p14:creationId xmlns:p14="http://schemas.microsoft.com/office/powerpoint/2010/main" val="180845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D67FC-8A40-17C9-1A32-C7A3E6EEBD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9C2A8-6662-D2B5-09BD-DFEBEA7F3D6F}"/>
              </a:ext>
            </a:extLst>
          </p:cNvPr>
          <p:cNvSpPr>
            <a:spLocks noGrp="1"/>
          </p:cNvSpPr>
          <p:nvPr>
            <p:ph type="title"/>
          </p:nvPr>
        </p:nvSpPr>
        <p:spPr>
          <a:xfrm>
            <a:off x="1171575" y="416718"/>
            <a:ext cx="7886700" cy="1104636"/>
          </a:xfrm>
        </p:spPr>
        <p:txBody>
          <a:bodyPr wrap="square" anchor="ctr">
            <a:normAutofit/>
          </a:bodyPr>
          <a:lstStyle/>
          <a:p>
            <a:pPr marL="0" marR="0" lvl="0" indent="0" defTabSz="713232" rtl="0" eaLnBrk="1" fontAlgn="auto" latinLnBrk="0" hangingPunct="1">
              <a:spcBef>
                <a:spcPts val="0"/>
              </a:spcBef>
              <a:spcAft>
                <a:spcPts val="0"/>
              </a:spcAft>
              <a:tabLst/>
              <a:defRPr/>
            </a:pPr>
            <a:r>
              <a:rPr kumimoji="0" lang="en-US" b="1" i="0" u="none" strike="noStrike" kern="1200" cap="none" spc="0" normalizeH="0" baseline="0" noProof="0" dirty="0">
                <a:ln>
                  <a:noFill/>
                </a:ln>
                <a:effectLst/>
                <a:uLnTx/>
                <a:uFillTx/>
              </a:rPr>
              <a:t>Unit 549 – Developing and Managing &amp; Leading Teams</a:t>
            </a:r>
            <a:br>
              <a:rPr kumimoji="0" lang="en-US" b="0" i="0" u="none" strike="noStrike" kern="1200" cap="none" spc="0" normalizeH="0" baseline="0" noProof="0" dirty="0">
                <a:ln>
                  <a:noFill/>
                </a:ln>
                <a:effectLst/>
                <a:uLnTx/>
                <a:uFillTx/>
              </a:rPr>
            </a:br>
            <a:endParaRPr lang="en-GB" dirty="0"/>
          </a:p>
        </p:txBody>
      </p:sp>
      <p:graphicFrame>
        <p:nvGraphicFramePr>
          <p:cNvPr id="5" name="Content Placeholder 2">
            <a:extLst>
              <a:ext uri="{FF2B5EF4-FFF2-40B4-BE49-F238E27FC236}">
                <a16:creationId xmlns:a16="http://schemas.microsoft.com/office/drawing/2014/main" id="{BD99B538-26EE-C2E2-0553-8B3606582A02}"/>
              </a:ext>
            </a:extLst>
          </p:cNvPr>
          <p:cNvGraphicFramePr>
            <a:graphicFrameLocks noGrp="1"/>
          </p:cNvGraphicFramePr>
          <p:nvPr>
            <p:ph idx="1"/>
          </p:nvPr>
        </p:nvGraphicFramePr>
        <p:xfrm>
          <a:off x="628650" y="1207029"/>
          <a:ext cx="7886700" cy="36261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00529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F2CF1-13D3-4A6D-B5A9-57E1DD2CDCE9}"/>
              </a:ext>
            </a:extLst>
          </p:cNvPr>
          <p:cNvSpPr>
            <a:spLocks noGrp="1"/>
          </p:cNvSpPr>
          <p:nvPr>
            <p:ph type="title"/>
          </p:nvPr>
        </p:nvSpPr>
        <p:spPr>
          <a:xfrm>
            <a:off x="1028700" y="506654"/>
            <a:ext cx="7421963" cy="775252"/>
          </a:xfrm>
        </p:spPr>
        <p:txBody>
          <a:bodyPr>
            <a:normAutofit/>
          </a:bodyPr>
          <a:lstStyle/>
          <a:p>
            <a:pPr algn="ctr"/>
            <a:r>
              <a:rPr lang="en-GB" sz="3000" dirty="0">
                <a:solidFill>
                  <a:srgbClr val="FFFFFF"/>
                </a:solidFill>
              </a:rPr>
              <a:t>Questions? </a:t>
            </a:r>
          </a:p>
        </p:txBody>
      </p:sp>
      <p:pic>
        <p:nvPicPr>
          <p:cNvPr id="9" name="Picture 8">
            <a:extLst>
              <a:ext uri="{FF2B5EF4-FFF2-40B4-BE49-F238E27FC236}">
                <a16:creationId xmlns:a16="http://schemas.microsoft.com/office/drawing/2014/main" id="{E028E186-D56C-4E03-B46B-882CBA2BA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558" y="410384"/>
            <a:ext cx="875908" cy="871521"/>
          </a:xfrm>
          <a:prstGeom prst="rect">
            <a:avLst/>
          </a:prstGeom>
        </p:spPr>
      </p:pic>
      <p:pic>
        <p:nvPicPr>
          <p:cNvPr id="6" name="Content Placeholder 5">
            <a:extLst>
              <a:ext uri="{FF2B5EF4-FFF2-40B4-BE49-F238E27FC236}">
                <a16:creationId xmlns:a16="http://schemas.microsoft.com/office/drawing/2014/main" id="{F091B30D-8FB4-4177-8FDE-9F3623D2C209}"/>
              </a:ext>
            </a:extLst>
          </p:cNvPr>
          <p:cNvPicPr>
            <a:picLocks noGrp="1" noChangeAspect="1"/>
          </p:cNvPicPr>
          <p:nvPr>
            <p:ph idx="1"/>
          </p:nvPr>
        </p:nvPicPr>
        <p:blipFill>
          <a:blip r:embed="rId4"/>
          <a:stretch>
            <a:fillRect/>
          </a:stretch>
        </p:blipFill>
        <p:spPr>
          <a:xfrm>
            <a:off x="1308497" y="1590675"/>
            <a:ext cx="6527007" cy="3327798"/>
          </a:xfrm>
          <a:prstGeom prst="rect">
            <a:avLst/>
          </a:prstGeom>
        </p:spPr>
      </p:pic>
    </p:spTree>
    <p:extLst>
      <p:ext uri="{BB962C8B-B14F-4D97-AF65-F5344CB8AC3E}">
        <p14:creationId xmlns:p14="http://schemas.microsoft.com/office/powerpoint/2010/main" val="59340334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 background pattern&#10;&#10;Description automatically generated">
            <a:extLst>
              <a:ext uri="{FF2B5EF4-FFF2-40B4-BE49-F238E27FC236}">
                <a16:creationId xmlns:a16="http://schemas.microsoft.com/office/drawing/2014/main" id="{3EDCF4CB-76E0-405D-877E-E8752D63365B}"/>
              </a:ext>
            </a:extLst>
          </p:cNvPr>
          <p:cNvPicPr>
            <a:picLocks noChangeAspect="1"/>
          </p:cNvPicPr>
          <p:nvPr/>
        </p:nvPicPr>
        <p:blipFill>
          <a:blip r:embed="rId3"/>
          <a:stretch>
            <a:fillRect/>
          </a:stretch>
        </p:blipFill>
        <p:spPr>
          <a:xfrm>
            <a:off x="5981590" y="718581"/>
            <a:ext cx="2743919" cy="4086140"/>
          </a:xfrm>
          <a:prstGeom prst="rect">
            <a:avLst/>
          </a:prstGeom>
        </p:spPr>
      </p:pic>
      <p:pic>
        <p:nvPicPr>
          <p:cNvPr id="4" name="Picture 4" descr="Text&#10;&#10;Description automatically generated">
            <a:extLst>
              <a:ext uri="{FF2B5EF4-FFF2-40B4-BE49-F238E27FC236}">
                <a16:creationId xmlns:a16="http://schemas.microsoft.com/office/drawing/2014/main" id="{42B5C8DD-DCF0-4EB9-B701-9DF9D10A598F}"/>
              </a:ext>
            </a:extLst>
          </p:cNvPr>
          <p:cNvPicPr>
            <a:picLocks noChangeAspect="1"/>
          </p:cNvPicPr>
          <p:nvPr/>
        </p:nvPicPr>
        <p:blipFill>
          <a:blip r:embed="rId4"/>
          <a:stretch>
            <a:fillRect/>
          </a:stretch>
        </p:blipFill>
        <p:spPr>
          <a:xfrm>
            <a:off x="420888" y="1189246"/>
            <a:ext cx="5356488" cy="2677543"/>
          </a:xfrm>
          <a:prstGeom prst="rect">
            <a:avLst/>
          </a:prstGeom>
        </p:spPr>
      </p:pic>
      <p:sp>
        <p:nvSpPr>
          <p:cNvPr id="5" name="TextBox 4">
            <a:extLst>
              <a:ext uri="{FF2B5EF4-FFF2-40B4-BE49-F238E27FC236}">
                <a16:creationId xmlns:a16="http://schemas.microsoft.com/office/drawing/2014/main" id="{FA2A47F7-0E5A-4268-9951-4A9B21906850}"/>
              </a:ext>
            </a:extLst>
          </p:cNvPr>
          <p:cNvSpPr txBox="1"/>
          <p:nvPr/>
        </p:nvSpPr>
        <p:spPr>
          <a:xfrm>
            <a:off x="1163073" y="376446"/>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Servant Leadership</a:t>
            </a:r>
          </a:p>
        </p:txBody>
      </p:sp>
    </p:spTree>
    <p:extLst>
      <p:ext uri="{BB962C8B-B14F-4D97-AF65-F5344CB8AC3E}">
        <p14:creationId xmlns:p14="http://schemas.microsoft.com/office/powerpoint/2010/main" val="92215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A902A5-6273-4C50-9F87-7E3A10B73C0D}"/>
              </a:ext>
            </a:extLst>
          </p:cNvPr>
          <p:cNvSpPr txBox="1"/>
          <p:nvPr/>
        </p:nvSpPr>
        <p:spPr>
          <a:xfrm>
            <a:off x="1306885" y="604089"/>
            <a:ext cx="43371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What is emergent leadership? </a:t>
            </a:r>
          </a:p>
        </p:txBody>
      </p:sp>
      <p:sp>
        <p:nvSpPr>
          <p:cNvPr id="5" name="TextBox 4">
            <a:extLst>
              <a:ext uri="{FF2B5EF4-FFF2-40B4-BE49-F238E27FC236}">
                <a16:creationId xmlns:a16="http://schemas.microsoft.com/office/drawing/2014/main" id="{CDBD748B-BB9F-4E1A-9D22-7F7F03B1F079}"/>
              </a:ext>
            </a:extLst>
          </p:cNvPr>
          <p:cNvSpPr txBox="1"/>
          <p:nvPr/>
        </p:nvSpPr>
        <p:spPr>
          <a:xfrm>
            <a:off x="1234980" y="1586542"/>
            <a:ext cx="6817852" cy="9566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02124"/>
                </a:solidFill>
                <a:latin typeface="Arial"/>
                <a:cs typeface="Arial"/>
              </a:rPr>
              <a:t>Emergent leadership occurs when a group member is not appointed or elected as leader, but rather that </a:t>
            </a:r>
            <a:r>
              <a:rPr lang="en-US" b="1" dirty="0"/>
              <a:t>person steps up as the leader over time within group interactions</a:t>
            </a:r>
            <a:r>
              <a:rPr lang="en-US" dirty="0"/>
              <a:t>. It also empowers team members to make decisions outside the traditional structure of a business organization.</a:t>
            </a:r>
          </a:p>
        </p:txBody>
      </p:sp>
      <p:sp>
        <p:nvSpPr>
          <p:cNvPr id="6" name="TextBox 5">
            <a:extLst>
              <a:ext uri="{FF2B5EF4-FFF2-40B4-BE49-F238E27FC236}">
                <a16:creationId xmlns:a16="http://schemas.microsoft.com/office/drawing/2014/main" id="{9067D3D1-4B27-4E47-86CA-FC0CCA48E64F}"/>
              </a:ext>
            </a:extLst>
          </p:cNvPr>
          <p:cNvSpPr txBox="1"/>
          <p:nvPr/>
        </p:nvSpPr>
        <p:spPr>
          <a:xfrm>
            <a:off x="1306886" y="2652862"/>
            <a:ext cx="6745946" cy="9566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02124"/>
                </a:solidFill>
                <a:latin typeface="Arial"/>
                <a:cs typeface="Arial"/>
              </a:rPr>
              <a:t>Emerging leaders are collaborative, great teammates, and good communicators. They </a:t>
            </a:r>
            <a:r>
              <a:rPr lang="en-US" b="1" dirty="0"/>
              <a:t>seek others' input and opinions</a:t>
            </a:r>
            <a:r>
              <a:rPr lang="en-US" dirty="0"/>
              <a:t>, use it to shape their ideas, and generate consensus. They have strong soft-skills and have emotional intelligence when it comes to dealing with others.</a:t>
            </a:r>
          </a:p>
        </p:txBody>
      </p:sp>
    </p:spTree>
    <p:extLst>
      <p:ext uri="{BB962C8B-B14F-4D97-AF65-F5344CB8AC3E}">
        <p14:creationId xmlns:p14="http://schemas.microsoft.com/office/powerpoint/2010/main" val="160158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38250" y="1266554"/>
            <a:ext cx="2553540" cy="973938"/>
          </a:xfrm>
        </p:spPr>
        <p:txBody>
          <a:bodyPr anchor="t">
            <a:normAutofit/>
          </a:bodyPr>
          <a:lstStyle/>
          <a:p>
            <a:r>
              <a:rPr lang="en-GB" sz="2083" b="1" dirty="0"/>
              <a:t>Traits of Great Leaders</a:t>
            </a:r>
          </a:p>
        </p:txBody>
      </p:sp>
      <p:sp>
        <p:nvSpPr>
          <p:cNvPr id="2" name="Content Placeholder 1"/>
          <p:cNvSpPr>
            <a:spLocks noGrp="1"/>
          </p:cNvSpPr>
          <p:nvPr>
            <p:ph idx="1"/>
          </p:nvPr>
        </p:nvSpPr>
        <p:spPr>
          <a:xfrm>
            <a:off x="1238250" y="2247900"/>
            <a:ext cx="2553540" cy="2493893"/>
          </a:xfrm>
        </p:spPr>
        <p:txBody>
          <a:bodyPr>
            <a:normAutofit/>
          </a:bodyPr>
          <a:lstStyle/>
          <a:p>
            <a:r>
              <a:rPr lang="en-GB" sz="1333" dirty="0"/>
              <a:t>Define what makes a great leader?</a:t>
            </a:r>
          </a:p>
          <a:p>
            <a:r>
              <a:rPr lang="en-GB" sz="1333" dirty="0"/>
              <a:t>Identify some great leaders to act as role models?</a:t>
            </a:r>
          </a:p>
        </p:txBody>
      </p:sp>
      <p:pic>
        <p:nvPicPr>
          <p:cNvPr id="5" name="Picture 4" descr="Red toy person in front of two lines of white figures">
            <a:extLst>
              <a:ext uri="{FF2B5EF4-FFF2-40B4-BE49-F238E27FC236}">
                <a16:creationId xmlns:a16="http://schemas.microsoft.com/office/drawing/2014/main" id="{36F73173-AF25-6D29-AC6A-336198BA9925}"/>
              </a:ext>
            </a:extLst>
          </p:cNvPr>
          <p:cNvPicPr>
            <a:picLocks noChangeAspect="1"/>
          </p:cNvPicPr>
          <p:nvPr/>
        </p:nvPicPr>
        <p:blipFill rotWithShape="1">
          <a:blip r:embed="rId3"/>
          <a:srcRect l="23708" r="19852"/>
          <a:stretch/>
        </p:blipFill>
        <p:spPr>
          <a:xfrm>
            <a:off x="4169104" y="844113"/>
            <a:ext cx="4107793" cy="3783722"/>
          </a:xfrm>
          <a:prstGeom prst="rect">
            <a:avLst/>
          </a:prstGeom>
        </p:spPr>
      </p:pic>
    </p:spTree>
    <p:extLst>
      <p:ext uri="{BB962C8B-B14F-4D97-AF65-F5344CB8AC3E}">
        <p14:creationId xmlns:p14="http://schemas.microsoft.com/office/powerpoint/2010/main" val="359649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5" descr="See full size imag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99704"/>
            <a:ext cx="4650053" cy="346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0" name="Rectangle 2"/>
          <p:cNvSpPr>
            <a:spLocks noGrp="1" noChangeArrowheads="1"/>
          </p:cNvSpPr>
          <p:nvPr>
            <p:ph type="title" idx="4294967295"/>
          </p:nvPr>
        </p:nvSpPr>
        <p:spPr>
          <a:xfrm>
            <a:off x="1233222" y="383779"/>
            <a:ext cx="5441322" cy="556284"/>
          </a:xfrm>
        </p:spPr>
        <p:txBody>
          <a:bodyPr>
            <a:normAutofit/>
          </a:bodyPr>
          <a:lstStyle/>
          <a:p>
            <a:pPr>
              <a:defRPr/>
            </a:pPr>
            <a:r>
              <a:rPr lang="en-GB" altLang="en-US" sz="2400" b="1" dirty="0">
                <a:latin typeface="Calibri"/>
                <a:cs typeface="Calibri"/>
              </a:rPr>
              <a:t>Approaches to Leadership</a:t>
            </a:r>
            <a:endParaRPr lang="en-US" altLang="en-US" sz="2400" b="1" dirty="0">
              <a:latin typeface="Calibri"/>
              <a:cs typeface="Calibri"/>
            </a:endParaRPr>
          </a:p>
        </p:txBody>
      </p:sp>
      <p:sp>
        <p:nvSpPr>
          <p:cNvPr id="89091" name="Rectangle 3"/>
          <p:cNvSpPr>
            <a:spLocks noGrp="1" noChangeArrowheads="1"/>
          </p:cNvSpPr>
          <p:nvPr>
            <p:ph type="body" idx="4294967295"/>
          </p:nvPr>
        </p:nvSpPr>
        <p:spPr>
          <a:xfrm>
            <a:off x="1346661" y="1143000"/>
            <a:ext cx="7621588" cy="3429000"/>
          </a:xfrm>
        </p:spPr>
        <p:txBody>
          <a:bodyPr vert="horz" lIns="91440" tIns="45720" rIns="91440" bIns="45720" rtlCol="0" anchor="t">
            <a:normAutofit/>
          </a:bodyPr>
          <a:lstStyle/>
          <a:p>
            <a:pPr algn="r">
              <a:lnSpc>
                <a:spcPct val="80000"/>
              </a:lnSpc>
              <a:defRPr/>
            </a:pPr>
            <a:r>
              <a:rPr lang="en-GB" altLang="en-US" sz="2000" dirty="0"/>
              <a:t>Qualities</a:t>
            </a:r>
          </a:p>
          <a:p>
            <a:pPr algn="r">
              <a:lnSpc>
                <a:spcPct val="80000"/>
              </a:lnSpc>
              <a:defRPr/>
            </a:pPr>
            <a:endParaRPr lang="en-GB" altLang="en-US" sz="2333" dirty="0"/>
          </a:p>
          <a:p>
            <a:pPr algn="r">
              <a:lnSpc>
                <a:spcPct val="80000"/>
              </a:lnSpc>
              <a:defRPr/>
            </a:pPr>
            <a:r>
              <a:rPr lang="en-GB" altLang="en-US" sz="2000" dirty="0"/>
              <a:t>Positional Power – Transactional</a:t>
            </a:r>
            <a:endParaRPr lang="en-GB" altLang="en-US" sz="2000" dirty="0">
              <a:cs typeface="Calibri"/>
            </a:endParaRPr>
          </a:p>
          <a:p>
            <a:pPr algn="r">
              <a:lnSpc>
                <a:spcPct val="80000"/>
              </a:lnSpc>
              <a:defRPr/>
            </a:pPr>
            <a:endParaRPr lang="en-GB" altLang="en-US" sz="2333" dirty="0"/>
          </a:p>
          <a:p>
            <a:pPr algn="r">
              <a:lnSpc>
                <a:spcPct val="80000"/>
              </a:lnSpc>
              <a:defRPr/>
            </a:pPr>
            <a:r>
              <a:rPr lang="en-GB" altLang="en-US" sz="2000" dirty="0"/>
              <a:t>Personal Power –Transformational</a:t>
            </a:r>
            <a:endParaRPr lang="en-GB" altLang="en-US" sz="2000" dirty="0">
              <a:cs typeface="Calibri"/>
            </a:endParaRPr>
          </a:p>
          <a:p>
            <a:pPr lvl="1" algn="r">
              <a:lnSpc>
                <a:spcPct val="80000"/>
              </a:lnSpc>
              <a:defRPr/>
            </a:pPr>
            <a:endParaRPr lang="en-GB" altLang="en-US" sz="2000" b="1" dirty="0"/>
          </a:p>
          <a:p>
            <a:pPr algn="r">
              <a:lnSpc>
                <a:spcPct val="80000"/>
              </a:lnSpc>
              <a:defRPr/>
            </a:pPr>
            <a:r>
              <a:rPr lang="en-GB" altLang="en-US" sz="2000" dirty="0"/>
              <a:t>Situational</a:t>
            </a:r>
            <a:endParaRPr lang="en-GB" altLang="en-US" sz="2000" dirty="0">
              <a:cs typeface="Calibri"/>
            </a:endParaRPr>
          </a:p>
          <a:p>
            <a:pPr algn="r">
              <a:lnSpc>
                <a:spcPct val="80000"/>
              </a:lnSpc>
              <a:defRPr/>
            </a:pPr>
            <a:endParaRPr lang="en-GB" altLang="en-US" sz="2333" dirty="0"/>
          </a:p>
          <a:p>
            <a:pPr algn="r">
              <a:lnSpc>
                <a:spcPct val="80000"/>
              </a:lnSpc>
              <a:defRPr/>
            </a:pPr>
            <a:r>
              <a:rPr lang="en-GB" altLang="en-US" sz="2000" dirty="0"/>
              <a:t>Action Centred</a:t>
            </a:r>
            <a:r>
              <a:rPr lang="en-GB" altLang="en-US" sz="2300" dirty="0"/>
              <a:t> </a:t>
            </a:r>
            <a:endParaRPr lang="en-US" altLang="en-US" sz="2333" dirty="0"/>
          </a:p>
        </p:txBody>
      </p:sp>
    </p:spTree>
    <p:extLst>
      <p:ext uri="{BB962C8B-B14F-4D97-AF65-F5344CB8AC3E}">
        <p14:creationId xmlns:p14="http://schemas.microsoft.com/office/powerpoint/2010/main" val="20684802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09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09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091">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09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13164" y="1014153"/>
            <a:ext cx="3042458" cy="400110"/>
          </a:xfrm>
          <a:prstGeom prst="rect">
            <a:avLst/>
          </a:prstGeom>
          <a:noFill/>
        </p:spPr>
        <p:txBody>
          <a:bodyPr wrap="square" rtlCol="0">
            <a:spAutoFit/>
          </a:bodyPr>
          <a:lstStyle/>
          <a:p>
            <a:r>
              <a:rPr lang="en-GB" sz="2000" dirty="0"/>
              <a:t>Bernard Bass</a:t>
            </a:r>
          </a:p>
        </p:txBody>
      </p:sp>
      <p:sp>
        <p:nvSpPr>
          <p:cNvPr id="3" name="TextBox 2"/>
          <p:cNvSpPr txBox="1"/>
          <p:nvPr/>
        </p:nvSpPr>
        <p:spPr>
          <a:xfrm>
            <a:off x="1413164" y="1414263"/>
            <a:ext cx="3724101" cy="2155077"/>
          </a:xfrm>
          <a:prstGeom prst="rect">
            <a:avLst/>
          </a:prstGeom>
          <a:noFill/>
        </p:spPr>
        <p:txBody>
          <a:bodyPr wrap="square" rtlCol="0">
            <a:spAutoFit/>
          </a:bodyPr>
          <a:lstStyle/>
          <a:p>
            <a:r>
              <a:rPr lang="en-GB" sz="2000" dirty="0"/>
              <a:t>Transformational Leadership:</a:t>
            </a:r>
          </a:p>
          <a:p>
            <a:endParaRPr lang="en-GB" sz="2000" dirty="0"/>
          </a:p>
          <a:p>
            <a:pPr marL="285750" indent="-285750">
              <a:buFont typeface="Arial" panose="020B0604020202020204" pitchFamily="34" charset="0"/>
              <a:buChar char="•"/>
            </a:pPr>
            <a:r>
              <a:rPr lang="en-GB" sz="2000" dirty="0"/>
              <a:t>Idealised Influence. </a:t>
            </a:r>
          </a:p>
          <a:p>
            <a:pPr marL="285750" indent="-285750">
              <a:buFont typeface="Arial" panose="020B0604020202020204" pitchFamily="34" charset="0"/>
              <a:buChar char="•"/>
            </a:pPr>
            <a:r>
              <a:rPr lang="en-GB" sz="2000" dirty="0"/>
              <a:t>Inspirational Motivation.</a:t>
            </a:r>
          </a:p>
          <a:p>
            <a:pPr marL="285750" indent="-285750">
              <a:buFont typeface="Arial" panose="020B0604020202020204" pitchFamily="34" charset="0"/>
              <a:buChar char="•"/>
            </a:pPr>
            <a:r>
              <a:rPr lang="en-GB" sz="2000" dirty="0"/>
              <a:t>Intellectual Stimulation.</a:t>
            </a:r>
          </a:p>
          <a:p>
            <a:pPr marL="285750" indent="-285750">
              <a:buFont typeface="Arial" panose="020B0604020202020204" pitchFamily="34" charset="0"/>
              <a:buChar char="•"/>
            </a:pPr>
            <a:r>
              <a:rPr lang="en-GB" sz="2000" dirty="0"/>
              <a:t>Individualised Consideration</a:t>
            </a:r>
            <a:r>
              <a:rPr lang="en-GB" dirty="0"/>
              <a:t>.</a:t>
            </a:r>
          </a:p>
          <a:p>
            <a:pPr marL="285750" indent="-285750">
              <a:buFont typeface="Arial" panose="020B0604020202020204" pitchFamily="34" charset="0"/>
              <a:buChar char="•"/>
            </a:pPr>
            <a:endParaRPr lang="en-GB" dirty="0"/>
          </a:p>
        </p:txBody>
      </p:sp>
      <p:sp>
        <p:nvSpPr>
          <p:cNvPr id="4" name="TextBox 3"/>
          <p:cNvSpPr txBox="1"/>
          <p:nvPr/>
        </p:nvSpPr>
        <p:spPr>
          <a:xfrm>
            <a:off x="1413164" y="3569340"/>
            <a:ext cx="3591098" cy="400110"/>
          </a:xfrm>
          <a:prstGeom prst="rect">
            <a:avLst/>
          </a:prstGeom>
          <a:noFill/>
        </p:spPr>
        <p:txBody>
          <a:bodyPr wrap="square" rtlCol="0">
            <a:spAutoFit/>
          </a:bodyPr>
          <a:lstStyle/>
          <a:p>
            <a:r>
              <a:rPr lang="en-GB" sz="2000" dirty="0"/>
              <a:t>Transactional Leadership</a:t>
            </a:r>
          </a:p>
        </p:txBody>
      </p:sp>
    </p:spTree>
    <p:extLst>
      <p:ext uri="{BB962C8B-B14F-4D97-AF65-F5344CB8AC3E}">
        <p14:creationId xmlns:p14="http://schemas.microsoft.com/office/powerpoint/2010/main" val="95975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1000"/>
                                        <p:tgtEl>
                                          <p:spTgt spid="4">
                                            <p:txEl>
                                              <p:pRg st="0" end="0"/>
                                            </p:txEl>
                                          </p:spTgt>
                                        </p:tgtEl>
                                      </p:cBhvr>
                                    </p:animEffect>
                                    <p:anim calcmode="lin" valueType="num">
                                      <p:cBhvr>
                                        <p:cTn id="3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Kurt Lewin’s Leadership Styles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60754593"/>
              </p:ext>
            </p:extLst>
          </p:nvPr>
        </p:nvGraphicFramePr>
        <p:xfrm>
          <a:off x="286275" y="1302042"/>
          <a:ext cx="8448033" cy="3441700"/>
        </p:xfrm>
        <a:graphic>
          <a:graphicData uri="http://schemas.openxmlformats.org/drawingml/2006/table">
            <a:tbl>
              <a:tblPr firstRow="1" bandRow="1">
                <a:tableStyleId>{5C22544A-7EE6-4342-B048-85BDC9FD1C3A}</a:tableStyleId>
              </a:tblPr>
              <a:tblGrid>
                <a:gridCol w="2816011">
                  <a:extLst>
                    <a:ext uri="{9D8B030D-6E8A-4147-A177-3AD203B41FA5}">
                      <a16:colId xmlns:a16="http://schemas.microsoft.com/office/drawing/2014/main" val="2073259267"/>
                    </a:ext>
                  </a:extLst>
                </a:gridCol>
                <a:gridCol w="2816011">
                  <a:extLst>
                    <a:ext uri="{9D8B030D-6E8A-4147-A177-3AD203B41FA5}">
                      <a16:colId xmlns:a16="http://schemas.microsoft.com/office/drawing/2014/main" val="1733268858"/>
                    </a:ext>
                  </a:extLst>
                </a:gridCol>
                <a:gridCol w="2816011">
                  <a:extLst>
                    <a:ext uri="{9D8B030D-6E8A-4147-A177-3AD203B41FA5}">
                      <a16:colId xmlns:a16="http://schemas.microsoft.com/office/drawing/2014/main" val="3916329910"/>
                    </a:ext>
                  </a:extLst>
                </a:gridCol>
              </a:tblGrid>
              <a:tr h="370840">
                <a:tc>
                  <a:txBody>
                    <a:bodyPr/>
                    <a:lstStyle/>
                    <a:p>
                      <a:r>
                        <a:rPr lang="en-GB" dirty="0"/>
                        <a:t>Autocratic</a:t>
                      </a:r>
                    </a:p>
                  </a:txBody>
                  <a:tcPr/>
                </a:tc>
                <a:tc>
                  <a:txBody>
                    <a:bodyPr/>
                    <a:lstStyle/>
                    <a:p>
                      <a:r>
                        <a:rPr lang="en-GB" dirty="0"/>
                        <a:t>Democratic</a:t>
                      </a:r>
                    </a:p>
                  </a:txBody>
                  <a:tcPr/>
                </a:tc>
                <a:tc>
                  <a:txBody>
                    <a:bodyPr/>
                    <a:lstStyle/>
                    <a:p>
                      <a:r>
                        <a:rPr lang="en-GB" dirty="0"/>
                        <a:t>Laissez-faire</a:t>
                      </a:r>
                    </a:p>
                  </a:txBody>
                  <a:tcPr/>
                </a:tc>
                <a:extLst>
                  <a:ext uri="{0D108BD9-81ED-4DB2-BD59-A6C34878D82A}">
                    <a16:rowId xmlns:a16="http://schemas.microsoft.com/office/drawing/2014/main" val="3342587949"/>
                  </a:ext>
                </a:extLst>
              </a:tr>
              <a:tr h="370840">
                <a:tc>
                  <a:txBody>
                    <a:bodyPr/>
                    <a:lstStyle/>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i="0" u="none" strike="noStrike" kern="1200" baseline="0" dirty="0">
                          <a:solidFill>
                            <a:schemeClr val="tx1"/>
                          </a:solidFill>
                          <a:latin typeface="+mn-lt"/>
                          <a:ea typeface="+mn-ea"/>
                          <a:cs typeface="+mn-cs"/>
                        </a:rPr>
                        <a:t>Do things their way only. </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i="0" u="none" strike="noStrike" kern="1200" baseline="0" dirty="0">
                          <a:solidFill>
                            <a:schemeClr val="tx1"/>
                          </a:solidFill>
                          <a:latin typeface="+mn-lt"/>
                          <a:ea typeface="+mn-ea"/>
                          <a:cs typeface="+mn-cs"/>
                        </a:rPr>
                        <a:t>Do not consult with others and insist on having their own way. </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i="0" u="none" strike="noStrike" kern="1200" baseline="0" dirty="0">
                          <a:solidFill>
                            <a:schemeClr val="tx1"/>
                          </a:solidFill>
                          <a:latin typeface="+mn-lt"/>
                          <a:ea typeface="+mn-ea"/>
                          <a:cs typeface="+mn-cs"/>
                        </a:rPr>
                        <a:t>Make decisions based on the needs of the task, not the people. </a:t>
                      </a:r>
                    </a:p>
                    <a:p>
                      <a:endParaRPr lang="en-GB" dirty="0"/>
                    </a:p>
                  </a:txBody>
                  <a:tcPr/>
                </a:tc>
                <a:tc>
                  <a:txBody>
                    <a:bodyPr/>
                    <a:lstStyle/>
                    <a:p>
                      <a:pPr marL="285750" indent="-285750">
                        <a:buFont typeface="Arial" panose="020B0604020202020204" pitchFamily="34" charset="0"/>
                        <a:buChar char="•"/>
                      </a:pPr>
                      <a:r>
                        <a:rPr lang="en-GB" sz="1400" b="0" i="0" u="none" strike="noStrike" kern="1200" baseline="0" dirty="0">
                          <a:solidFill>
                            <a:schemeClr val="tx1"/>
                          </a:solidFill>
                          <a:latin typeface="+mn-lt"/>
                          <a:ea typeface="+mn-ea"/>
                          <a:cs typeface="+mn-cs"/>
                        </a:rPr>
                        <a:t>Allow other people to be involved in the decision-making process. </a:t>
                      </a:r>
                    </a:p>
                    <a:p>
                      <a:pPr marL="285750" indent="-285750">
                        <a:buFont typeface="Arial" panose="020B0604020202020204" pitchFamily="34" charset="0"/>
                        <a:buChar char="•"/>
                      </a:pPr>
                      <a:r>
                        <a:rPr lang="en-GB" sz="1400" b="0" i="0" u="none" strike="noStrike" kern="1200" baseline="0" dirty="0">
                          <a:solidFill>
                            <a:schemeClr val="tx1"/>
                          </a:solidFill>
                          <a:latin typeface="+mn-lt"/>
                          <a:ea typeface="+mn-ea"/>
                          <a:cs typeface="+mn-cs"/>
                        </a:rPr>
                        <a:t>Are consultative and value the opinions of others</a:t>
                      </a:r>
                    </a:p>
                    <a:p>
                      <a:pPr marL="285750" indent="-285750">
                        <a:buFont typeface="Arial" panose="020B0604020202020204" pitchFamily="34" charset="0"/>
                        <a:buChar char="•"/>
                      </a:pPr>
                      <a:r>
                        <a:rPr lang="en-GB" sz="1400" b="0" i="0" u="none" strike="noStrike" kern="1200" baseline="0" dirty="0">
                          <a:solidFill>
                            <a:schemeClr val="tx1"/>
                          </a:solidFill>
                          <a:latin typeface="+mn-lt"/>
                          <a:ea typeface="+mn-ea"/>
                          <a:cs typeface="+mn-cs"/>
                        </a:rPr>
                        <a:t>Are influenced by what other people want. </a:t>
                      </a:r>
                    </a:p>
                    <a:p>
                      <a:pPr marL="285750" indent="-285750">
                        <a:buFont typeface="Arial" panose="020B0604020202020204" pitchFamily="34" charset="0"/>
                        <a:buChar char="•"/>
                      </a:pPr>
                      <a:r>
                        <a:rPr lang="en-GB" sz="1400" b="0" i="0" u="none" strike="noStrike" kern="1200" baseline="0" dirty="0">
                          <a:solidFill>
                            <a:schemeClr val="tx1"/>
                          </a:solidFill>
                          <a:latin typeface="+mn-lt"/>
                          <a:ea typeface="+mn-ea"/>
                          <a:cs typeface="+mn-cs"/>
                        </a:rPr>
                        <a:t>Are concerned with building relationships with their team members </a:t>
                      </a:r>
                    </a:p>
                    <a:p>
                      <a:pPr marL="285750" indent="-285750">
                        <a:buFont typeface="Arial" panose="020B0604020202020204" pitchFamily="34" charset="0"/>
                        <a:buChar char="•"/>
                      </a:pPr>
                      <a:r>
                        <a:rPr lang="en-GB" sz="1400" b="0" i="0" u="none" strike="noStrike" kern="1200" baseline="0" dirty="0">
                          <a:solidFill>
                            <a:schemeClr val="tx1"/>
                          </a:solidFill>
                          <a:latin typeface="+mn-lt"/>
                          <a:ea typeface="+mn-ea"/>
                          <a:cs typeface="+mn-cs"/>
                        </a:rPr>
                        <a:t>Are keen to encourage team members to discuss ideas and suggestions. </a:t>
                      </a:r>
                    </a:p>
                    <a:p>
                      <a:endParaRPr lang="en-GB"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i="0" u="none" strike="noStrike" kern="1200" baseline="0" dirty="0">
                          <a:solidFill>
                            <a:schemeClr val="tx1"/>
                          </a:solidFill>
                          <a:latin typeface="+mn-lt"/>
                          <a:ea typeface="+mn-ea"/>
                          <a:cs typeface="+mn-cs"/>
                        </a:rPr>
                        <a:t>Trust their team’s capabilities and are willing to stand back and let the team get on with the tasks. </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i="0" u="none" strike="noStrike" kern="1200" baseline="0" dirty="0">
                          <a:solidFill>
                            <a:schemeClr val="tx1"/>
                          </a:solidFill>
                          <a:latin typeface="+mn-lt"/>
                          <a:ea typeface="+mn-ea"/>
                          <a:cs typeface="+mn-cs"/>
                        </a:rPr>
                        <a:t>Have minimal input and involvement. </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i="0" u="none" strike="noStrike" kern="1200" baseline="0" dirty="0">
                          <a:solidFill>
                            <a:schemeClr val="tx1"/>
                          </a:solidFill>
                          <a:latin typeface="+mn-lt"/>
                          <a:ea typeface="+mn-ea"/>
                          <a:cs typeface="+mn-cs"/>
                        </a:rPr>
                        <a:t>Let the team make the majority of the day-to-day decisions and implement the work processes. </a:t>
                      </a:r>
                    </a:p>
                    <a:p>
                      <a:endParaRPr lang="en-GB" dirty="0"/>
                    </a:p>
                  </a:txBody>
                  <a:tcPr/>
                </a:tc>
                <a:extLst>
                  <a:ext uri="{0D108BD9-81ED-4DB2-BD59-A6C34878D82A}">
                    <a16:rowId xmlns:a16="http://schemas.microsoft.com/office/drawing/2014/main" val="2383798717"/>
                  </a:ext>
                </a:extLst>
              </a:tr>
            </a:tbl>
          </a:graphicData>
        </a:graphic>
      </p:graphicFrame>
    </p:spTree>
    <p:extLst>
      <p:ext uri="{BB962C8B-B14F-4D97-AF65-F5344CB8AC3E}">
        <p14:creationId xmlns:p14="http://schemas.microsoft.com/office/powerpoint/2010/main" val="410487623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7920" y="444803"/>
            <a:ext cx="7886700" cy="1104636"/>
          </a:xfrm>
        </p:spPr>
        <p:txBody>
          <a:bodyPr>
            <a:normAutofit fontScale="90000"/>
          </a:bodyPr>
          <a:lstStyle/>
          <a:p>
            <a:pPr algn="ctr"/>
            <a:r>
              <a:rPr lang="en-GB" dirty="0"/>
              <a:t>Tannenbaum and Schmidt’s Continuum of Leadership Behaviour</a:t>
            </a:r>
            <a:br>
              <a:rPr lang="en-GB" dirty="0"/>
            </a:br>
            <a:endParaRPr lang="en-GB"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407481723"/>
              </p:ext>
            </p:extLst>
          </p:nvPr>
        </p:nvGraphicFramePr>
        <p:xfrm>
          <a:off x="628650" y="1520825"/>
          <a:ext cx="7886700" cy="2870200"/>
        </p:xfrm>
        <a:graphic>
          <a:graphicData uri="http://schemas.openxmlformats.org/drawingml/2006/table">
            <a:tbl>
              <a:tblPr firstRow="1" bandRow="1">
                <a:tableStyleId>{5C22544A-7EE6-4342-B048-85BDC9FD1C3A}</a:tableStyleId>
              </a:tblPr>
              <a:tblGrid>
                <a:gridCol w="1971675">
                  <a:extLst>
                    <a:ext uri="{9D8B030D-6E8A-4147-A177-3AD203B41FA5}">
                      <a16:colId xmlns:a16="http://schemas.microsoft.com/office/drawing/2014/main" val="3613722276"/>
                    </a:ext>
                  </a:extLst>
                </a:gridCol>
                <a:gridCol w="1971675">
                  <a:extLst>
                    <a:ext uri="{9D8B030D-6E8A-4147-A177-3AD203B41FA5}">
                      <a16:colId xmlns:a16="http://schemas.microsoft.com/office/drawing/2014/main" val="4027083257"/>
                    </a:ext>
                  </a:extLst>
                </a:gridCol>
                <a:gridCol w="1971675">
                  <a:extLst>
                    <a:ext uri="{9D8B030D-6E8A-4147-A177-3AD203B41FA5}">
                      <a16:colId xmlns:a16="http://schemas.microsoft.com/office/drawing/2014/main" val="1480339497"/>
                    </a:ext>
                  </a:extLst>
                </a:gridCol>
                <a:gridCol w="1971675">
                  <a:extLst>
                    <a:ext uri="{9D8B030D-6E8A-4147-A177-3AD203B41FA5}">
                      <a16:colId xmlns:a16="http://schemas.microsoft.com/office/drawing/2014/main" val="798350227"/>
                    </a:ext>
                  </a:extLst>
                </a:gridCol>
              </a:tblGrid>
              <a:tr h="370840">
                <a:tc>
                  <a:txBody>
                    <a:bodyPr/>
                    <a:lstStyle/>
                    <a:p>
                      <a:r>
                        <a:rPr lang="en-GB" dirty="0"/>
                        <a:t>TELLS </a:t>
                      </a:r>
                    </a:p>
                  </a:txBody>
                  <a:tcPr/>
                </a:tc>
                <a:tc>
                  <a:txBody>
                    <a:bodyPr/>
                    <a:lstStyle/>
                    <a:p>
                      <a:r>
                        <a:rPr lang="en-GB" dirty="0"/>
                        <a:t>SELLS </a:t>
                      </a:r>
                    </a:p>
                  </a:txBody>
                  <a:tcPr/>
                </a:tc>
                <a:tc>
                  <a:txBody>
                    <a:bodyPr/>
                    <a:lstStyle/>
                    <a:p>
                      <a:r>
                        <a:rPr lang="en-GB" dirty="0"/>
                        <a:t>CONSULTS </a:t>
                      </a:r>
                    </a:p>
                  </a:txBody>
                  <a:tcPr/>
                </a:tc>
                <a:tc>
                  <a:txBody>
                    <a:bodyPr/>
                    <a:lstStyle/>
                    <a:p>
                      <a:r>
                        <a:rPr lang="en-GB" dirty="0"/>
                        <a:t>JOINS </a:t>
                      </a:r>
                    </a:p>
                  </a:txBody>
                  <a:tcPr/>
                </a:tc>
                <a:extLst>
                  <a:ext uri="{0D108BD9-81ED-4DB2-BD59-A6C34878D82A}">
                    <a16:rowId xmlns:a16="http://schemas.microsoft.com/office/drawing/2014/main" val="75083402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400" b="0" i="0" u="none" strike="noStrike" kern="1200" baseline="0" dirty="0">
                          <a:solidFill>
                            <a:schemeClr val="tx1"/>
                          </a:solidFill>
                          <a:latin typeface="+mn-lt"/>
                          <a:ea typeface="+mn-ea"/>
                          <a:cs typeface="+mn-cs"/>
                        </a:rPr>
                        <a:t>The manager identifies a problem, makes decisions unilaterally without consulting anyone, and without giving much thought to their subordinates</a:t>
                      </a:r>
                    </a:p>
                    <a:p>
                      <a:endParaRPr lang="en-GB" dirty="0"/>
                    </a:p>
                  </a:txBody>
                  <a:tcPr/>
                </a:tc>
                <a:tc>
                  <a:txBody>
                    <a:bodyPr/>
                    <a:lstStyle/>
                    <a:p>
                      <a:r>
                        <a:rPr lang="en-GB" sz="1400" b="0" i="0" u="none" strike="noStrike" kern="1200" baseline="0" dirty="0">
                          <a:solidFill>
                            <a:schemeClr val="tx1"/>
                          </a:solidFill>
                          <a:latin typeface="+mn-lt"/>
                          <a:ea typeface="+mn-ea"/>
                          <a:cs typeface="+mn-cs"/>
                        </a:rPr>
                        <a:t>The manager maintains control but they spend time persuading staff about the benefits of their decisions</a:t>
                      </a:r>
                      <a:endParaRPr lang="en-GB"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400" b="0" i="0" u="none" strike="noStrike" kern="1200" baseline="0" dirty="0">
                          <a:solidFill>
                            <a:schemeClr val="tx1"/>
                          </a:solidFill>
                          <a:latin typeface="+mn-lt"/>
                          <a:ea typeface="+mn-ea"/>
                          <a:cs typeface="+mn-cs"/>
                        </a:rPr>
                        <a:t>The manager identifies the problem but does not make the final decision until the team members have suggested solutions.</a:t>
                      </a:r>
                    </a:p>
                    <a:p>
                      <a:endParaRPr lang="en-GB"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400" b="0" i="0" u="none" strike="noStrike" kern="1200" baseline="0" dirty="0">
                          <a:solidFill>
                            <a:schemeClr val="tx1"/>
                          </a:solidFill>
                          <a:latin typeface="+mn-lt"/>
                          <a:ea typeface="+mn-ea"/>
                          <a:cs typeface="+mn-cs"/>
                        </a:rPr>
                        <a:t>The manager defines the limits of the possible decisions that can be made by the team, then makes the final decisions along with the team members</a:t>
                      </a:r>
                      <a:endParaRPr lang="en-GB" baseline="0" dirty="0"/>
                    </a:p>
                    <a:p>
                      <a:endParaRPr lang="en-GB" dirty="0"/>
                    </a:p>
                  </a:txBody>
                  <a:tcPr/>
                </a:tc>
                <a:extLst>
                  <a:ext uri="{0D108BD9-81ED-4DB2-BD59-A6C34878D82A}">
                    <a16:rowId xmlns:a16="http://schemas.microsoft.com/office/drawing/2014/main" val="666433878"/>
                  </a:ext>
                </a:extLst>
              </a:tr>
              <a:tr h="370840">
                <a:tc>
                  <a:txBody>
                    <a:bodyPr/>
                    <a:lstStyle/>
                    <a:p>
                      <a:r>
                        <a:rPr lang="en-GB" dirty="0"/>
                        <a:t>When would you use this?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When would you use this?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When would you use this?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When would you use this?</a:t>
                      </a:r>
                    </a:p>
                    <a:p>
                      <a:endParaRPr lang="en-GB" dirty="0"/>
                    </a:p>
                  </a:txBody>
                  <a:tcPr/>
                </a:tc>
                <a:extLst>
                  <a:ext uri="{0D108BD9-81ED-4DB2-BD59-A6C34878D82A}">
                    <a16:rowId xmlns:a16="http://schemas.microsoft.com/office/drawing/2014/main" val="3456586815"/>
                  </a:ext>
                </a:extLst>
              </a:tr>
            </a:tbl>
          </a:graphicData>
        </a:graphic>
      </p:graphicFrame>
    </p:spTree>
    <p:extLst>
      <p:ext uri="{BB962C8B-B14F-4D97-AF65-F5344CB8AC3E}">
        <p14:creationId xmlns:p14="http://schemas.microsoft.com/office/powerpoint/2010/main" val="312678150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566" y="573543"/>
            <a:ext cx="7886700" cy="1104636"/>
          </a:xfrm>
        </p:spPr>
        <p:txBody>
          <a:bodyPr>
            <a:normAutofit fontScale="90000"/>
          </a:bodyPr>
          <a:lstStyle/>
          <a:p>
            <a:pPr algn="ctr"/>
            <a:r>
              <a:rPr lang="en-GB" dirty="0"/>
              <a:t>Hersey and Blanchard’s Situational Leadership Model</a:t>
            </a:r>
            <a:br>
              <a:rPr lang="en-GB" dirty="0"/>
            </a:b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7886638"/>
              </p:ext>
            </p:extLst>
          </p:nvPr>
        </p:nvGraphicFramePr>
        <p:xfrm>
          <a:off x="628650" y="1520825"/>
          <a:ext cx="7886700" cy="3228340"/>
        </p:xfrm>
        <a:graphic>
          <a:graphicData uri="http://schemas.openxmlformats.org/drawingml/2006/table">
            <a:tbl>
              <a:tblPr firstRow="1" bandRow="1">
                <a:tableStyleId>{5C22544A-7EE6-4342-B048-85BDC9FD1C3A}</a:tableStyleId>
              </a:tblPr>
              <a:tblGrid>
                <a:gridCol w="1971675">
                  <a:extLst>
                    <a:ext uri="{9D8B030D-6E8A-4147-A177-3AD203B41FA5}">
                      <a16:colId xmlns:a16="http://schemas.microsoft.com/office/drawing/2014/main" val="62171156"/>
                    </a:ext>
                  </a:extLst>
                </a:gridCol>
                <a:gridCol w="1971675">
                  <a:extLst>
                    <a:ext uri="{9D8B030D-6E8A-4147-A177-3AD203B41FA5}">
                      <a16:colId xmlns:a16="http://schemas.microsoft.com/office/drawing/2014/main" val="1906820028"/>
                    </a:ext>
                  </a:extLst>
                </a:gridCol>
                <a:gridCol w="1971675">
                  <a:extLst>
                    <a:ext uri="{9D8B030D-6E8A-4147-A177-3AD203B41FA5}">
                      <a16:colId xmlns:a16="http://schemas.microsoft.com/office/drawing/2014/main" val="2757181910"/>
                    </a:ext>
                  </a:extLst>
                </a:gridCol>
                <a:gridCol w="1971675">
                  <a:extLst>
                    <a:ext uri="{9D8B030D-6E8A-4147-A177-3AD203B41FA5}">
                      <a16:colId xmlns:a16="http://schemas.microsoft.com/office/drawing/2014/main" val="747444724"/>
                    </a:ext>
                  </a:extLst>
                </a:gridCol>
              </a:tblGrid>
              <a:tr h="370840">
                <a:tc>
                  <a:txBody>
                    <a:bodyPr/>
                    <a:lstStyle/>
                    <a:p>
                      <a:r>
                        <a:rPr lang="en-GB" dirty="0"/>
                        <a:t>DIRECTING</a:t>
                      </a:r>
                      <a:r>
                        <a:rPr lang="en-GB" baseline="0" dirty="0"/>
                        <a:t> LEADERS</a:t>
                      </a:r>
                      <a:endParaRPr lang="en-GB" dirty="0"/>
                    </a:p>
                  </a:txBody>
                  <a:tcPr/>
                </a:tc>
                <a:tc>
                  <a:txBody>
                    <a:bodyPr/>
                    <a:lstStyle/>
                    <a:p>
                      <a:r>
                        <a:rPr lang="en-GB" dirty="0"/>
                        <a:t>COACHING LEADERS</a:t>
                      </a:r>
                    </a:p>
                  </a:txBody>
                  <a:tcPr/>
                </a:tc>
                <a:tc>
                  <a:txBody>
                    <a:bodyPr/>
                    <a:lstStyle/>
                    <a:p>
                      <a:r>
                        <a:rPr lang="en-GB" dirty="0"/>
                        <a:t>SUPPORTING LEADERS</a:t>
                      </a:r>
                    </a:p>
                  </a:txBody>
                  <a:tcPr/>
                </a:tc>
                <a:tc>
                  <a:txBody>
                    <a:bodyPr/>
                    <a:lstStyle/>
                    <a:p>
                      <a:r>
                        <a:rPr lang="en-GB" dirty="0"/>
                        <a:t>DELEGATING LEADERS</a:t>
                      </a:r>
                    </a:p>
                  </a:txBody>
                  <a:tcPr/>
                </a:tc>
                <a:extLst>
                  <a:ext uri="{0D108BD9-81ED-4DB2-BD59-A6C34878D82A}">
                    <a16:rowId xmlns:a16="http://schemas.microsoft.com/office/drawing/2014/main" val="2816046567"/>
                  </a:ext>
                </a:extLst>
              </a:tr>
              <a:tr h="370840">
                <a:tc>
                  <a:txBody>
                    <a:bodyPr/>
                    <a:lstStyle/>
                    <a:p>
                      <a:pPr marL="285750" marR="0" lvl="0"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1400" b="0" i="0" u="none" strike="noStrike" kern="1200" baseline="0" dirty="0">
                          <a:solidFill>
                            <a:schemeClr val="tx1"/>
                          </a:solidFill>
                          <a:latin typeface="+mn-lt"/>
                          <a:ea typeface="+mn-ea"/>
                          <a:cs typeface="+mn-cs"/>
                        </a:rPr>
                        <a:t>The leader defines the role, makes the decisions and supervises team members closely.</a:t>
                      </a:r>
                    </a:p>
                    <a:p>
                      <a:pPr marL="285750" marR="0" lvl="0"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1400" b="0" i="0" u="none" strike="noStrike" kern="1200" baseline="0" dirty="0">
                          <a:solidFill>
                            <a:schemeClr val="tx1"/>
                          </a:solidFill>
                          <a:latin typeface="+mn-lt"/>
                          <a:ea typeface="+mn-ea"/>
                          <a:cs typeface="+mn-cs"/>
                        </a:rPr>
                        <a:t>Communication is largely one-way.</a:t>
                      </a:r>
                    </a:p>
                    <a:p>
                      <a:endParaRPr lang="en-GB"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1400" b="0" i="0" u="none" strike="noStrike" kern="1200" baseline="0" dirty="0">
                          <a:solidFill>
                            <a:schemeClr val="tx1"/>
                          </a:solidFill>
                          <a:latin typeface="+mn-lt"/>
                          <a:ea typeface="+mn-ea"/>
                          <a:cs typeface="+mn-cs"/>
                        </a:rPr>
                        <a:t>The leader still defines the tasks but asks for suggestions and ideas from the team members. </a:t>
                      </a:r>
                    </a:p>
                    <a:p>
                      <a:pPr marL="285750" marR="0" lvl="0"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1400" b="0" i="0" u="none" strike="noStrike" kern="1200" baseline="0" dirty="0">
                          <a:solidFill>
                            <a:schemeClr val="tx1"/>
                          </a:solidFill>
                          <a:latin typeface="+mn-lt"/>
                          <a:ea typeface="+mn-ea"/>
                          <a:cs typeface="+mn-cs"/>
                        </a:rPr>
                        <a:t>Decisions are still the leader’s responsibility, but communication is much more two-way.</a:t>
                      </a:r>
                    </a:p>
                    <a:p>
                      <a:endParaRPr lang="en-GB" dirty="0"/>
                    </a:p>
                  </a:txBody>
                  <a:tcPr/>
                </a:tc>
                <a:tc>
                  <a:txBody>
                    <a:bodyPr/>
                    <a:lstStyle/>
                    <a:p>
                      <a:pPr marL="342900" marR="0" lvl="0" indent="-342900"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1400" b="0" i="0" u="none" strike="noStrike" kern="1200" baseline="0" dirty="0">
                          <a:solidFill>
                            <a:schemeClr val="tx1"/>
                          </a:solidFill>
                          <a:latin typeface="+mn-lt"/>
                          <a:ea typeface="+mn-ea"/>
                          <a:cs typeface="+mn-cs"/>
                        </a:rPr>
                        <a:t>The leader passes day-to-day decisions, such as task allocation, to the team members. </a:t>
                      </a:r>
                    </a:p>
                    <a:p>
                      <a:pPr marL="342900" marR="0" lvl="0" indent="-342900"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1400" b="0" i="0" u="none" strike="noStrike" kern="1200" baseline="0" dirty="0">
                          <a:solidFill>
                            <a:schemeClr val="tx1"/>
                          </a:solidFill>
                          <a:latin typeface="+mn-lt"/>
                          <a:ea typeface="+mn-ea"/>
                          <a:cs typeface="+mn-cs"/>
                        </a:rPr>
                        <a:t>The leader facilitates discussions, and takes part, but control is passed to team members.</a:t>
                      </a:r>
                    </a:p>
                    <a:p>
                      <a:endParaRPr lang="en-GB"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1400" b="0" i="0" u="none" strike="noStrike" kern="1200" baseline="0" dirty="0">
                          <a:solidFill>
                            <a:schemeClr val="tx1"/>
                          </a:solidFill>
                          <a:latin typeface="+mn-lt"/>
                          <a:ea typeface="+mn-ea"/>
                          <a:cs typeface="+mn-cs"/>
                        </a:rPr>
                        <a:t>The team is largely self-managing. </a:t>
                      </a:r>
                    </a:p>
                    <a:p>
                      <a:pPr marL="285750" marR="0" lvl="0"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1400" b="0" i="0" u="none" strike="noStrike" kern="1200" baseline="0" dirty="0">
                          <a:solidFill>
                            <a:schemeClr val="tx1"/>
                          </a:solidFill>
                          <a:latin typeface="+mn-lt"/>
                          <a:ea typeface="+mn-ea"/>
                          <a:cs typeface="+mn-cs"/>
                        </a:rPr>
                        <a:t>The leader is still involved with making decisions and solving problems, but the team members have control and decide when and how the leader will be involved.</a:t>
                      </a:r>
                      <a:endParaRPr lang="en-GB" baseline="0" dirty="0"/>
                    </a:p>
                    <a:p>
                      <a:endParaRPr lang="en-GB" dirty="0"/>
                    </a:p>
                  </a:txBody>
                  <a:tcPr/>
                </a:tc>
                <a:extLst>
                  <a:ext uri="{0D108BD9-81ED-4DB2-BD59-A6C34878D82A}">
                    <a16:rowId xmlns:a16="http://schemas.microsoft.com/office/drawing/2014/main" val="3621106765"/>
                  </a:ext>
                </a:extLst>
              </a:tr>
            </a:tbl>
          </a:graphicData>
        </a:graphic>
      </p:graphicFrame>
    </p:spTree>
    <p:extLst>
      <p:ext uri="{BB962C8B-B14F-4D97-AF65-F5344CB8AC3E}">
        <p14:creationId xmlns:p14="http://schemas.microsoft.com/office/powerpoint/2010/main" val="68066935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2B35C-D3FF-CA22-D31F-C097CE028A0F}"/>
              </a:ext>
            </a:extLst>
          </p:cNvPr>
          <p:cNvSpPr>
            <a:spLocks noGrp="1"/>
          </p:cNvSpPr>
          <p:nvPr>
            <p:ph type="title"/>
          </p:nvPr>
        </p:nvSpPr>
        <p:spPr>
          <a:xfrm>
            <a:off x="1171575" y="416718"/>
            <a:ext cx="7886700" cy="1104636"/>
          </a:xfrm>
        </p:spPr>
        <p:txBody>
          <a:bodyPr wrap="square" anchor="ctr">
            <a:normAutofit/>
          </a:bodyPr>
          <a:lstStyle/>
          <a:p>
            <a:pPr marL="0" marR="0" lvl="0" indent="0" defTabSz="713232" rtl="0" eaLnBrk="1" fontAlgn="auto" latinLnBrk="0" hangingPunct="1">
              <a:spcBef>
                <a:spcPts val="0"/>
              </a:spcBef>
              <a:spcAft>
                <a:spcPts val="0"/>
              </a:spcAft>
              <a:tabLst/>
              <a:defRPr/>
            </a:pPr>
            <a:r>
              <a:rPr kumimoji="0" lang="en-US" b="1" i="0" u="none" strike="noStrike" kern="1200" cap="none" spc="0" normalizeH="0" baseline="0" noProof="0" dirty="0">
                <a:ln>
                  <a:noFill/>
                </a:ln>
                <a:effectLst/>
                <a:uLnTx/>
                <a:uFillTx/>
              </a:rPr>
              <a:t>Unit 549 – Developing and Managing &amp; Leading Teams</a:t>
            </a:r>
            <a:br>
              <a:rPr kumimoji="0" lang="en-US" b="0" i="0" u="none" strike="noStrike" kern="1200" cap="none" spc="0" normalizeH="0" baseline="0" noProof="0" dirty="0">
                <a:ln>
                  <a:noFill/>
                </a:ln>
                <a:effectLst/>
                <a:uLnTx/>
                <a:uFillTx/>
              </a:rPr>
            </a:br>
            <a:endParaRPr lang="en-GB" dirty="0"/>
          </a:p>
        </p:txBody>
      </p:sp>
      <p:graphicFrame>
        <p:nvGraphicFramePr>
          <p:cNvPr id="5" name="Content Placeholder 2">
            <a:extLst>
              <a:ext uri="{FF2B5EF4-FFF2-40B4-BE49-F238E27FC236}">
                <a16:creationId xmlns:a16="http://schemas.microsoft.com/office/drawing/2014/main" id="{A00E7EAD-BCAC-4639-CE65-56FC265CE787}"/>
              </a:ext>
            </a:extLst>
          </p:cNvPr>
          <p:cNvGraphicFramePr>
            <a:graphicFrameLocks noGrp="1"/>
          </p:cNvGraphicFramePr>
          <p:nvPr>
            <p:ph idx="1"/>
            <p:extLst>
              <p:ext uri="{D42A27DB-BD31-4B8C-83A1-F6EECF244321}">
                <p14:modId xmlns:p14="http://schemas.microsoft.com/office/powerpoint/2010/main" val="1994960156"/>
              </p:ext>
            </p:extLst>
          </p:nvPr>
        </p:nvGraphicFramePr>
        <p:xfrm>
          <a:off x="628650" y="1207029"/>
          <a:ext cx="7886700" cy="36261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9597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hlinkClick r:id="" action="ppaction://media"/>
            <a:extLst>
              <a:ext uri="{FF2B5EF4-FFF2-40B4-BE49-F238E27FC236}">
                <a16:creationId xmlns:a16="http://schemas.microsoft.com/office/drawing/2014/main" id="{287D2CAD-3C3A-4707-81DC-2FD8896CC169}"/>
              </a:ext>
            </a:extLst>
          </p:cNvPr>
          <p:cNvPicPr>
            <a:picLocks noRot="1" noChangeAspect="1"/>
          </p:cNvPicPr>
          <p:nvPr>
            <a:videoFile r:link="rId1"/>
          </p:nvPr>
        </p:nvPicPr>
        <p:blipFill>
          <a:blip r:embed="rId4"/>
          <a:stretch>
            <a:fillRect/>
          </a:stretch>
        </p:blipFill>
        <p:spPr>
          <a:xfrm>
            <a:off x="2286000" y="1571625"/>
            <a:ext cx="4572000" cy="2571750"/>
          </a:xfrm>
          <a:prstGeom prst="rect">
            <a:avLst/>
          </a:prstGeom>
        </p:spPr>
      </p:pic>
    </p:spTree>
    <p:extLst>
      <p:ext uri="{BB962C8B-B14F-4D97-AF65-F5344CB8AC3E}">
        <p14:creationId xmlns:p14="http://schemas.microsoft.com/office/powerpoint/2010/main" val="3529819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a:xfrm>
            <a:off x="1201016" y="344269"/>
            <a:ext cx="7610475" cy="831850"/>
          </a:xfrm>
        </p:spPr>
        <p:txBody>
          <a:bodyPr/>
          <a:lstStyle/>
          <a:p>
            <a:pPr>
              <a:defRPr/>
            </a:pPr>
            <a:r>
              <a:rPr lang="en-GB" altLang="en-US" sz="3000" b="1" dirty="0"/>
              <a:t>ACTION CENTRED LEADERSHIP</a:t>
            </a:r>
          </a:p>
        </p:txBody>
      </p:sp>
      <p:sp>
        <p:nvSpPr>
          <p:cNvPr id="63491" name="Oval 3"/>
          <p:cNvSpPr>
            <a:spLocks noChangeArrowheads="1"/>
          </p:cNvSpPr>
          <p:nvPr/>
        </p:nvSpPr>
        <p:spPr bwMode="auto">
          <a:xfrm>
            <a:off x="4091782" y="2076979"/>
            <a:ext cx="2794000" cy="2667000"/>
          </a:xfrm>
          <a:prstGeom prst="ellipse">
            <a:avLst/>
          </a:prstGeom>
          <a:noFill/>
          <a:ln w="7620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GB" altLang="en-US" sz="1170" dirty="0"/>
          </a:p>
        </p:txBody>
      </p:sp>
      <p:sp>
        <p:nvSpPr>
          <p:cNvPr id="63492" name="Text Box 4"/>
          <p:cNvSpPr txBox="1">
            <a:spLocks noChangeArrowheads="1"/>
          </p:cNvSpPr>
          <p:nvPr/>
        </p:nvSpPr>
        <p:spPr bwMode="auto">
          <a:xfrm>
            <a:off x="3852333" y="1537229"/>
            <a:ext cx="12700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GB" altLang="en-US" sz="2000" b="1" dirty="0">
                <a:effectLst>
                  <a:outerShdw blurRad="38100" dist="38100" dir="2700000" algn="tl">
                    <a:srgbClr val="C0C0C0"/>
                  </a:outerShdw>
                </a:effectLst>
              </a:rPr>
              <a:t>PERFORM </a:t>
            </a:r>
            <a:br>
              <a:rPr lang="en-GB" altLang="en-US" sz="2000" b="1" dirty="0">
                <a:effectLst>
                  <a:outerShdw blurRad="38100" dist="38100" dir="2700000" algn="tl">
                    <a:srgbClr val="C0C0C0"/>
                  </a:outerShdw>
                </a:effectLst>
              </a:rPr>
            </a:br>
            <a:r>
              <a:rPr lang="en-GB" altLang="en-US" sz="2000" b="1" dirty="0">
                <a:effectLst>
                  <a:outerShdw blurRad="38100" dist="38100" dir="2700000" algn="tl">
                    <a:srgbClr val="C0C0C0"/>
                  </a:outerShdw>
                </a:effectLst>
              </a:rPr>
              <a:t>THE TASK</a:t>
            </a:r>
            <a:endParaRPr lang="en-GB" altLang="en-US" sz="2000" dirty="0"/>
          </a:p>
        </p:txBody>
      </p:sp>
      <p:sp>
        <p:nvSpPr>
          <p:cNvPr id="63493" name="Text Box 5"/>
          <p:cNvSpPr txBox="1">
            <a:spLocks noChangeArrowheads="1"/>
          </p:cNvSpPr>
          <p:nvPr/>
        </p:nvSpPr>
        <p:spPr bwMode="auto">
          <a:xfrm>
            <a:off x="2352146" y="3697552"/>
            <a:ext cx="14605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GB" altLang="en-US" sz="2000" b="1" dirty="0">
                <a:effectLst>
                  <a:outerShdw blurRad="38100" dist="38100" dir="2700000" algn="tl">
                    <a:srgbClr val="C0C0C0"/>
                  </a:outerShdw>
                </a:effectLst>
              </a:rPr>
              <a:t>MAINTAIN</a:t>
            </a:r>
            <a:br>
              <a:rPr lang="en-GB" altLang="en-US" sz="2000" b="1" dirty="0">
                <a:effectLst>
                  <a:outerShdw blurRad="38100" dist="38100" dir="2700000" algn="tl">
                    <a:srgbClr val="C0C0C0"/>
                  </a:outerShdw>
                </a:effectLst>
              </a:rPr>
            </a:br>
            <a:r>
              <a:rPr lang="en-GB" altLang="en-US" sz="2000" b="1" dirty="0">
                <a:effectLst>
                  <a:outerShdw blurRad="38100" dist="38100" dir="2700000" algn="tl">
                    <a:srgbClr val="C0C0C0"/>
                  </a:outerShdw>
                </a:effectLst>
              </a:rPr>
              <a:t>THE TEAM</a:t>
            </a:r>
            <a:endParaRPr lang="en-GB" altLang="en-US" sz="2000" dirty="0"/>
          </a:p>
        </p:txBody>
      </p:sp>
      <p:sp>
        <p:nvSpPr>
          <p:cNvPr id="63494" name="Text Box 6"/>
          <p:cNvSpPr txBox="1">
            <a:spLocks noChangeArrowheads="1"/>
          </p:cNvSpPr>
          <p:nvPr/>
        </p:nvSpPr>
        <p:spPr bwMode="auto">
          <a:xfrm>
            <a:off x="4811448" y="3697552"/>
            <a:ext cx="19685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GB" altLang="en-US" sz="2000" dirty="0">
                <a:effectLst>
                  <a:outerShdw blurRad="38100" dist="38100" dir="2700000" algn="tl">
                    <a:srgbClr val="C0C0C0"/>
                  </a:outerShdw>
                </a:effectLst>
              </a:rPr>
              <a:t> </a:t>
            </a:r>
            <a:r>
              <a:rPr lang="en-GB" altLang="en-US" sz="2000" b="1" dirty="0"/>
              <a:t>DEVELOP THE</a:t>
            </a:r>
            <a:br>
              <a:rPr lang="en-GB" altLang="en-US" sz="2000" b="1" dirty="0"/>
            </a:br>
            <a:r>
              <a:rPr lang="en-GB" altLang="en-US" sz="2000" b="1" dirty="0"/>
              <a:t>INDIVIDUALS</a:t>
            </a:r>
          </a:p>
        </p:txBody>
      </p:sp>
      <p:sp>
        <p:nvSpPr>
          <p:cNvPr id="63495" name="Oval 7"/>
          <p:cNvSpPr>
            <a:spLocks noChangeArrowheads="1"/>
          </p:cNvSpPr>
          <p:nvPr/>
        </p:nvSpPr>
        <p:spPr bwMode="auto">
          <a:xfrm>
            <a:off x="1811073" y="2076979"/>
            <a:ext cx="2794000" cy="2667000"/>
          </a:xfrm>
          <a:prstGeom prst="ellipse">
            <a:avLst/>
          </a:prstGeom>
          <a:noFill/>
          <a:ln w="76200">
            <a:solidFill>
              <a:srgbClr val="99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GB" altLang="en-US" sz="1170" dirty="0"/>
          </a:p>
        </p:txBody>
      </p:sp>
      <p:sp>
        <p:nvSpPr>
          <p:cNvPr id="63496" name="Oval 8"/>
          <p:cNvSpPr>
            <a:spLocks noChangeArrowheads="1"/>
          </p:cNvSpPr>
          <p:nvPr/>
        </p:nvSpPr>
        <p:spPr bwMode="auto">
          <a:xfrm>
            <a:off x="3111500" y="1079500"/>
            <a:ext cx="2794000" cy="2667000"/>
          </a:xfrm>
          <a:prstGeom prst="ellipse">
            <a:avLst/>
          </a:prstGeom>
          <a:noFill/>
          <a:ln w="762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GB" altLang="en-US" sz="1170" dirty="0"/>
          </a:p>
        </p:txBody>
      </p:sp>
    </p:spTree>
    <p:extLst>
      <p:ext uri="{BB962C8B-B14F-4D97-AF65-F5344CB8AC3E}">
        <p14:creationId xmlns:p14="http://schemas.microsoft.com/office/powerpoint/2010/main" val="1573875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34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5" presetClass="entr" presetSubtype="0" fill="hold" grpId="0" nodeType="clickEffect">
                                  <p:stCondLst>
                                    <p:cond delay="0"/>
                                  </p:stCondLst>
                                  <p:childTnLst>
                                    <p:set>
                                      <p:cBhvr>
                                        <p:cTn id="10" dur="1" fill="hold">
                                          <p:stCondLst>
                                            <p:cond delay="0"/>
                                          </p:stCondLst>
                                        </p:cTn>
                                        <p:tgtEl>
                                          <p:spTgt spid="63496"/>
                                        </p:tgtEl>
                                        <p:attrNameLst>
                                          <p:attrName>style.visibility</p:attrName>
                                        </p:attrNameLst>
                                      </p:cBhvr>
                                      <p:to>
                                        <p:strVal val="visible"/>
                                      </p:to>
                                    </p:set>
                                    <p:anim calcmode="lin" valueType="num">
                                      <p:cBhvr>
                                        <p:cTn id="11" dur="1000" fill="hold"/>
                                        <p:tgtEl>
                                          <p:spTgt spid="63496"/>
                                        </p:tgtEl>
                                        <p:attrNameLst>
                                          <p:attrName>ppt_w</p:attrName>
                                        </p:attrNameLst>
                                      </p:cBhvr>
                                      <p:tavLst>
                                        <p:tav tm="0">
                                          <p:val>
                                            <p:fltVal val="0"/>
                                          </p:val>
                                        </p:tav>
                                        <p:tav tm="100000">
                                          <p:val>
                                            <p:strVal val="#ppt_w"/>
                                          </p:val>
                                        </p:tav>
                                      </p:tavLst>
                                    </p:anim>
                                    <p:anim calcmode="lin" valueType="num">
                                      <p:cBhvr>
                                        <p:cTn id="12" dur="1000" fill="hold"/>
                                        <p:tgtEl>
                                          <p:spTgt spid="63496"/>
                                        </p:tgtEl>
                                        <p:attrNameLst>
                                          <p:attrName>ppt_h</p:attrName>
                                        </p:attrNameLst>
                                      </p:cBhvr>
                                      <p:tavLst>
                                        <p:tav tm="0">
                                          <p:val>
                                            <p:fltVal val="0"/>
                                          </p:val>
                                        </p:tav>
                                        <p:tav tm="100000">
                                          <p:val>
                                            <p:strVal val="#ppt_h"/>
                                          </p:val>
                                        </p:tav>
                                      </p:tavLst>
                                    </p:anim>
                                    <p:anim calcmode="lin" valueType="num">
                                      <p:cBhvr>
                                        <p:cTn id="13" dur="1000" fill="hold"/>
                                        <p:tgtEl>
                                          <p:spTgt spid="63496"/>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6349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9" fill="hold" grpId="0" nodeType="clickEffect">
                                  <p:stCondLst>
                                    <p:cond delay="0"/>
                                  </p:stCondLst>
                                  <p:childTnLst>
                                    <p:set>
                                      <p:cBhvr>
                                        <p:cTn id="18" dur="1" fill="hold">
                                          <p:stCondLst>
                                            <p:cond delay="0"/>
                                          </p:stCondLst>
                                        </p:cTn>
                                        <p:tgtEl>
                                          <p:spTgt spid="63492"/>
                                        </p:tgtEl>
                                        <p:attrNameLst>
                                          <p:attrName>style.visibility</p:attrName>
                                        </p:attrNameLst>
                                      </p:cBhvr>
                                      <p:to>
                                        <p:strVal val="visible"/>
                                      </p:to>
                                    </p:set>
                                    <p:anim calcmode="lin" valueType="num">
                                      <p:cBhvr additive="base">
                                        <p:cTn id="19" dur="500" fill="hold"/>
                                        <p:tgtEl>
                                          <p:spTgt spid="63492"/>
                                        </p:tgtEl>
                                        <p:attrNameLst>
                                          <p:attrName>ppt_x</p:attrName>
                                        </p:attrNameLst>
                                      </p:cBhvr>
                                      <p:tavLst>
                                        <p:tav tm="0">
                                          <p:val>
                                            <p:strVal val="0-#ppt_w/2"/>
                                          </p:val>
                                        </p:tav>
                                        <p:tav tm="100000">
                                          <p:val>
                                            <p:strVal val="#ppt_x"/>
                                          </p:val>
                                        </p:tav>
                                      </p:tavLst>
                                    </p:anim>
                                    <p:anim calcmode="lin" valueType="num">
                                      <p:cBhvr additive="base">
                                        <p:cTn id="20" dur="500" fill="hold"/>
                                        <p:tgtEl>
                                          <p:spTgt spid="63492"/>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5" fill="hold" grpId="0" nodeType="clickEffect">
                                  <p:stCondLst>
                                    <p:cond delay="0"/>
                                  </p:stCondLst>
                                  <p:childTnLst>
                                    <p:set>
                                      <p:cBhvr>
                                        <p:cTn id="24" dur="1" fill="hold">
                                          <p:stCondLst>
                                            <p:cond delay="0"/>
                                          </p:stCondLst>
                                        </p:cTn>
                                        <p:tgtEl>
                                          <p:spTgt spid="63491"/>
                                        </p:tgtEl>
                                        <p:attrNameLst>
                                          <p:attrName>style.visibility</p:attrName>
                                        </p:attrNameLst>
                                      </p:cBhvr>
                                      <p:to>
                                        <p:strVal val="visible"/>
                                      </p:to>
                                    </p:set>
                                    <p:animEffect transition="in" filter="blinds(vertical)">
                                      <p:cBhvr>
                                        <p:cTn id="25" dur="500"/>
                                        <p:tgtEl>
                                          <p:spTgt spid="6349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 presetClass="entr" presetSubtype="5" fill="hold" grpId="0" nodeType="clickEffect">
                                  <p:stCondLst>
                                    <p:cond delay="0"/>
                                  </p:stCondLst>
                                  <p:childTnLst>
                                    <p:set>
                                      <p:cBhvr>
                                        <p:cTn id="29" dur="1" fill="hold">
                                          <p:stCondLst>
                                            <p:cond delay="0"/>
                                          </p:stCondLst>
                                        </p:cTn>
                                        <p:tgtEl>
                                          <p:spTgt spid="63494"/>
                                        </p:tgtEl>
                                        <p:attrNameLst>
                                          <p:attrName>style.visibility</p:attrName>
                                        </p:attrNameLst>
                                      </p:cBhvr>
                                      <p:to>
                                        <p:strVal val="visible"/>
                                      </p:to>
                                    </p:set>
                                    <p:animEffect transition="in" filter="checkerboard(down)">
                                      <p:cBhvr>
                                        <p:cTn id="30" dur="500"/>
                                        <p:tgtEl>
                                          <p:spTgt spid="6349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1" fill="hold" grpId="0" nodeType="clickEffect">
                                  <p:stCondLst>
                                    <p:cond delay="0"/>
                                  </p:stCondLst>
                                  <p:childTnLst>
                                    <p:set>
                                      <p:cBhvr>
                                        <p:cTn id="34" dur="1" fill="hold">
                                          <p:stCondLst>
                                            <p:cond delay="0"/>
                                          </p:stCondLst>
                                        </p:cTn>
                                        <p:tgtEl>
                                          <p:spTgt spid="63495"/>
                                        </p:tgtEl>
                                        <p:attrNameLst>
                                          <p:attrName>style.visibility</p:attrName>
                                        </p:attrNameLst>
                                      </p:cBhvr>
                                      <p:to>
                                        <p:strVal val="visible"/>
                                      </p:to>
                                    </p:set>
                                    <p:anim calcmode="lin" valueType="num">
                                      <p:cBhvr additive="base">
                                        <p:cTn id="35" dur="500" fill="hold"/>
                                        <p:tgtEl>
                                          <p:spTgt spid="63495"/>
                                        </p:tgtEl>
                                        <p:attrNameLst>
                                          <p:attrName>ppt_x</p:attrName>
                                        </p:attrNameLst>
                                      </p:cBhvr>
                                      <p:tavLst>
                                        <p:tav tm="0">
                                          <p:val>
                                            <p:strVal val="#ppt_x"/>
                                          </p:val>
                                        </p:tav>
                                        <p:tav tm="100000">
                                          <p:val>
                                            <p:strVal val="#ppt_x"/>
                                          </p:val>
                                        </p:tav>
                                      </p:tavLst>
                                    </p:anim>
                                    <p:anim calcmode="lin" valueType="num">
                                      <p:cBhvr additive="base">
                                        <p:cTn id="36" dur="500" fill="hold"/>
                                        <p:tgtEl>
                                          <p:spTgt spid="63495"/>
                                        </p:tgtEl>
                                        <p:attrNameLst>
                                          <p:attrName>ppt_y</p:attrName>
                                        </p:attrNameLst>
                                      </p:cBhvr>
                                      <p:tavLst>
                                        <p:tav tm="0">
                                          <p:val>
                                            <p:strVal val="0-#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32" fill="hold" grpId="0" nodeType="clickEffect">
                                  <p:stCondLst>
                                    <p:cond delay="0"/>
                                  </p:stCondLst>
                                  <p:childTnLst>
                                    <p:set>
                                      <p:cBhvr>
                                        <p:cTn id="40" dur="1" fill="hold">
                                          <p:stCondLst>
                                            <p:cond delay="0"/>
                                          </p:stCondLst>
                                        </p:cTn>
                                        <p:tgtEl>
                                          <p:spTgt spid="63493"/>
                                        </p:tgtEl>
                                        <p:attrNameLst>
                                          <p:attrName>style.visibility</p:attrName>
                                        </p:attrNameLst>
                                      </p:cBhvr>
                                      <p:to>
                                        <p:strVal val="visible"/>
                                      </p:to>
                                    </p:set>
                                    <p:animEffect transition="in" filter="box(out)">
                                      <p:cBhvr>
                                        <p:cTn id="41" dur="500"/>
                                        <p:tgtEl>
                                          <p:spTgt spid="63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0" grpId="0" animBg="1" autoUpdateAnimBg="0"/>
      <p:bldP spid="63491" grpId="0" animBg="1"/>
      <p:bldP spid="63492" grpId="0" autoUpdateAnimBg="0"/>
      <p:bldP spid="63493" grpId="0" autoUpdateAnimBg="0"/>
      <p:bldP spid="63494" grpId="0" autoUpdateAnimBg="0"/>
      <p:bldP spid="63495" grpId="0" animBg="1"/>
      <p:bldP spid="63496"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2"/>
          <p:cNvSpPr>
            <a:spLocks noGrp="1" noChangeArrowheads="1"/>
          </p:cNvSpPr>
          <p:nvPr>
            <p:ph type="title" idx="4294967295"/>
          </p:nvPr>
        </p:nvSpPr>
        <p:spPr>
          <a:xfrm>
            <a:off x="1533525" y="302434"/>
            <a:ext cx="7610475" cy="831850"/>
          </a:xfrm>
        </p:spPr>
        <p:txBody>
          <a:bodyPr/>
          <a:lstStyle/>
          <a:p>
            <a:pPr algn="r">
              <a:defRPr/>
            </a:pPr>
            <a:r>
              <a:rPr lang="en-GB" altLang="en-US" sz="3000" dirty="0"/>
              <a:t>To </a:t>
            </a:r>
            <a:r>
              <a:rPr lang="en-GB" altLang="en-US" sz="3000" i="1" dirty="0">
                <a:solidFill>
                  <a:srgbClr val="3333FF"/>
                </a:solidFill>
              </a:rPr>
              <a:t>develop individuals </a:t>
            </a:r>
            <a:r>
              <a:rPr lang="en-GB" altLang="en-US" sz="3000" dirty="0"/>
              <a:t>a leader….</a:t>
            </a:r>
          </a:p>
        </p:txBody>
      </p:sp>
      <p:sp>
        <p:nvSpPr>
          <p:cNvPr id="66563" name="Rectangle 3"/>
          <p:cNvSpPr>
            <a:spLocks noGrp="1" noChangeArrowheads="1"/>
          </p:cNvSpPr>
          <p:nvPr>
            <p:ph type="body" sz="half" idx="4294967295"/>
          </p:nvPr>
        </p:nvSpPr>
        <p:spPr>
          <a:xfrm>
            <a:off x="482138" y="1032563"/>
            <a:ext cx="4081463" cy="2938463"/>
          </a:xfrm>
        </p:spPr>
        <p:txBody>
          <a:bodyPr>
            <a:noAutofit/>
          </a:bodyPr>
          <a:lstStyle/>
          <a:p>
            <a:pPr marL="317487" indent="-317487">
              <a:spcBef>
                <a:spcPct val="50000"/>
              </a:spcBef>
              <a:defRPr/>
            </a:pPr>
            <a:r>
              <a:rPr lang="en-GB" altLang="en-US" sz="2400" dirty="0"/>
              <a:t>1:1 meetings</a:t>
            </a:r>
          </a:p>
          <a:p>
            <a:pPr marL="317487" indent="-317487">
              <a:spcBef>
                <a:spcPct val="50000"/>
              </a:spcBef>
              <a:defRPr/>
            </a:pPr>
            <a:r>
              <a:rPr lang="en-GB" altLang="en-US" sz="2400" dirty="0"/>
              <a:t>Encourages quiet team members</a:t>
            </a:r>
          </a:p>
          <a:p>
            <a:pPr marL="317487" indent="-317487">
              <a:spcBef>
                <a:spcPct val="50000"/>
              </a:spcBef>
              <a:defRPr/>
            </a:pPr>
            <a:r>
              <a:rPr lang="en-GB" altLang="en-US" sz="2400" dirty="0"/>
              <a:t>Channels extroverts’ energy</a:t>
            </a:r>
          </a:p>
          <a:p>
            <a:pPr marL="317487" indent="-317487">
              <a:spcBef>
                <a:spcPct val="50000"/>
              </a:spcBef>
              <a:defRPr/>
            </a:pPr>
            <a:r>
              <a:rPr lang="en-GB" altLang="en-US" sz="2400" dirty="0"/>
              <a:t>Recognises particular skills</a:t>
            </a:r>
          </a:p>
          <a:p>
            <a:pPr marL="317487" indent="-317487">
              <a:spcBef>
                <a:spcPct val="50000"/>
              </a:spcBef>
              <a:defRPr/>
            </a:pPr>
            <a:r>
              <a:rPr lang="en-GB" altLang="en-US" sz="2400" dirty="0"/>
              <a:t>Gives individual feedback</a:t>
            </a:r>
          </a:p>
          <a:p>
            <a:pPr marL="317487" indent="-317487">
              <a:spcBef>
                <a:spcPct val="50000"/>
              </a:spcBef>
              <a:defRPr/>
            </a:pPr>
            <a:r>
              <a:rPr lang="en-GB" altLang="en-US" sz="2400" dirty="0"/>
              <a:t>Coaches and develops</a:t>
            </a:r>
          </a:p>
          <a:p>
            <a:pPr marL="317487" indent="-317487">
              <a:defRPr/>
            </a:pPr>
            <a:r>
              <a:rPr lang="en-GB" altLang="en-US" sz="2400" dirty="0"/>
              <a:t>Motivates and encourages</a:t>
            </a:r>
          </a:p>
        </p:txBody>
      </p:sp>
      <p:pic>
        <p:nvPicPr>
          <p:cNvPr id="32772" name="Picture 7" descr="FLTC - Innov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2777" y="1015937"/>
            <a:ext cx="2942595" cy="382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301930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Effect transition="in" filter="barn(outVertical)">
                                      <p:cBhvr>
                                        <p:cTn id="7" dur="500"/>
                                        <p:tgtEl>
                                          <p:spTgt spid="665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66563">
                                            <p:txEl>
                                              <p:pRg st="1" end="1"/>
                                            </p:txEl>
                                          </p:spTgt>
                                        </p:tgtEl>
                                        <p:attrNameLst>
                                          <p:attrName>style.visibility</p:attrName>
                                        </p:attrNameLst>
                                      </p:cBhvr>
                                      <p:to>
                                        <p:strVal val="visible"/>
                                      </p:to>
                                    </p:set>
                                    <p:animEffect transition="in" filter="barn(outVertical)">
                                      <p:cBhvr>
                                        <p:cTn id="12" dur="500"/>
                                        <p:tgtEl>
                                          <p:spTgt spid="6656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66563">
                                            <p:txEl>
                                              <p:pRg st="2" end="2"/>
                                            </p:txEl>
                                          </p:spTgt>
                                        </p:tgtEl>
                                        <p:attrNameLst>
                                          <p:attrName>style.visibility</p:attrName>
                                        </p:attrNameLst>
                                      </p:cBhvr>
                                      <p:to>
                                        <p:strVal val="visible"/>
                                      </p:to>
                                    </p:set>
                                    <p:animEffect transition="in" filter="barn(outVertical)">
                                      <p:cBhvr>
                                        <p:cTn id="17" dur="500"/>
                                        <p:tgtEl>
                                          <p:spTgt spid="6656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66563">
                                            <p:txEl>
                                              <p:pRg st="3" end="3"/>
                                            </p:txEl>
                                          </p:spTgt>
                                        </p:tgtEl>
                                        <p:attrNameLst>
                                          <p:attrName>style.visibility</p:attrName>
                                        </p:attrNameLst>
                                      </p:cBhvr>
                                      <p:to>
                                        <p:strVal val="visible"/>
                                      </p:to>
                                    </p:set>
                                    <p:animEffect transition="in" filter="barn(outVertical)">
                                      <p:cBhvr>
                                        <p:cTn id="22" dur="500"/>
                                        <p:tgtEl>
                                          <p:spTgt spid="6656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66563">
                                            <p:txEl>
                                              <p:pRg st="4" end="4"/>
                                            </p:txEl>
                                          </p:spTgt>
                                        </p:tgtEl>
                                        <p:attrNameLst>
                                          <p:attrName>style.visibility</p:attrName>
                                        </p:attrNameLst>
                                      </p:cBhvr>
                                      <p:to>
                                        <p:strVal val="visible"/>
                                      </p:to>
                                    </p:set>
                                    <p:animEffect transition="in" filter="barn(outVertical)">
                                      <p:cBhvr>
                                        <p:cTn id="27" dur="500"/>
                                        <p:tgtEl>
                                          <p:spTgt spid="6656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66563">
                                            <p:txEl>
                                              <p:pRg st="5" end="5"/>
                                            </p:txEl>
                                          </p:spTgt>
                                        </p:tgtEl>
                                        <p:attrNameLst>
                                          <p:attrName>style.visibility</p:attrName>
                                        </p:attrNameLst>
                                      </p:cBhvr>
                                      <p:to>
                                        <p:strVal val="visible"/>
                                      </p:to>
                                    </p:set>
                                    <p:animEffect transition="in" filter="barn(outVertical)">
                                      <p:cBhvr>
                                        <p:cTn id="32" dur="500"/>
                                        <p:tgtEl>
                                          <p:spTgt spid="6656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66563">
                                            <p:txEl>
                                              <p:pRg st="6" end="6"/>
                                            </p:txEl>
                                          </p:spTgt>
                                        </p:tgtEl>
                                        <p:attrNameLst>
                                          <p:attrName>style.visibility</p:attrName>
                                        </p:attrNameLst>
                                      </p:cBhvr>
                                      <p:to>
                                        <p:strVal val="visible"/>
                                      </p:to>
                                    </p:set>
                                    <p:animEffect transition="in" filter="barn(outVertical)">
                                      <p:cBhvr>
                                        <p:cTn id="37" dur="500"/>
                                        <p:tgtEl>
                                          <p:spTgt spid="665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1746" name="Picture 7" descr="customer centred team">
            <a:hlinkClick r:id="rId2" tooltip="customer centred team"/>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4082" y="1899939"/>
            <a:ext cx="3989918" cy="2647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8" name="Rectangle 2"/>
          <p:cNvSpPr>
            <a:spLocks noGrp="1" noChangeArrowheads="1"/>
          </p:cNvSpPr>
          <p:nvPr>
            <p:ph type="title" idx="4294967295"/>
          </p:nvPr>
        </p:nvSpPr>
        <p:spPr>
          <a:xfrm>
            <a:off x="1533525" y="418813"/>
            <a:ext cx="7610475" cy="831850"/>
          </a:xfrm>
        </p:spPr>
        <p:txBody>
          <a:bodyPr/>
          <a:lstStyle/>
          <a:p>
            <a:pPr algn="r">
              <a:defRPr/>
            </a:pPr>
            <a:r>
              <a:rPr lang="en-GB" altLang="en-US" sz="3000" dirty="0"/>
              <a:t>To </a:t>
            </a:r>
            <a:r>
              <a:rPr lang="en-GB" altLang="en-US" sz="3000" i="1" dirty="0">
                <a:solidFill>
                  <a:srgbClr val="3333FF"/>
                </a:solidFill>
              </a:rPr>
              <a:t>maintain the team </a:t>
            </a:r>
            <a:r>
              <a:rPr lang="en-GB" altLang="en-US" sz="3000" dirty="0"/>
              <a:t>a leader….</a:t>
            </a:r>
          </a:p>
        </p:txBody>
      </p:sp>
      <p:sp>
        <p:nvSpPr>
          <p:cNvPr id="65539" name="Rectangle 3"/>
          <p:cNvSpPr>
            <a:spLocks noGrp="1" noChangeArrowheads="1"/>
          </p:cNvSpPr>
          <p:nvPr>
            <p:ph type="body" sz="half" idx="4294967295"/>
          </p:nvPr>
        </p:nvSpPr>
        <p:spPr>
          <a:xfrm>
            <a:off x="409344" y="1149301"/>
            <a:ext cx="4860925" cy="3429000"/>
          </a:xfrm>
        </p:spPr>
        <p:txBody>
          <a:bodyPr/>
          <a:lstStyle/>
          <a:p>
            <a:pPr>
              <a:lnSpc>
                <a:spcPct val="90000"/>
              </a:lnSpc>
              <a:spcBef>
                <a:spcPct val="50000"/>
              </a:spcBef>
              <a:defRPr/>
            </a:pPr>
            <a:r>
              <a:rPr lang="en-GB" altLang="en-US" sz="2333" dirty="0"/>
              <a:t>Sets standards</a:t>
            </a:r>
          </a:p>
          <a:p>
            <a:pPr>
              <a:lnSpc>
                <a:spcPct val="90000"/>
              </a:lnSpc>
              <a:spcBef>
                <a:spcPct val="50000"/>
              </a:spcBef>
              <a:defRPr/>
            </a:pPr>
            <a:r>
              <a:rPr lang="en-GB" altLang="en-US" sz="2333" dirty="0"/>
              <a:t>Establishes team values</a:t>
            </a:r>
          </a:p>
          <a:p>
            <a:pPr>
              <a:lnSpc>
                <a:spcPct val="90000"/>
              </a:lnSpc>
              <a:spcBef>
                <a:spcPct val="50000"/>
              </a:spcBef>
              <a:defRPr/>
            </a:pPr>
            <a:r>
              <a:rPr lang="en-GB" altLang="en-US" sz="2333" dirty="0"/>
              <a:t>Sets an example</a:t>
            </a:r>
          </a:p>
          <a:p>
            <a:pPr>
              <a:lnSpc>
                <a:spcPct val="90000"/>
              </a:lnSpc>
              <a:spcBef>
                <a:spcPct val="50000"/>
              </a:spcBef>
              <a:defRPr/>
            </a:pPr>
            <a:r>
              <a:rPr lang="en-GB" altLang="en-US" sz="2333" dirty="0"/>
              <a:t>Seeks ideas and opinions</a:t>
            </a:r>
          </a:p>
          <a:p>
            <a:pPr>
              <a:lnSpc>
                <a:spcPct val="90000"/>
              </a:lnSpc>
              <a:spcBef>
                <a:spcPct val="50000"/>
              </a:spcBef>
              <a:defRPr/>
            </a:pPr>
            <a:r>
              <a:rPr lang="en-GB" altLang="en-US" sz="2333" dirty="0"/>
              <a:t>Manages conflict</a:t>
            </a:r>
          </a:p>
          <a:p>
            <a:pPr>
              <a:lnSpc>
                <a:spcPct val="90000"/>
              </a:lnSpc>
              <a:spcBef>
                <a:spcPct val="50000"/>
              </a:spcBef>
              <a:defRPr/>
            </a:pPr>
            <a:r>
              <a:rPr lang="en-GB" altLang="en-US" sz="2333" dirty="0"/>
              <a:t>Clarifies issues</a:t>
            </a:r>
          </a:p>
          <a:p>
            <a:pPr>
              <a:lnSpc>
                <a:spcPct val="90000"/>
              </a:lnSpc>
              <a:spcBef>
                <a:spcPct val="50000"/>
              </a:spcBef>
              <a:defRPr/>
            </a:pPr>
            <a:r>
              <a:rPr lang="en-GB" altLang="en-US" sz="2333" dirty="0"/>
              <a:t>Keeps the team informed</a:t>
            </a:r>
          </a:p>
        </p:txBody>
      </p:sp>
    </p:spTree>
    <p:extLst>
      <p:ext uri="{BB962C8B-B14F-4D97-AF65-F5344CB8AC3E}">
        <p14:creationId xmlns:p14="http://schemas.microsoft.com/office/powerpoint/2010/main" val="377314806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 calcmode="lin" valueType="num">
                                      <p:cBhvr additive="base">
                                        <p:cTn id="7" dur="500" fill="hold"/>
                                        <p:tgtEl>
                                          <p:spTgt spid="655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55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5539">
                                            <p:txEl>
                                              <p:pRg st="1" end="1"/>
                                            </p:txEl>
                                          </p:spTgt>
                                        </p:tgtEl>
                                        <p:attrNameLst>
                                          <p:attrName>style.visibility</p:attrName>
                                        </p:attrNameLst>
                                      </p:cBhvr>
                                      <p:to>
                                        <p:strVal val="visible"/>
                                      </p:to>
                                    </p:set>
                                    <p:anim calcmode="lin" valueType="num">
                                      <p:cBhvr additive="base">
                                        <p:cTn id="13" dur="500" fill="hold"/>
                                        <p:tgtEl>
                                          <p:spTgt spid="655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55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5539">
                                            <p:txEl>
                                              <p:pRg st="2" end="2"/>
                                            </p:txEl>
                                          </p:spTgt>
                                        </p:tgtEl>
                                        <p:attrNameLst>
                                          <p:attrName>style.visibility</p:attrName>
                                        </p:attrNameLst>
                                      </p:cBhvr>
                                      <p:to>
                                        <p:strVal val="visible"/>
                                      </p:to>
                                    </p:set>
                                    <p:anim calcmode="lin" valueType="num">
                                      <p:cBhvr additive="base">
                                        <p:cTn id="19" dur="500" fill="hold"/>
                                        <p:tgtEl>
                                          <p:spTgt spid="6553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55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5539">
                                            <p:txEl>
                                              <p:pRg st="3" end="3"/>
                                            </p:txEl>
                                          </p:spTgt>
                                        </p:tgtEl>
                                        <p:attrNameLst>
                                          <p:attrName>style.visibility</p:attrName>
                                        </p:attrNameLst>
                                      </p:cBhvr>
                                      <p:to>
                                        <p:strVal val="visible"/>
                                      </p:to>
                                    </p:set>
                                    <p:anim calcmode="lin" valueType="num">
                                      <p:cBhvr additive="base">
                                        <p:cTn id="25" dur="500" fill="hold"/>
                                        <p:tgtEl>
                                          <p:spTgt spid="6553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553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5539">
                                            <p:txEl>
                                              <p:pRg st="4" end="4"/>
                                            </p:txEl>
                                          </p:spTgt>
                                        </p:tgtEl>
                                        <p:attrNameLst>
                                          <p:attrName>style.visibility</p:attrName>
                                        </p:attrNameLst>
                                      </p:cBhvr>
                                      <p:to>
                                        <p:strVal val="visible"/>
                                      </p:to>
                                    </p:set>
                                    <p:anim calcmode="lin" valueType="num">
                                      <p:cBhvr additive="base">
                                        <p:cTn id="31" dur="500" fill="hold"/>
                                        <p:tgtEl>
                                          <p:spTgt spid="6553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553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5539">
                                            <p:txEl>
                                              <p:pRg st="5" end="5"/>
                                            </p:txEl>
                                          </p:spTgt>
                                        </p:tgtEl>
                                        <p:attrNameLst>
                                          <p:attrName>style.visibility</p:attrName>
                                        </p:attrNameLst>
                                      </p:cBhvr>
                                      <p:to>
                                        <p:strVal val="visible"/>
                                      </p:to>
                                    </p:set>
                                    <p:anim calcmode="lin" valueType="num">
                                      <p:cBhvr additive="base">
                                        <p:cTn id="37" dur="500" fill="hold"/>
                                        <p:tgtEl>
                                          <p:spTgt spid="6553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553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65539">
                                            <p:txEl>
                                              <p:pRg st="6" end="6"/>
                                            </p:txEl>
                                          </p:spTgt>
                                        </p:tgtEl>
                                        <p:attrNameLst>
                                          <p:attrName>style.visibility</p:attrName>
                                        </p:attrNameLst>
                                      </p:cBhvr>
                                      <p:to>
                                        <p:strVal val="visible"/>
                                      </p:to>
                                    </p:set>
                                    <p:anim calcmode="lin" valueType="num">
                                      <p:cBhvr additive="base">
                                        <p:cTn id="43" dur="500" fill="hold"/>
                                        <p:tgtEl>
                                          <p:spTgt spid="6553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65539">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a:xfrm>
            <a:off x="1184391" y="346075"/>
            <a:ext cx="7610475" cy="831850"/>
          </a:xfrm>
        </p:spPr>
        <p:txBody>
          <a:bodyPr/>
          <a:lstStyle/>
          <a:p>
            <a:pPr algn="r">
              <a:defRPr/>
            </a:pPr>
            <a:r>
              <a:rPr lang="en-GB" altLang="en-US" sz="3000" dirty="0"/>
              <a:t>To </a:t>
            </a:r>
            <a:r>
              <a:rPr lang="en-GB" altLang="en-US" sz="3000" i="1" dirty="0">
                <a:solidFill>
                  <a:srgbClr val="3333FF"/>
                </a:solidFill>
              </a:rPr>
              <a:t>perform the task </a:t>
            </a:r>
            <a:r>
              <a:rPr lang="en-GB" altLang="en-US" sz="3000" dirty="0"/>
              <a:t>a leader…</a:t>
            </a:r>
          </a:p>
        </p:txBody>
      </p:sp>
      <p:pic>
        <p:nvPicPr>
          <p:cNvPr id="64519" name="Picture 7" descr="Goals"/>
          <p:cNvPicPr>
            <a:picLocks noGrp="1" noChangeAspect="1" noChangeArrowheads="1"/>
          </p:cNvPicPr>
          <p:nvPr>
            <p:ph sz="half" idx="4294967295"/>
          </p:nvPr>
        </p:nvPicPr>
        <p:blipFill>
          <a:blip r:embed="rId2"/>
          <a:srcRect/>
          <a:stretch>
            <a:fillRect/>
          </a:stretch>
        </p:blipFill>
        <p:spPr>
          <a:xfrm>
            <a:off x="5964238" y="2028825"/>
            <a:ext cx="3179762" cy="21082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Rectangle 3"/>
          <p:cNvSpPr>
            <a:spLocks noGrp="1" noChangeArrowheads="1"/>
          </p:cNvSpPr>
          <p:nvPr>
            <p:ph type="body" sz="half" idx="4294967295"/>
          </p:nvPr>
        </p:nvSpPr>
        <p:spPr>
          <a:xfrm>
            <a:off x="440574" y="1200381"/>
            <a:ext cx="5281613" cy="3429000"/>
          </a:xfrm>
        </p:spPr>
        <p:txBody>
          <a:bodyPr>
            <a:noAutofit/>
          </a:bodyPr>
          <a:lstStyle/>
          <a:p>
            <a:pPr>
              <a:lnSpc>
                <a:spcPct val="90000"/>
              </a:lnSpc>
              <a:spcBef>
                <a:spcPct val="50000"/>
              </a:spcBef>
              <a:defRPr/>
            </a:pPr>
            <a:r>
              <a:rPr lang="en-GB" altLang="en-US" sz="2400" dirty="0"/>
              <a:t>Initiates and defines the task</a:t>
            </a:r>
          </a:p>
          <a:p>
            <a:pPr>
              <a:lnSpc>
                <a:spcPct val="90000"/>
              </a:lnSpc>
              <a:spcBef>
                <a:spcPct val="50000"/>
              </a:spcBef>
              <a:defRPr/>
            </a:pPr>
            <a:r>
              <a:rPr lang="en-GB" altLang="en-US" sz="2400" dirty="0"/>
              <a:t>Sets standards</a:t>
            </a:r>
          </a:p>
          <a:p>
            <a:pPr>
              <a:lnSpc>
                <a:spcPct val="90000"/>
              </a:lnSpc>
              <a:spcBef>
                <a:spcPct val="50000"/>
              </a:spcBef>
              <a:defRPr/>
            </a:pPr>
            <a:r>
              <a:rPr lang="en-GB" altLang="en-US" sz="2400" dirty="0"/>
              <a:t>Sets policies and procedures </a:t>
            </a:r>
          </a:p>
          <a:p>
            <a:pPr>
              <a:lnSpc>
                <a:spcPct val="90000"/>
              </a:lnSpc>
              <a:spcBef>
                <a:spcPct val="50000"/>
              </a:spcBef>
              <a:defRPr/>
            </a:pPr>
            <a:r>
              <a:rPr lang="en-GB" altLang="en-US" sz="2400" dirty="0"/>
              <a:t>Seeks information from the team</a:t>
            </a:r>
          </a:p>
          <a:p>
            <a:pPr>
              <a:lnSpc>
                <a:spcPct val="90000"/>
              </a:lnSpc>
              <a:spcBef>
                <a:spcPct val="50000"/>
              </a:spcBef>
              <a:defRPr/>
            </a:pPr>
            <a:r>
              <a:rPr lang="en-GB" altLang="en-US" sz="2400" dirty="0"/>
              <a:t>Analyses problems</a:t>
            </a:r>
          </a:p>
          <a:p>
            <a:pPr>
              <a:lnSpc>
                <a:spcPct val="90000"/>
              </a:lnSpc>
              <a:spcBef>
                <a:spcPct val="50000"/>
              </a:spcBef>
              <a:defRPr/>
            </a:pPr>
            <a:r>
              <a:rPr lang="en-GB" altLang="en-US" sz="2400" dirty="0"/>
              <a:t>Makes decisions</a:t>
            </a:r>
          </a:p>
          <a:p>
            <a:pPr>
              <a:lnSpc>
                <a:spcPct val="90000"/>
              </a:lnSpc>
              <a:spcBef>
                <a:spcPct val="50000"/>
              </a:spcBef>
              <a:defRPr/>
            </a:pPr>
            <a:r>
              <a:rPr lang="en-GB" altLang="en-US" sz="2400" dirty="0"/>
              <a:t>Monitors and evaluates performance</a:t>
            </a:r>
          </a:p>
          <a:p>
            <a:pPr>
              <a:lnSpc>
                <a:spcPct val="90000"/>
              </a:lnSpc>
              <a:buFont typeface="Monotype Sorts"/>
              <a:buNone/>
              <a:defRPr/>
            </a:pPr>
            <a:endParaRPr lang="en-GB" altLang="en-US" sz="2400" dirty="0"/>
          </a:p>
        </p:txBody>
      </p:sp>
    </p:spTree>
    <p:extLst>
      <p:ext uri="{BB962C8B-B14F-4D97-AF65-F5344CB8AC3E}">
        <p14:creationId xmlns:p14="http://schemas.microsoft.com/office/powerpoint/2010/main" val="398627594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barn(outVertical)">
                                      <p:cBhvr>
                                        <p:cTn id="7" dur="500"/>
                                        <p:tgtEl>
                                          <p:spTgt spid="645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64515">
                                            <p:txEl>
                                              <p:pRg st="1" end="1"/>
                                            </p:txEl>
                                          </p:spTgt>
                                        </p:tgtEl>
                                        <p:attrNameLst>
                                          <p:attrName>style.visibility</p:attrName>
                                        </p:attrNameLst>
                                      </p:cBhvr>
                                      <p:to>
                                        <p:strVal val="visible"/>
                                      </p:to>
                                    </p:set>
                                    <p:animEffect transition="in" filter="barn(outVertical)">
                                      <p:cBhvr>
                                        <p:cTn id="12" dur="500"/>
                                        <p:tgtEl>
                                          <p:spTgt spid="645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64515">
                                            <p:txEl>
                                              <p:pRg st="2" end="2"/>
                                            </p:txEl>
                                          </p:spTgt>
                                        </p:tgtEl>
                                        <p:attrNameLst>
                                          <p:attrName>style.visibility</p:attrName>
                                        </p:attrNameLst>
                                      </p:cBhvr>
                                      <p:to>
                                        <p:strVal val="visible"/>
                                      </p:to>
                                    </p:set>
                                    <p:animEffect transition="in" filter="barn(outVertical)">
                                      <p:cBhvr>
                                        <p:cTn id="17" dur="500"/>
                                        <p:tgtEl>
                                          <p:spTgt spid="6451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64515">
                                            <p:txEl>
                                              <p:pRg st="3" end="3"/>
                                            </p:txEl>
                                          </p:spTgt>
                                        </p:tgtEl>
                                        <p:attrNameLst>
                                          <p:attrName>style.visibility</p:attrName>
                                        </p:attrNameLst>
                                      </p:cBhvr>
                                      <p:to>
                                        <p:strVal val="visible"/>
                                      </p:to>
                                    </p:set>
                                    <p:animEffect transition="in" filter="barn(outVertical)">
                                      <p:cBhvr>
                                        <p:cTn id="22" dur="500"/>
                                        <p:tgtEl>
                                          <p:spTgt spid="6451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64515">
                                            <p:txEl>
                                              <p:pRg st="4" end="4"/>
                                            </p:txEl>
                                          </p:spTgt>
                                        </p:tgtEl>
                                        <p:attrNameLst>
                                          <p:attrName>style.visibility</p:attrName>
                                        </p:attrNameLst>
                                      </p:cBhvr>
                                      <p:to>
                                        <p:strVal val="visible"/>
                                      </p:to>
                                    </p:set>
                                    <p:animEffect transition="in" filter="barn(outVertical)">
                                      <p:cBhvr>
                                        <p:cTn id="27" dur="500"/>
                                        <p:tgtEl>
                                          <p:spTgt spid="6451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64515">
                                            <p:txEl>
                                              <p:pRg st="5" end="5"/>
                                            </p:txEl>
                                          </p:spTgt>
                                        </p:tgtEl>
                                        <p:attrNameLst>
                                          <p:attrName>style.visibility</p:attrName>
                                        </p:attrNameLst>
                                      </p:cBhvr>
                                      <p:to>
                                        <p:strVal val="visible"/>
                                      </p:to>
                                    </p:set>
                                    <p:animEffect transition="in" filter="barn(outVertical)">
                                      <p:cBhvr>
                                        <p:cTn id="32" dur="500"/>
                                        <p:tgtEl>
                                          <p:spTgt spid="6451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64515">
                                            <p:txEl>
                                              <p:pRg st="6" end="6"/>
                                            </p:txEl>
                                          </p:spTgt>
                                        </p:tgtEl>
                                        <p:attrNameLst>
                                          <p:attrName>style.visibility</p:attrName>
                                        </p:attrNameLst>
                                      </p:cBhvr>
                                      <p:to>
                                        <p:strVal val="visible"/>
                                      </p:to>
                                    </p:set>
                                    <p:animEffect transition="in" filter="barn(outVertical)">
                                      <p:cBhvr>
                                        <p:cTn id="37" dur="500"/>
                                        <p:tgtEl>
                                          <p:spTgt spid="645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46909" y="501298"/>
            <a:ext cx="5669280" cy="461665"/>
          </a:xfrm>
          <a:prstGeom prst="rect">
            <a:avLst/>
          </a:prstGeom>
          <a:noFill/>
        </p:spPr>
        <p:txBody>
          <a:bodyPr wrap="square" lIns="91440" tIns="45720" rIns="91440" bIns="45720" rtlCol="0" anchor="t">
            <a:spAutoFit/>
          </a:bodyPr>
          <a:lstStyle/>
          <a:p>
            <a:r>
              <a:rPr lang="en-GB" sz="2400" b="1" dirty="0"/>
              <a:t>Distributed Leadership</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7005" y="1431895"/>
            <a:ext cx="4762745" cy="3416476"/>
          </a:xfrm>
          <a:prstGeom prst="rect">
            <a:avLst/>
          </a:prstGeom>
        </p:spPr>
      </p:pic>
    </p:spTree>
    <p:extLst>
      <p:ext uri="{BB962C8B-B14F-4D97-AF65-F5344CB8AC3E}">
        <p14:creationId xmlns:p14="http://schemas.microsoft.com/office/powerpoint/2010/main" val="2273059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BE099E-CFEC-4807-87F4-A7772C67F108}"/>
              </a:ext>
            </a:extLst>
          </p:cNvPr>
          <p:cNvSpPr txBox="1"/>
          <p:nvPr/>
        </p:nvSpPr>
        <p:spPr>
          <a:xfrm>
            <a:off x="1330853" y="616069"/>
            <a:ext cx="49123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Calibri"/>
              </a:rPr>
              <a:t>Factors that affect leadership styles</a:t>
            </a:r>
          </a:p>
        </p:txBody>
      </p:sp>
      <p:sp>
        <p:nvSpPr>
          <p:cNvPr id="3" name="TextBox 2">
            <a:extLst>
              <a:ext uri="{FF2B5EF4-FFF2-40B4-BE49-F238E27FC236}">
                <a16:creationId xmlns:a16="http://schemas.microsoft.com/office/drawing/2014/main" id="{5894277F-27F1-46B7-B380-513C604E5731}"/>
              </a:ext>
            </a:extLst>
          </p:cNvPr>
          <p:cNvSpPr txBox="1"/>
          <p:nvPr/>
        </p:nvSpPr>
        <p:spPr>
          <a:xfrm>
            <a:off x="767593" y="1502674"/>
            <a:ext cx="7596830" cy="7405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202124"/>
                </a:solidFill>
                <a:latin typeface="Calibri"/>
                <a:cs typeface="Arial"/>
              </a:rPr>
              <a:t>Styles of leadership are affected by external factors, such as the </a:t>
            </a:r>
            <a:r>
              <a:rPr lang="en-US" sz="1400" b="1" dirty="0"/>
              <a:t>organisational environment, demographics, staff characteristics, resources, economic and political factors</a:t>
            </a:r>
            <a:r>
              <a:rPr lang="en-US" sz="1400" dirty="0"/>
              <a:t>, technology and the culture of the organization</a:t>
            </a:r>
          </a:p>
        </p:txBody>
      </p:sp>
      <p:sp>
        <p:nvSpPr>
          <p:cNvPr id="4" name="TextBox 3">
            <a:extLst>
              <a:ext uri="{FF2B5EF4-FFF2-40B4-BE49-F238E27FC236}">
                <a16:creationId xmlns:a16="http://schemas.microsoft.com/office/drawing/2014/main" id="{F4D46718-2C77-4D5D-88C0-D672EC61CE00}"/>
              </a:ext>
            </a:extLst>
          </p:cNvPr>
          <p:cNvSpPr txBox="1"/>
          <p:nvPr/>
        </p:nvSpPr>
        <p:spPr>
          <a:xfrm>
            <a:off x="767593" y="2365315"/>
            <a:ext cx="2743200" cy="3084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rgbClr val="202124"/>
                </a:solidFill>
                <a:latin typeface="Calibri"/>
                <a:cs typeface="Arial"/>
              </a:rPr>
              <a:t>These May include</a:t>
            </a:r>
            <a:r>
              <a:rPr lang="en-US" sz="1400" dirty="0">
                <a:solidFill>
                  <a:srgbClr val="202124"/>
                </a:solidFill>
                <a:latin typeface="Arial"/>
                <a:cs typeface="Arial"/>
              </a:rPr>
              <a:t>:</a:t>
            </a:r>
          </a:p>
        </p:txBody>
      </p:sp>
      <p:sp>
        <p:nvSpPr>
          <p:cNvPr id="5" name="TextBox 4">
            <a:extLst>
              <a:ext uri="{FF2B5EF4-FFF2-40B4-BE49-F238E27FC236}">
                <a16:creationId xmlns:a16="http://schemas.microsoft.com/office/drawing/2014/main" id="{33FBEB67-50FD-4DE8-959F-B67139967C1C}"/>
              </a:ext>
            </a:extLst>
          </p:cNvPr>
          <p:cNvSpPr txBox="1"/>
          <p:nvPr/>
        </p:nvSpPr>
        <p:spPr>
          <a:xfrm>
            <a:off x="767593" y="2856542"/>
            <a:ext cx="6146733" cy="11727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rgbClr val="202124"/>
                </a:solidFill>
                <a:latin typeface="Calibri"/>
                <a:cs typeface="Arial"/>
              </a:rPr>
              <a:t>Sex, </a:t>
            </a:r>
          </a:p>
          <a:p>
            <a:r>
              <a:rPr lang="en-US" sz="1400" b="1" dirty="0">
                <a:solidFill>
                  <a:srgbClr val="202124"/>
                </a:solidFill>
                <a:latin typeface="Calibri"/>
                <a:cs typeface="Arial"/>
              </a:rPr>
              <a:t>The level of management, </a:t>
            </a:r>
          </a:p>
          <a:p>
            <a:r>
              <a:rPr lang="en-US" sz="1400" b="1" dirty="0">
                <a:solidFill>
                  <a:srgbClr val="202124"/>
                </a:solidFill>
                <a:latin typeface="Calibri"/>
                <a:cs typeface="Arial"/>
              </a:rPr>
              <a:t>Management area, </a:t>
            </a:r>
          </a:p>
          <a:p>
            <a:r>
              <a:rPr lang="en-US" sz="1400" b="1" dirty="0">
                <a:solidFill>
                  <a:srgbClr val="202124"/>
                </a:solidFill>
                <a:latin typeface="Calibri"/>
                <a:cs typeface="Arial"/>
              </a:rPr>
              <a:t>The nature of the economic activity of an organization, </a:t>
            </a:r>
          </a:p>
          <a:p>
            <a:r>
              <a:rPr lang="en-US" sz="1400" b="1" dirty="0">
                <a:solidFill>
                  <a:srgbClr val="202124"/>
                </a:solidFill>
                <a:latin typeface="Calibri"/>
                <a:cs typeface="Arial"/>
              </a:rPr>
              <a:t>The number of direct subordinates.</a:t>
            </a:r>
          </a:p>
        </p:txBody>
      </p:sp>
    </p:spTree>
    <p:extLst>
      <p:ext uri="{BB962C8B-B14F-4D97-AF65-F5344CB8AC3E}">
        <p14:creationId xmlns:p14="http://schemas.microsoft.com/office/powerpoint/2010/main" val="354735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COLLABORATION">
            <a:extLst>
              <a:ext uri="{FF2B5EF4-FFF2-40B4-BE49-F238E27FC236}">
                <a16:creationId xmlns:a16="http://schemas.microsoft.com/office/drawing/2014/main" id="{C3FB0962-11B2-4704-94DD-8476705E7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8592" y="3491683"/>
            <a:ext cx="2388136" cy="1422931"/>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1180028" y="468059"/>
            <a:ext cx="7796193" cy="473343"/>
          </a:xfrm>
        </p:spPr>
        <p:txBody>
          <a:bodyPr/>
          <a:lstStyle/>
          <a:p>
            <a:pPr marL="0" indent="0">
              <a:buNone/>
            </a:pPr>
            <a:r>
              <a:rPr lang="en-GB" sz="2400" b="1" dirty="0">
                <a:latin typeface="Calibri"/>
                <a:cs typeface="Arial"/>
              </a:rPr>
              <a:t>Creating an Environment of Trust and Respect</a:t>
            </a:r>
          </a:p>
        </p:txBody>
      </p:sp>
      <p:sp>
        <p:nvSpPr>
          <p:cNvPr id="3" name="Rectangle 2"/>
          <p:cNvSpPr/>
          <p:nvPr/>
        </p:nvSpPr>
        <p:spPr>
          <a:xfrm>
            <a:off x="648182" y="1514825"/>
            <a:ext cx="6209818" cy="2253181"/>
          </a:xfrm>
          <a:prstGeom prst="rect">
            <a:avLst/>
          </a:prstGeom>
        </p:spPr>
        <p:txBody>
          <a:bodyPr wrap="square">
            <a:spAutoFit/>
          </a:bodyPr>
          <a:lstStyle/>
          <a:p>
            <a:r>
              <a:rPr lang="en-GB" dirty="0">
                <a:latin typeface="Arial" pitchFamily="34" charset="0"/>
                <a:cs typeface="Arial" pitchFamily="34" charset="0"/>
              </a:rPr>
              <a:t>• Genuinely seek out and value the contributions of others</a:t>
            </a:r>
          </a:p>
          <a:p>
            <a:r>
              <a:rPr lang="en-GB" dirty="0">
                <a:latin typeface="Arial" pitchFamily="34" charset="0"/>
                <a:cs typeface="Arial" pitchFamily="34" charset="0"/>
              </a:rPr>
              <a:t>• Seek, value and respond to feedback from others, especially our teams</a:t>
            </a:r>
          </a:p>
          <a:p>
            <a:r>
              <a:rPr lang="en-GB" dirty="0">
                <a:latin typeface="Arial" pitchFamily="34" charset="0"/>
                <a:cs typeface="Arial" pitchFamily="34" charset="0"/>
              </a:rPr>
              <a:t>• Communicate honestly and openly</a:t>
            </a:r>
          </a:p>
          <a:p>
            <a:r>
              <a:rPr lang="en-GB" dirty="0">
                <a:latin typeface="Arial" pitchFamily="34" charset="0"/>
                <a:cs typeface="Arial" pitchFamily="34" charset="0"/>
              </a:rPr>
              <a:t>• Be trusted with what others tell us – act with discretion</a:t>
            </a:r>
          </a:p>
          <a:p>
            <a:r>
              <a:rPr lang="en-GB" dirty="0">
                <a:latin typeface="Arial" pitchFamily="34" charset="0"/>
                <a:cs typeface="Arial" pitchFamily="34" charset="0"/>
              </a:rPr>
              <a:t>• Acknowledge honestly and fairly the good work of others</a:t>
            </a:r>
          </a:p>
          <a:p>
            <a:r>
              <a:rPr lang="en-GB" dirty="0">
                <a:latin typeface="Arial" pitchFamily="34" charset="0"/>
                <a:cs typeface="Arial" pitchFamily="34" charset="0"/>
              </a:rPr>
              <a:t>• Develop the ability to suspend judgment when needed</a:t>
            </a:r>
          </a:p>
          <a:p>
            <a:r>
              <a:rPr lang="en-GB" dirty="0">
                <a:latin typeface="Arial" pitchFamily="34" charset="0"/>
                <a:cs typeface="Arial" pitchFamily="34" charset="0"/>
              </a:rPr>
              <a:t>• Take responsibility for our mistakes and show that we can learn from them</a:t>
            </a:r>
          </a:p>
          <a:p>
            <a:r>
              <a:rPr lang="en-GB" dirty="0">
                <a:latin typeface="Arial" pitchFamily="34" charset="0"/>
                <a:cs typeface="Arial" pitchFamily="34" charset="0"/>
              </a:rPr>
              <a:t>• Keep our promises</a:t>
            </a:r>
          </a:p>
          <a:p>
            <a:r>
              <a:rPr lang="en-GB" dirty="0">
                <a:latin typeface="Arial" pitchFamily="34" charset="0"/>
                <a:cs typeface="Arial" pitchFamily="34" charset="0"/>
              </a:rPr>
              <a:t>• Act and behave consistently</a:t>
            </a:r>
          </a:p>
          <a:p>
            <a:r>
              <a:rPr lang="en-GB" dirty="0">
                <a:latin typeface="Arial" pitchFamily="34" charset="0"/>
                <a:cs typeface="Arial" pitchFamily="34" charset="0"/>
              </a:rPr>
              <a:t>• Seek out solutions and not blaming</a:t>
            </a:r>
          </a:p>
        </p:txBody>
      </p:sp>
    </p:spTree>
    <p:extLst>
      <p:ext uri="{BB962C8B-B14F-4D97-AF65-F5344CB8AC3E}">
        <p14:creationId xmlns:p14="http://schemas.microsoft.com/office/powerpoint/2010/main" val="4025406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1506" name="Picture 6" descr="Team Eff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2407" y="1117865"/>
            <a:ext cx="2890573" cy="359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4" name="Rectangle 2"/>
          <p:cNvSpPr>
            <a:spLocks noGrp="1" noChangeArrowheads="1"/>
          </p:cNvSpPr>
          <p:nvPr>
            <p:ph type="title" idx="4294967295"/>
          </p:nvPr>
        </p:nvSpPr>
        <p:spPr>
          <a:xfrm>
            <a:off x="1334020" y="335891"/>
            <a:ext cx="7610475" cy="831850"/>
          </a:xfrm>
        </p:spPr>
        <p:txBody>
          <a:bodyPr/>
          <a:lstStyle/>
          <a:p>
            <a:pPr>
              <a:defRPr/>
            </a:pPr>
            <a:r>
              <a:rPr lang="en-GB" altLang="en-US" sz="2400" b="1" dirty="0">
                <a:latin typeface="Calibri"/>
                <a:cs typeface="Calibri"/>
              </a:rPr>
              <a:t>Effective Leaders Have…. </a:t>
            </a:r>
            <a:endParaRPr lang="en-GB" altLang="en-US" b="1" dirty="0">
              <a:latin typeface="Calibri"/>
              <a:cs typeface="Calibri"/>
            </a:endParaRPr>
          </a:p>
        </p:txBody>
      </p:sp>
      <p:sp>
        <p:nvSpPr>
          <p:cNvPr id="84995" name="Rectangle 3"/>
          <p:cNvSpPr>
            <a:spLocks noGrp="1" noChangeArrowheads="1"/>
          </p:cNvSpPr>
          <p:nvPr>
            <p:ph type="body" idx="4294967295"/>
          </p:nvPr>
        </p:nvSpPr>
        <p:spPr>
          <a:xfrm>
            <a:off x="250693" y="1517105"/>
            <a:ext cx="6477000" cy="3429000"/>
          </a:xfrm>
        </p:spPr>
        <p:txBody>
          <a:bodyPr/>
          <a:lstStyle/>
          <a:p>
            <a:pPr>
              <a:buFont typeface="Monotype Sorts"/>
              <a:buNone/>
              <a:defRPr/>
            </a:pPr>
            <a:r>
              <a:rPr lang="en-GB" altLang="en-US" b="1" dirty="0"/>
              <a:t>……..Intelligence</a:t>
            </a:r>
          </a:p>
          <a:p>
            <a:pPr>
              <a:buFont typeface="Monotype Sorts"/>
              <a:buNone/>
              <a:defRPr/>
            </a:pPr>
            <a:endParaRPr lang="en-GB" altLang="en-US" b="1" dirty="0"/>
          </a:p>
          <a:p>
            <a:pPr>
              <a:buFont typeface="Monotype Sorts"/>
              <a:buNone/>
              <a:defRPr/>
            </a:pPr>
            <a:r>
              <a:rPr lang="en-GB" altLang="en-US" b="1" dirty="0"/>
              <a:t>…….Initiative</a:t>
            </a:r>
          </a:p>
          <a:p>
            <a:pPr>
              <a:buFont typeface="Monotype Sorts"/>
              <a:buNone/>
              <a:defRPr/>
            </a:pPr>
            <a:endParaRPr lang="en-GB" altLang="en-US" b="1" dirty="0"/>
          </a:p>
          <a:p>
            <a:pPr>
              <a:buFont typeface="Monotype Sorts"/>
              <a:buNone/>
              <a:defRPr/>
            </a:pPr>
            <a:r>
              <a:rPr lang="en-GB" altLang="en-US" b="1" dirty="0"/>
              <a:t>…………..Self Confidence</a:t>
            </a:r>
          </a:p>
          <a:p>
            <a:pPr algn="ctr">
              <a:buFont typeface="Monotype Sorts"/>
              <a:buNone/>
              <a:defRPr/>
            </a:pPr>
            <a:endParaRPr lang="en-GB" altLang="en-US" b="1" dirty="0"/>
          </a:p>
          <a:p>
            <a:pPr>
              <a:buFont typeface="Monotype Sorts"/>
              <a:buNone/>
              <a:defRPr/>
            </a:pPr>
            <a:r>
              <a:rPr lang="en-GB" altLang="en-US" b="1" dirty="0"/>
              <a:t>……….Helicopter Effect</a:t>
            </a:r>
          </a:p>
        </p:txBody>
      </p:sp>
    </p:spTree>
    <p:extLst>
      <p:ext uri="{BB962C8B-B14F-4D97-AF65-F5344CB8AC3E}">
        <p14:creationId xmlns:p14="http://schemas.microsoft.com/office/powerpoint/2010/main" val="4236745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49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499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4995">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49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COLLABORATION">
            <a:extLst>
              <a:ext uri="{FF2B5EF4-FFF2-40B4-BE49-F238E27FC236}">
                <a16:creationId xmlns:a16="http://schemas.microsoft.com/office/drawing/2014/main" id="{C3FB0962-11B2-4704-94DD-8476705E7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8592" y="3491683"/>
            <a:ext cx="2388136" cy="14229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2A63598-C9A8-C54A-0F2D-FA2C87B5D015}"/>
              </a:ext>
            </a:extLst>
          </p:cNvPr>
          <p:cNvSpPr txBox="1"/>
          <p:nvPr/>
        </p:nvSpPr>
        <p:spPr>
          <a:xfrm>
            <a:off x="1211011" y="544183"/>
            <a:ext cx="724928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Tips For Managing Multiple Teams in Multiple Locations</a:t>
            </a:r>
            <a:endParaRPr lang="en-US" sz="2400" dirty="0"/>
          </a:p>
        </p:txBody>
      </p:sp>
      <p:sp>
        <p:nvSpPr>
          <p:cNvPr id="3" name="TextBox 2">
            <a:extLst>
              <a:ext uri="{FF2B5EF4-FFF2-40B4-BE49-F238E27FC236}">
                <a16:creationId xmlns:a16="http://schemas.microsoft.com/office/drawing/2014/main" id="{E3D061DA-1BB9-4B81-079F-3F2251C0EA7A}"/>
              </a:ext>
            </a:extLst>
          </p:cNvPr>
          <p:cNvSpPr txBox="1"/>
          <p:nvPr/>
        </p:nvSpPr>
        <p:spPr>
          <a:xfrm>
            <a:off x="1211011" y="1119277"/>
            <a:ext cx="41094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Keep Procedures Consistent.</a:t>
            </a:r>
          </a:p>
        </p:txBody>
      </p:sp>
      <p:sp>
        <p:nvSpPr>
          <p:cNvPr id="5" name="TextBox 4">
            <a:extLst>
              <a:ext uri="{FF2B5EF4-FFF2-40B4-BE49-F238E27FC236}">
                <a16:creationId xmlns:a16="http://schemas.microsoft.com/office/drawing/2014/main" id="{2359F8F6-F65D-173C-11BB-DE23A38008A5}"/>
              </a:ext>
            </a:extLst>
          </p:cNvPr>
          <p:cNvSpPr txBox="1"/>
          <p:nvPr/>
        </p:nvSpPr>
        <p:spPr>
          <a:xfrm>
            <a:off x="1211011" y="1586542"/>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Be Present</a:t>
            </a:r>
            <a:r>
              <a:rPr lang="en-US" sz="1400" dirty="0"/>
              <a:t>. </a:t>
            </a:r>
          </a:p>
        </p:txBody>
      </p:sp>
      <p:sp>
        <p:nvSpPr>
          <p:cNvPr id="6" name="TextBox 5">
            <a:extLst>
              <a:ext uri="{FF2B5EF4-FFF2-40B4-BE49-F238E27FC236}">
                <a16:creationId xmlns:a16="http://schemas.microsoft.com/office/drawing/2014/main" id="{9A9C2F15-5E2C-2B20-F9BE-33E56EE55E73}"/>
              </a:ext>
            </a:extLst>
          </p:cNvPr>
          <p:cNvSpPr txBox="1"/>
          <p:nvPr/>
        </p:nvSpPr>
        <p:spPr>
          <a:xfrm>
            <a:off x="1211011" y="2053806"/>
            <a:ext cx="492433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Let Go of Micromanaging Tendencies</a:t>
            </a:r>
            <a:r>
              <a:rPr lang="en-US" sz="1400" dirty="0"/>
              <a:t>. ...</a:t>
            </a:r>
          </a:p>
        </p:txBody>
      </p:sp>
      <p:sp>
        <p:nvSpPr>
          <p:cNvPr id="7" name="TextBox 6">
            <a:extLst>
              <a:ext uri="{FF2B5EF4-FFF2-40B4-BE49-F238E27FC236}">
                <a16:creationId xmlns:a16="http://schemas.microsoft.com/office/drawing/2014/main" id="{74AB92A1-CAE7-C034-006C-42EE9334008A}"/>
              </a:ext>
            </a:extLst>
          </p:cNvPr>
          <p:cNvSpPr txBox="1"/>
          <p:nvPr/>
        </p:nvSpPr>
        <p:spPr>
          <a:xfrm>
            <a:off x="1211011" y="2521070"/>
            <a:ext cx="439702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Encourage Friendly Competition.</a:t>
            </a:r>
          </a:p>
        </p:txBody>
      </p:sp>
      <p:sp>
        <p:nvSpPr>
          <p:cNvPr id="8" name="TextBox 7">
            <a:extLst>
              <a:ext uri="{FF2B5EF4-FFF2-40B4-BE49-F238E27FC236}">
                <a16:creationId xmlns:a16="http://schemas.microsoft.com/office/drawing/2014/main" id="{1BAE28DF-D84A-BC06-4D1C-D0735D00CA65}"/>
              </a:ext>
            </a:extLst>
          </p:cNvPr>
          <p:cNvSpPr txBox="1"/>
          <p:nvPr/>
        </p:nvSpPr>
        <p:spPr>
          <a:xfrm>
            <a:off x="1211012" y="3000315"/>
            <a:ext cx="480449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Use an Employee Management System.</a:t>
            </a:r>
          </a:p>
        </p:txBody>
      </p:sp>
      <p:sp>
        <p:nvSpPr>
          <p:cNvPr id="9" name="TextBox 8">
            <a:extLst>
              <a:ext uri="{FF2B5EF4-FFF2-40B4-BE49-F238E27FC236}">
                <a16:creationId xmlns:a16="http://schemas.microsoft.com/office/drawing/2014/main" id="{77EDD1D5-863B-6705-5C79-29168697CC31}"/>
              </a:ext>
            </a:extLst>
          </p:cNvPr>
          <p:cNvSpPr txBox="1"/>
          <p:nvPr/>
        </p:nvSpPr>
        <p:spPr>
          <a:xfrm>
            <a:off x="1211011" y="3539466"/>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Delegate.</a:t>
            </a:r>
            <a:endParaRPr lang="en-US" sz="2000" dirty="0">
              <a:cs typeface="Calibri"/>
            </a:endParaRPr>
          </a:p>
        </p:txBody>
      </p:sp>
      <p:sp>
        <p:nvSpPr>
          <p:cNvPr id="10" name="TextBox 9">
            <a:extLst>
              <a:ext uri="{FF2B5EF4-FFF2-40B4-BE49-F238E27FC236}">
                <a16:creationId xmlns:a16="http://schemas.microsoft.com/office/drawing/2014/main" id="{15CAC3B6-DAF8-1A46-80CE-0A61D87AA4CD}"/>
              </a:ext>
            </a:extLst>
          </p:cNvPr>
          <p:cNvSpPr txBox="1"/>
          <p:nvPr/>
        </p:nvSpPr>
        <p:spPr>
          <a:xfrm>
            <a:off x="1211011" y="405465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Communicate and Share</a:t>
            </a:r>
          </a:p>
        </p:txBody>
      </p:sp>
    </p:spTree>
    <p:extLst>
      <p:ext uri="{BB962C8B-B14F-4D97-AF65-F5344CB8AC3E}">
        <p14:creationId xmlns:p14="http://schemas.microsoft.com/office/powerpoint/2010/main" val="23916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3E256-8F7B-4A19-8C70-27709C12F3AE}"/>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B12C7883-2A3E-4DB5-AF34-ACA691D75A52}"/>
              </a:ext>
            </a:extLst>
          </p:cNvPr>
          <p:cNvSpPr>
            <a:spLocks noGrp="1"/>
          </p:cNvSpPr>
          <p:nvPr>
            <p:ph idx="1"/>
          </p:nvPr>
        </p:nvSpPr>
        <p:spPr/>
        <p:txBody>
          <a:bodyPr/>
          <a:lstStyle/>
          <a:p>
            <a:endParaRPr lang="en-GB" dirty="0"/>
          </a:p>
        </p:txBody>
      </p:sp>
      <p:pic>
        <p:nvPicPr>
          <p:cNvPr id="4" name="Online Media 3" title="Are You A Leader?">
            <a:hlinkClick r:id="" action="ppaction://media"/>
            <a:extLst>
              <a:ext uri="{FF2B5EF4-FFF2-40B4-BE49-F238E27FC236}">
                <a16:creationId xmlns:a16="http://schemas.microsoft.com/office/drawing/2014/main" id="{67DB7031-CDCC-4EF5-A51E-E6C51A5F2F0E}"/>
              </a:ext>
            </a:extLst>
          </p:cNvPr>
          <p:cNvPicPr>
            <a:picLocks noRot="1" noChangeAspect="1"/>
          </p:cNvPicPr>
          <p:nvPr>
            <a:videoFile r:link="rId1"/>
          </p:nvPr>
        </p:nvPicPr>
        <p:blipFill>
          <a:blip r:embed="rId3"/>
          <a:stretch>
            <a:fillRect/>
          </a:stretch>
        </p:blipFill>
        <p:spPr>
          <a:xfrm>
            <a:off x="762000" y="476250"/>
            <a:ext cx="7620000" cy="4762500"/>
          </a:xfrm>
          <a:prstGeom prst="rect">
            <a:avLst/>
          </a:prstGeom>
        </p:spPr>
      </p:pic>
    </p:spTree>
    <p:extLst>
      <p:ext uri="{BB962C8B-B14F-4D97-AF65-F5344CB8AC3E}">
        <p14:creationId xmlns:p14="http://schemas.microsoft.com/office/powerpoint/2010/main" val="86475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671E7-8331-448A-7059-34C5D34C8E45}"/>
              </a:ext>
            </a:extLst>
          </p:cNvPr>
          <p:cNvSpPr>
            <a:spLocks noGrp="1"/>
          </p:cNvSpPr>
          <p:nvPr>
            <p:ph type="title"/>
          </p:nvPr>
        </p:nvSpPr>
        <p:spPr>
          <a:xfrm>
            <a:off x="820571" y="924388"/>
            <a:ext cx="3928850" cy="2243562"/>
          </a:xfrm>
        </p:spPr>
        <p:txBody>
          <a:bodyPr vert="horz" wrap="square" lIns="68580" tIns="34290" rIns="68580" bIns="34290" numCol="1" rtlCol="0" anchor="b" anchorCtr="0" compatLnSpc="1">
            <a:prstTxWarp prst="textNoShape">
              <a:avLst/>
            </a:prstTxWarp>
            <a:normAutofit/>
          </a:bodyPr>
          <a:lstStyle/>
          <a:p>
            <a:r>
              <a:rPr lang="en-US" sz="4500" dirty="0"/>
              <a:t>Behavioural Styles?</a:t>
            </a:r>
          </a:p>
        </p:txBody>
      </p:sp>
      <p:sp>
        <p:nvSpPr>
          <p:cNvPr id="3" name="Content Placeholder 2">
            <a:extLst>
              <a:ext uri="{FF2B5EF4-FFF2-40B4-BE49-F238E27FC236}">
                <a16:creationId xmlns:a16="http://schemas.microsoft.com/office/drawing/2014/main" id="{737DC439-6684-44AC-70DC-1B87741829FB}"/>
              </a:ext>
            </a:extLst>
          </p:cNvPr>
          <p:cNvSpPr>
            <a:spLocks noGrp="1"/>
          </p:cNvSpPr>
          <p:nvPr>
            <p:ph idx="1"/>
          </p:nvPr>
        </p:nvSpPr>
        <p:spPr>
          <a:xfrm>
            <a:off x="820573" y="3167950"/>
            <a:ext cx="3125336" cy="1622663"/>
          </a:xfrm>
        </p:spPr>
        <p:txBody>
          <a:bodyPr vert="horz" wrap="square" lIns="68580" tIns="34290" rIns="68580" bIns="34290" numCol="1" rtlCol="0" anchor="t" anchorCtr="0" compatLnSpc="1">
            <a:prstTxWarp prst="textNoShape">
              <a:avLst/>
            </a:prstTxWarp>
            <a:normAutofit/>
          </a:bodyPr>
          <a:lstStyle/>
          <a:p>
            <a:pPr marL="0" indent="0">
              <a:buNone/>
            </a:pPr>
            <a:r>
              <a:rPr lang="en-US" sz="1800" dirty="0"/>
              <a:t>A behavioural style refers simply to how someone acts at any one time. </a:t>
            </a:r>
          </a:p>
        </p:txBody>
      </p:sp>
      <p:pic>
        <p:nvPicPr>
          <p:cNvPr id="7" name="Graphic 6" descr="Cycle with People">
            <a:extLst>
              <a:ext uri="{FF2B5EF4-FFF2-40B4-BE49-F238E27FC236}">
                <a16:creationId xmlns:a16="http://schemas.microsoft.com/office/drawing/2014/main" id="{682BA9B0-D785-774E-AC2B-B83ACD2B41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48628" y="1882731"/>
            <a:ext cx="2413000" cy="2413000"/>
          </a:xfrm>
          <a:prstGeom prst="rect">
            <a:avLst/>
          </a:prstGeom>
        </p:spPr>
      </p:pic>
    </p:spTree>
    <p:extLst>
      <p:ext uri="{BB962C8B-B14F-4D97-AF65-F5344CB8AC3E}">
        <p14:creationId xmlns:p14="http://schemas.microsoft.com/office/powerpoint/2010/main" val="1752532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575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1042"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390858" y="969087"/>
            <a:ext cx="515816" cy="428322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68580" tIns="34290" rIns="68580" bIns="34290" numCol="1" anchor="t" anchorCtr="0" compatLnSpc="1">
            <a:prstTxWarp prst="textNoShape">
              <a:avLst/>
            </a:prstTxWarp>
          </a:bodyPr>
          <a:lstStyle/>
          <a:p>
            <a:pPr defTabSz="685800"/>
            <a:endParaRPr lang="en-US" sz="1350" dirty="0">
              <a:solidFill>
                <a:prstClr val="black"/>
              </a:solidFill>
              <a:latin typeface="Calibri" panose="020F0502020204030204"/>
            </a:endParaRPr>
          </a:p>
        </p:txBody>
      </p:sp>
      <p:sp>
        <p:nvSpPr>
          <p:cNvPr id="1044"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13576"/>
            <a:ext cx="395420" cy="3938735"/>
          </a:xfrm>
          <a:prstGeom prst="rect">
            <a:avLst/>
          </a:prstGeom>
          <a:solidFill>
            <a:schemeClr val="accent1"/>
          </a:solidFill>
          <a:ln>
            <a:noFill/>
          </a:ln>
        </p:spPr>
        <p:txBody>
          <a:bodyPr vert="horz" wrap="square" lIns="68580" tIns="34290" rIns="68580" bIns="34290" numCol="1" anchor="t" anchorCtr="0" compatLnSpc="1">
            <a:prstTxWarp prst="textNoShape">
              <a:avLst/>
            </a:prstTxWarp>
          </a:bodyPr>
          <a:lstStyle/>
          <a:p>
            <a:pPr defTabSz="685800"/>
            <a:endParaRPr lang="en-US" sz="1350" dirty="0">
              <a:solidFill>
                <a:prstClr val="black"/>
              </a:solidFill>
              <a:latin typeface="Calibri" panose="020F0502020204030204"/>
            </a:endParaRPr>
          </a:p>
        </p:txBody>
      </p:sp>
      <p:sp>
        <p:nvSpPr>
          <p:cNvPr id="1046"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600124" y="768350"/>
            <a:ext cx="307028" cy="4141061"/>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68580" tIns="34290" rIns="68580" bIns="34290" numCol="1" anchor="t" anchorCtr="0" compatLnSpc="1">
            <a:prstTxWarp prst="textNoShape">
              <a:avLst/>
            </a:prstTxWarp>
          </a:bodyPr>
          <a:lstStyle/>
          <a:p>
            <a:pPr defTabSz="685800"/>
            <a:endParaRPr lang="en-US" sz="1350" dirty="0">
              <a:solidFill>
                <a:prstClr val="black"/>
              </a:solidFill>
              <a:latin typeface="Calibri" panose="020F0502020204030204"/>
            </a:endParaRPr>
          </a:p>
        </p:txBody>
      </p:sp>
      <p:sp>
        <p:nvSpPr>
          <p:cNvPr id="1048"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6647" y="769036"/>
            <a:ext cx="2892018" cy="3938735"/>
          </a:xfrm>
          <a:prstGeom prst="rect">
            <a:avLst/>
          </a:prstGeom>
          <a:solidFill>
            <a:schemeClr val="accent1"/>
          </a:solidFill>
          <a:ln>
            <a:noFill/>
          </a:ln>
        </p:spPr>
        <p:txBody>
          <a:bodyPr vert="horz" wrap="square" lIns="68580" tIns="34290" rIns="68580" bIns="34290" numCol="1" anchor="t" anchorCtr="0" compatLnSpc="1">
            <a:prstTxWarp prst="textNoShape">
              <a:avLst/>
            </a:prstTxWarp>
          </a:bodyPr>
          <a:lstStyle/>
          <a:p>
            <a:pPr defTabSz="685800"/>
            <a:endParaRPr lang="en-US" sz="1350" dirty="0">
              <a:solidFill>
                <a:prstClr val="black"/>
              </a:solidFill>
              <a:latin typeface="Calibri" panose="020F0502020204030204"/>
            </a:endParaRPr>
          </a:p>
        </p:txBody>
      </p:sp>
      <p:sp>
        <p:nvSpPr>
          <p:cNvPr id="2" name="Title 1">
            <a:extLst>
              <a:ext uri="{FF2B5EF4-FFF2-40B4-BE49-F238E27FC236}">
                <a16:creationId xmlns:a16="http://schemas.microsoft.com/office/drawing/2014/main" id="{B46BD586-9F95-C174-508F-F8FDF1245C3B}"/>
              </a:ext>
            </a:extLst>
          </p:cNvPr>
          <p:cNvSpPr>
            <a:spLocks noGrp="1"/>
          </p:cNvSpPr>
          <p:nvPr>
            <p:ph type="title"/>
          </p:nvPr>
        </p:nvSpPr>
        <p:spPr>
          <a:xfrm>
            <a:off x="860159" y="1034252"/>
            <a:ext cx="2387205" cy="1103969"/>
          </a:xfrm>
        </p:spPr>
        <p:txBody>
          <a:bodyPr>
            <a:normAutofit/>
          </a:bodyPr>
          <a:lstStyle/>
          <a:p>
            <a:r>
              <a:rPr lang="en-GB" sz="2700" dirty="0">
                <a:solidFill>
                  <a:srgbClr val="FFFFFF"/>
                </a:solidFill>
              </a:rPr>
              <a:t>Merrill and Reid</a:t>
            </a:r>
          </a:p>
        </p:txBody>
      </p:sp>
      <p:sp>
        <p:nvSpPr>
          <p:cNvPr id="1030" name="Content Placeholder 1029">
            <a:extLst>
              <a:ext uri="{FF2B5EF4-FFF2-40B4-BE49-F238E27FC236}">
                <a16:creationId xmlns:a16="http://schemas.microsoft.com/office/drawing/2014/main" id="{026B38B7-BE7D-FD1B-2EB9-AEFD948EE6FE}"/>
              </a:ext>
            </a:extLst>
          </p:cNvPr>
          <p:cNvSpPr>
            <a:spLocks noGrp="1"/>
          </p:cNvSpPr>
          <p:nvPr>
            <p:ph idx="1"/>
          </p:nvPr>
        </p:nvSpPr>
        <p:spPr>
          <a:xfrm>
            <a:off x="854727" y="2195371"/>
            <a:ext cx="2400338" cy="2239447"/>
          </a:xfrm>
        </p:spPr>
        <p:txBody>
          <a:bodyPr anchor="t">
            <a:normAutofit/>
          </a:bodyPr>
          <a:lstStyle/>
          <a:p>
            <a:r>
              <a:rPr lang="en-US" sz="1800" dirty="0">
                <a:solidFill>
                  <a:srgbClr val="FEFFFF"/>
                </a:solidFill>
              </a:rPr>
              <a:t>Analytical</a:t>
            </a:r>
          </a:p>
          <a:p>
            <a:r>
              <a:rPr lang="en-US" sz="1800" dirty="0">
                <a:solidFill>
                  <a:srgbClr val="FEFFFF"/>
                </a:solidFill>
              </a:rPr>
              <a:t>Driving</a:t>
            </a:r>
          </a:p>
          <a:p>
            <a:r>
              <a:rPr lang="en-US" sz="1800" dirty="0">
                <a:solidFill>
                  <a:srgbClr val="FEFFFF"/>
                </a:solidFill>
              </a:rPr>
              <a:t>Amiable</a:t>
            </a:r>
          </a:p>
          <a:p>
            <a:r>
              <a:rPr lang="en-US" sz="1800" dirty="0">
                <a:solidFill>
                  <a:srgbClr val="FEFFFF"/>
                </a:solidFill>
              </a:rPr>
              <a:t>Expressive</a:t>
            </a:r>
          </a:p>
        </p:txBody>
      </p:sp>
      <p:pic>
        <p:nvPicPr>
          <p:cNvPr id="1026" name="Picture 2" descr="David Merrill &amp; Roger Reid - Social Styles">
            <a:extLst>
              <a:ext uri="{FF2B5EF4-FFF2-40B4-BE49-F238E27FC236}">
                <a16:creationId xmlns:a16="http://schemas.microsoft.com/office/drawing/2014/main" id="{39250ED5-5FC7-E299-158E-ABF59EEB31E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02275" y="768350"/>
            <a:ext cx="3397158" cy="3938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487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575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5750"/>
            <a:ext cx="9141714"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3" y="1343312"/>
            <a:ext cx="51435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3" y="1350915"/>
            <a:ext cx="51434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75943" y="2976814"/>
            <a:ext cx="1876484"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3" y="1013038"/>
            <a:ext cx="2925268" cy="3134219"/>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9" y="1335708"/>
            <a:ext cx="5143502"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2" name="Title 1">
            <a:extLst>
              <a:ext uri="{FF2B5EF4-FFF2-40B4-BE49-F238E27FC236}">
                <a16:creationId xmlns:a16="http://schemas.microsoft.com/office/drawing/2014/main" id="{D3FEA44E-A43D-DFD3-0977-F1F08CAB11AE}"/>
              </a:ext>
            </a:extLst>
          </p:cNvPr>
          <p:cNvSpPr>
            <a:spLocks noGrp="1"/>
          </p:cNvSpPr>
          <p:nvPr>
            <p:ph type="title"/>
          </p:nvPr>
        </p:nvSpPr>
        <p:spPr>
          <a:xfrm>
            <a:off x="350041" y="725892"/>
            <a:ext cx="2401025" cy="2540623"/>
          </a:xfrm>
        </p:spPr>
        <p:txBody>
          <a:bodyPr anchor="b">
            <a:normAutofit/>
          </a:bodyPr>
          <a:lstStyle/>
          <a:p>
            <a:pPr algn="r"/>
            <a:r>
              <a:rPr lang="en-GB" sz="3000" dirty="0">
                <a:solidFill>
                  <a:srgbClr val="FFFFFF"/>
                </a:solidFill>
              </a:rPr>
              <a:t>Merrill and Reid</a:t>
            </a:r>
          </a:p>
        </p:txBody>
      </p:sp>
      <p:sp>
        <p:nvSpPr>
          <p:cNvPr id="3" name="Content Placeholder 2">
            <a:extLst>
              <a:ext uri="{FF2B5EF4-FFF2-40B4-BE49-F238E27FC236}">
                <a16:creationId xmlns:a16="http://schemas.microsoft.com/office/drawing/2014/main" id="{E58694EA-8971-8E0B-685F-F8C4BCC6536A}"/>
              </a:ext>
            </a:extLst>
          </p:cNvPr>
          <p:cNvSpPr>
            <a:spLocks noGrp="1"/>
          </p:cNvSpPr>
          <p:nvPr>
            <p:ph idx="1"/>
          </p:nvPr>
        </p:nvSpPr>
        <p:spPr>
          <a:xfrm>
            <a:off x="3607695" y="772861"/>
            <a:ext cx="4916510" cy="4159535"/>
          </a:xfrm>
        </p:spPr>
        <p:txBody>
          <a:bodyPr anchor="ctr">
            <a:normAutofit/>
          </a:bodyPr>
          <a:lstStyle/>
          <a:p>
            <a:r>
              <a:rPr lang="en-GB" sz="1200" dirty="0">
                <a:latin typeface="Lato" panose="020F0502020204030203" pitchFamily="34" charset="0"/>
              </a:rPr>
              <a:t>The four quadrants that the two dimensions of assertiveness and responsiveness create, give the four social styles.</a:t>
            </a:r>
          </a:p>
          <a:p>
            <a:r>
              <a:rPr lang="en-GB" sz="1200" b="1" dirty="0">
                <a:latin typeface="Lato" panose="020F0502020204030203" pitchFamily="34" charset="0"/>
              </a:rPr>
              <a:t>Analytical</a:t>
            </a:r>
          </a:p>
          <a:p>
            <a:r>
              <a:rPr lang="en-GB" sz="1200" dirty="0">
                <a:latin typeface="Lato" panose="020F0502020204030203" pitchFamily="34" charset="0"/>
              </a:rPr>
              <a:t>The analytical style of interaction asserts itself by asking, rather than telling. It is also characterised by a high level of emotional control. It values facts, logic and accuracy, presenting a disciplined and unemotional – some would say cold – face to the world. This manifests in a deep need to be right about things, and therefore a highly deliberative, data-driven approach to decisions. As with all styles, there is a weakness, which is a lack of willingness to state a position until the analytical person is certain of their ground.</a:t>
            </a:r>
          </a:p>
          <a:p>
            <a:r>
              <a:rPr lang="en-GB" sz="1200" b="1" dirty="0">
                <a:latin typeface="Lato" panose="020F0502020204030203" pitchFamily="34" charset="0"/>
              </a:rPr>
              <a:t>Driving</a:t>
            </a:r>
          </a:p>
          <a:p>
            <a:r>
              <a:rPr lang="en-GB" sz="1200" dirty="0">
                <a:latin typeface="Lato" panose="020F0502020204030203" pitchFamily="34" charset="0"/>
              </a:rPr>
              <a:t>The driving style is the typical task-oriented behaviour that prefers to tell rather than ask and shows little concern for feelings. It cares more about results. This is a fast-paced style, keen to make decisions, take power, and exert control. Often unco-operative, this is an efficient, results-driven behaviour, the inevitable compromise of which is to sacrifice personal relationships in the short term and, in extremis, in the long term too. The weakness of this style is evident: a frequent unwillingness to listen and accommodate the needs of others.</a:t>
            </a:r>
          </a:p>
          <a:p>
            <a:endParaRPr lang="en-GB" sz="1200" dirty="0"/>
          </a:p>
        </p:txBody>
      </p:sp>
    </p:spTree>
    <p:extLst>
      <p:ext uri="{BB962C8B-B14F-4D97-AF65-F5344CB8AC3E}">
        <p14:creationId xmlns:p14="http://schemas.microsoft.com/office/powerpoint/2010/main" val="3476224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575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5750"/>
            <a:ext cx="9141714"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3" y="1343312"/>
            <a:ext cx="51435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3" y="1350915"/>
            <a:ext cx="51434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75943" y="2976814"/>
            <a:ext cx="1876484"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3" y="1013038"/>
            <a:ext cx="2925268" cy="3134219"/>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en-US" sz="1350"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9" y="1335708"/>
            <a:ext cx="5143502"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2" name="Title 1">
            <a:extLst>
              <a:ext uri="{FF2B5EF4-FFF2-40B4-BE49-F238E27FC236}">
                <a16:creationId xmlns:a16="http://schemas.microsoft.com/office/drawing/2014/main" id="{EB0EF6EE-D8AA-9E24-FC1C-7FF3DF02C24E}"/>
              </a:ext>
            </a:extLst>
          </p:cNvPr>
          <p:cNvSpPr>
            <a:spLocks noGrp="1"/>
          </p:cNvSpPr>
          <p:nvPr>
            <p:ph type="title"/>
          </p:nvPr>
        </p:nvSpPr>
        <p:spPr>
          <a:xfrm>
            <a:off x="350041" y="725892"/>
            <a:ext cx="2401025" cy="2540623"/>
          </a:xfrm>
        </p:spPr>
        <p:txBody>
          <a:bodyPr anchor="b">
            <a:normAutofit/>
          </a:bodyPr>
          <a:lstStyle/>
          <a:p>
            <a:pPr algn="r"/>
            <a:r>
              <a:rPr lang="en-GB" sz="3000" dirty="0">
                <a:solidFill>
                  <a:srgbClr val="FFFFFF"/>
                </a:solidFill>
              </a:rPr>
              <a:t>Merrill and Reid</a:t>
            </a:r>
          </a:p>
        </p:txBody>
      </p:sp>
      <p:sp>
        <p:nvSpPr>
          <p:cNvPr id="3" name="Content Placeholder 2">
            <a:extLst>
              <a:ext uri="{FF2B5EF4-FFF2-40B4-BE49-F238E27FC236}">
                <a16:creationId xmlns:a16="http://schemas.microsoft.com/office/drawing/2014/main" id="{E8F5CA5A-7111-2C66-CD9C-87E5F305702A}"/>
              </a:ext>
            </a:extLst>
          </p:cNvPr>
          <p:cNvSpPr>
            <a:spLocks noGrp="1"/>
          </p:cNvSpPr>
          <p:nvPr>
            <p:ph idx="1"/>
          </p:nvPr>
        </p:nvSpPr>
        <p:spPr>
          <a:xfrm>
            <a:off x="3607695" y="772861"/>
            <a:ext cx="4916510" cy="4159535"/>
          </a:xfrm>
        </p:spPr>
        <p:txBody>
          <a:bodyPr anchor="ctr">
            <a:normAutofit lnSpcReduction="10000"/>
          </a:bodyPr>
          <a:lstStyle/>
          <a:p>
            <a:r>
              <a:rPr lang="en-GB" sz="1425" b="1" dirty="0">
                <a:latin typeface="Lato" panose="020F0502020204030203" pitchFamily="34" charset="0"/>
              </a:rPr>
              <a:t>Expressive</a:t>
            </a:r>
          </a:p>
          <a:p>
            <a:r>
              <a:rPr lang="en-GB" sz="1425" dirty="0">
                <a:latin typeface="Lato" panose="020F0502020204030203" pitchFamily="34" charset="0"/>
              </a:rPr>
              <a:t>The expressive style is also assertive, but uses feelings to achieve its objectives. The behaviour is highly spontaneous and demands recognition and approval, and favours gut instinct in decision-making. At its best, this style comes across as charismatic, enthusiastic and idealistic. At its worst, however, the expressive style can be seen as impulsive, shallow and even manipulative.</a:t>
            </a:r>
          </a:p>
          <a:p>
            <a:r>
              <a:rPr lang="en-GB" sz="1425" b="1" dirty="0">
                <a:latin typeface="Lato" panose="020F0502020204030203" pitchFamily="34" charset="0"/>
              </a:rPr>
              <a:t>Amiable</a:t>
            </a:r>
          </a:p>
          <a:p>
            <a:r>
              <a:rPr lang="en-GB" sz="1425" dirty="0">
                <a:latin typeface="Lato" panose="020F0502020204030203" pitchFamily="34" charset="0"/>
              </a:rPr>
              <a:t>The amiable style expresses concern for people above all else. Keen to share emotion and not to assert itself over others, building and maintaining relationships dominate behaviour. These concerns manifest a slow, deliberate pace, coming across as sensitive, supportive and dependable. The corollary is a certain nervousness about, and even a resistance to, change. This arises from a deep need for personal security. The weaknesses of this style are the reverse of the strengths of the opposite quadrant: a low willingness to initiate change, and take action.</a:t>
            </a:r>
          </a:p>
          <a:p>
            <a:endParaRPr lang="en-GB" sz="1425" dirty="0"/>
          </a:p>
        </p:txBody>
      </p:sp>
    </p:spTree>
    <p:extLst>
      <p:ext uri="{BB962C8B-B14F-4D97-AF65-F5344CB8AC3E}">
        <p14:creationId xmlns:p14="http://schemas.microsoft.com/office/powerpoint/2010/main" val="2093537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FA09-F3CC-D4D8-2398-BF60E9844E74}"/>
              </a:ext>
            </a:extLst>
          </p:cNvPr>
          <p:cNvSpPr>
            <a:spLocks noGrp="1"/>
          </p:cNvSpPr>
          <p:nvPr>
            <p:ph type="title"/>
          </p:nvPr>
        </p:nvSpPr>
        <p:spPr>
          <a:xfrm>
            <a:off x="486697" y="757700"/>
            <a:ext cx="2629121" cy="1216741"/>
          </a:xfrm>
        </p:spPr>
        <p:txBody>
          <a:bodyPr>
            <a:normAutofit fontScale="90000"/>
          </a:bodyPr>
          <a:lstStyle/>
          <a:p>
            <a:r>
              <a:rPr lang="en-GB" sz="2775" dirty="0"/>
              <a:t>Berne’s Transactional Analysis</a:t>
            </a:r>
          </a:p>
        </p:txBody>
      </p:sp>
      <p:sp>
        <p:nvSpPr>
          <p:cNvPr id="3" name="Content Placeholder 2">
            <a:extLst>
              <a:ext uri="{FF2B5EF4-FFF2-40B4-BE49-F238E27FC236}">
                <a16:creationId xmlns:a16="http://schemas.microsoft.com/office/drawing/2014/main" id="{B6759E75-E672-A405-C1AF-E2E9C80D907C}"/>
              </a:ext>
            </a:extLst>
          </p:cNvPr>
          <p:cNvSpPr>
            <a:spLocks noGrp="1"/>
          </p:cNvSpPr>
          <p:nvPr>
            <p:ph idx="1"/>
          </p:nvPr>
        </p:nvSpPr>
        <p:spPr>
          <a:xfrm>
            <a:off x="486698" y="2114551"/>
            <a:ext cx="2629121" cy="2839064"/>
          </a:xfrm>
        </p:spPr>
        <p:txBody>
          <a:bodyPr>
            <a:normAutofit/>
          </a:bodyPr>
          <a:lstStyle/>
          <a:p>
            <a:r>
              <a:rPr lang="en-GB" sz="1500" dirty="0">
                <a:latin typeface="Google Sans"/>
              </a:rPr>
              <a:t>In the 1950s Eric Berne began to develop his theories of Transactional Analysis. He said that verbal communication, particularly face-to-face, is at the centre of human social relationships and psychoanalysis. His starting point was that when two people encounter each other, one of them will speak to the other.</a:t>
            </a:r>
            <a:endParaRPr lang="en-GB" sz="1500" dirty="0"/>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285750"/>
            <a:ext cx="5664708" cy="51435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704089"/>
            <a:ext cx="4938074" cy="430439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pic>
        <p:nvPicPr>
          <p:cNvPr id="7" name="Graphic 6" descr="Chat">
            <a:extLst>
              <a:ext uri="{FF2B5EF4-FFF2-40B4-BE49-F238E27FC236}">
                <a16:creationId xmlns:a16="http://schemas.microsoft.com/office/drawing/2014/main" id="{8944F118-2D08-298E-602A-8C841BB21E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46807" y="891445"/>
            <a:ext cx="3929676" cy="3929676"/>
          </a:xfrm>
          <a:prstGeom prst="rect">
            <a:avLst/>
          </a:prstGeom>
          <a:effectLst/>
        </p:spPr>
      </p:pic>
    </p:spTree>
    <p:extLst>
      <p:ext uri="{BB962C8B-B14F-4D97-AF65-F5344CB8AC3E}">
        <p14:creationId xmlns:p14="http://schemas.microsoft.com/office/powerpoint/2010/main" val="1430153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E2806-230A-EF36-4F3B-F05BA65A37E2}"/>
              </a:ext>
            </a:extLst>
          </p:cNvPr>
          <p:cNvSpPr>
            <a:spLocks noGrp="1"/>
          </p:cNvSpPr>
          <p:nvPr>
            <p:ph type="title"/>
          </p:nvPr>
        </p:nvSpPr>
        <p:spPr/>
        <p:txBody>
          <a:bodyPr/>
          <a:lstStyle/>
          <a:p>
            <a:endParaRPr lang="en-GB" dirty="0"/>
          </a:p>
        </p:txBody>
      </p:sp>
      <p:pic>
        <p:nvPicPr>
          <p:cNvPr id="4" name="Online Media 3" title="Transactional Analysis Theory by Eric Berne - Dr. Paras, Matrrix | Best Life Coach in India &amp; USA.">
            <a:hlinkClick r:id="" action="ppaction://media"/>
            <a:extLst>
              <a:ext uri="{FF2B5EF4-FFF2-40B4-BE49-F238E27FC236}">
                <a16:creationId xmlns:a16="http://schemas.microsoft.com/office/drawing/2014/main" id="{EF2392FE-E08E-AA6A-920C-C99AA3473D73}"/>
              </a:ext>
            </a:extLst>
          </p:cNvPr>
          <p:cNvPicPr>
            <a:picLocks noGrp="1" noRot="1" noChangeAspect="1"/>
          </p:cNvPicPr>
          <p:nvPr>
            <p:ph idx="1"/>
            <a:videoFile r:link="rId1"/>
          </p:nvPr>
        </p:nvPicPr>
        <p:blipFill>
          <a:blip r:embed="rId3"/>
          <a:stretch>
            <a:fillRect/>
          </a:stretch>
        </p:blipFill>
        <p:spPr>
          <a:xfrm>
            <a:off x="628651" y="559594"/>
            <a:ext cx="8110670" cy="4595813"/>
          </a:xfrm>
          <a:prstGeom prst="rect">
            <a:avLst/>
          </a:prstGeom>
        </p:spPr>
      </p:pic>
    </p:spTree>
    <p:extLst>
      <p:ext uri="{BB962C8B-B14F-4D97-AF65-F5344CB8AC3E}">
        <p14:creationId xmlns:p14="http://schemas.microsoft.com/office/powerpoint/2010/main" val="95033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31E70-52EC-CA40-F650-4A17206525BE}"/>
              </a:ext>
            </a:extLst>
          </p:cNvPr>
          <p:cNvSpPr>
            <a:spLocks noGrp="1"/>
          </p:cNvSpPr>
          <p:nvPr>
            <p:ph type="title"/>
          </p:nvPr>
        </p:nvSpPr>
        <p:spPr>
          <a:xfrm>
            <a:off x="1809750" y="966269"/>
            <a:ext cx="6572250" cy="920530"/>
          </a:xfrm>
        </p:spPr>
        <p:txBody>
          <a:bodyPr/>
          <a:lstStyle/>
          <a:p>
            <a:r>
              <a:rPr lang="en-GB" b="1" dirty="0"/>
              <a:t>4 Fundamentals of leadership?</a:t>
            </a:r>
          </a:p>
        </p:txBody>
      </p:sp>
      <p:graphicFrame>
        <p:nvGraphicFramePr>
          <p:cNvPr id="17" name="Content Placeholder 2">
            <a:extLst>
              <a:ext uri="{FF2B5EF4-FFF2-40B4-BE49-F238E27FC236}">
                <a16:creationId xmlns:a16="http://schemas.microsoft.com/office/drawing/2014/main" id="{11F29598-8B08-247D-8813-9B60BCAE5623}"/>
              </a:ext>
            </a:extLst>
          </p:cNvPr>
          <p:cNvGraphicFramePr>
            <a:graphicFrameLocks noGrp="1"/>
          </p:cNvGraphicFramePr>
          <p:nvPr>
            <p:ph idx="1"/>
          </p:nvPr>
        </p:nvGraphicFramePr>
        <p:xfrm>
          <a:off x="1285875" y="1744046"/>
          <a:ext cx="6572250" cy="3021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603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29849" y="1266554"/>
            <a:ext cx="3402739" cy="973938"/>
          </a:xfrm>
        </p:spPr>
        <p:txBody>
          <a:bodyPr anchor="t">
            <a:normAutofit/>
          </a:bodyPr>
          <a:lstStyle/>
          <a:p>
            <a:r>
              <a:rPr lang="en-GB" sz="2083" b="1" dirty="0"/>
              <a:t>What Do I Bring to Leadership?</a:t>
            </a:r>
          </a:p>
        </p:txBody>
      </p:sp>
      <p:pic>
        <p:nvPicPr>
          <p:cNvPr id="5" name="Picture 4" descr="One in a crowd">
            <a:extLst>
              <a:ext uri="{FF2B5EF4-FFF2-40B4-BE49-F238E27FC236}">
                <a16:creationId xmlns:a16="http://schemas.microsoft.com/office/drawing/2014/main" id="{CE14A3DE-D16B-41A2-CE16-BA2AF1C101ED}"/>
              </a:ext>
            </a:extLst>
          </p:cNvPr>
          <p:cNvPicPr>
            <a:picLocks noChangeAspect="1"/>
          </p:cNvPicPr>
          <p:nvPr/>
        </p:nvPicPr>
        <p:blipFill rotWithShape="1">
          <a:blip r:embed="rId3"/>
          <a:srcRect l="28745" r="20555"/>
          <a:stretch/>
        </p:blipFill>
        <p:spPr>
          <a:xfrm>
            <a:off x="762018" y="476258"/>
            <a:ext cx="3219469" cy="4762492"/>
          </a:xfrm>
          <a:prstGeom prst="rect">
            <a:avLst/>
          </a:prstGeom>
        </p:spPr>
      </p:pic>
      <p:sp>
        <p:nvSpPr>
          <p:cNvPr id="2" name="Content Placeholder 1"/>
          <p:cNvSpPr>
            <a:spLocks noGrp="1"/>
          </p:cNvSpPr>
          <p:nvPr>
            <p:ph idx="1"/>
          </p:nvPr>
        </p:nvSpPr>
        <p:spPr>
          <a:xfrm>
            <a:off x="4429849" y="2247900"/>
            <a:ext cx="3402739" cy="2493893"/>
          </a:xfrm>
        </p:spPr>
        <p:txBody>
          <a:bodyPr>
            <a:normAutofit/>
          </a:bodyPr>
          <a:lstStyle/>
          <a:p>
            <a:r>
              <a:rPr lang="en-GB" sz="1667" dirty="0"/>
              <a:t>What unique gifts do you brings to leadership?</a:t>
            </a:r>
          </a:p>
        </p:txBody>
      </p:sp>
    </p:spTree>
    <p:extLst>
      <p:ext uri="{BB962C8B-B14F-4D97-AF65-F5344CB8AC3E}">
        <p14:creationId xmlns:p14="http://schemas.microsoft.com/office/powerpoint/2010/main" val="205073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38250" y="1266554"/>
            <a:ext cx="2553540" cy="973938"/>
          </a:xfrm>
        </p:spPr>
        <p:txBody>
          <a:bodyPr anchor="t">
            <a:normAutofit/>
          </a:bodyPr>
          <a:lstStyle/>
          <a:p>
            <a:r>
              <a:rPr lang="en-US" sz="2083" b="1" dirty="0"/>
              <a:t>Being an effective leader begins with YOU</a:t>
            </a:r>
            <a:endParaRPr lang="en-GB" sz="2083" b="1" dirty="0"/>
          </a:p>
        </p:txBody>
      </p:sp>
      <p:sp>
        <p:nvSpPr>
          <p:cNvPr id="5" name="Content Placeholder 4"/>
          <p:cNvSpPr>
            <a:spLocks noGrp="1"/>
          </p:cNvSpPr>
          <p:nvPr>
            <p:ph idx="1"/>
          </p:nvPr>
        </p:nvSpPr>
        <p:spPr>
          <a:xfrm>
            <a:off x="1238250" y="2247900"/>
            <a:ext cx="2553540" cy="2493893"/>
          </a:xfrm>
        </p:spPr>
        <p:txBody>
          <a:bodyPr>
            <a:normAutofit/>
          </a:bodyPr>
          <a:lstStyle/>
          <a:p>
            <a:r>
              <a:rPr lang="en-US" sz="1333" dirty="0"/>
              <a:t>Being self-aware</a:t>
            </a:r>
          </a:p>
          <a:p>
            <a:r>
              <a:rPr lang="en-US" sz="1333" dirty="0"/>
              <a:t>Being aware of the impact you have on others</a:t>
            </a:r>
          </a:p>
          <a:p>
            <a:r>
              <a:rPr lang="en-US" sz="1333" dirty="0"/>
              <a:t>Knowing what really matters to you</a:t>
            </a:r>
          </a:p>
          <a:p>
            <a:r>
              <a:rPr lang="en-US" sz="1333" dirty="0"/>
              <a:t>Behaving in alignment with your core purpose and values</a:t>
            </a:r>
          </a:p>
          <a:p>
            <a:r>
              <a:rPr lang="en-US" sz="1333" dirty="0"/>
              <a:t>Expressing yourself authentically</a:t>
            </a:r>
          </a:p>
        </p:txBody>
      </p:sp>
      <p:pic>
        <p:nvPicPr>
          <p:cNvPr id="13" name="Picture 12" descr="One in a crowd">
            <a:extLst>
              <a:ext uri="{FF2B5EF4-FFF2-40B4-BE49-F238E27FC236}">
                <a16:creationId xmlns:a16="http://schemas.microsoft.com/office/drawing/2014/main" id="{73BFCA09-415F-AF28-E32B-165D75373498}"/>
              </a:ext>
            </a:extLst>
          </p:cNvPr>
          <p:cNvPicPr>
            <a:picLocks noChangeAspect="1"/>
          </p:cNvPicPr>
          <p:nvPr/>
        </p:nvPicPr>
        <p:blipFill rotWithShape="1">
          <a:blip r:embed="rId3"/>
          <a:srcRect l="17810" r="17810"/>
          <a:stretch/>
        </p:blipFill>
        <p:spPr>
          <a:xfrm>
            <a:off x="4134070" y="817836"/>
            <a:ext cx="4247931" cy="38099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2000"/>
                                        <p:tgtEl>
                                          <p:spTgt spid="5">
                                            <p:txEl>
                                              <p:pRg st="1" end="1"/>
                                            </p:txEl>
                                          </p:spTgt>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2000"/>
                                        <p:tgtEl>
                                          <p:spTgt spid="5">
                                            <p:txEl>
                                              <p:pRg st="2" end="2"/>
                                            </p:txEl>
                                          </p:spTgt>
                                        </p:tgtEl>
                                      </p:cBhvr>
                                    </p:animEffect>
                                  </p:childTnLst>
                                </p:cTn>
                              </p:par>
                            </p:childTnLst>
                          </p:cTn>
                        </p:par>
                        <p:par>
                          <p:cTn id="16" fill="hold">
                            <p:stCondLst>
                              <p:cond delay="6000"/>
                            </p:stCondLst>
                            <p:childTnLst>
                              <p:par>
                                <p:cTn id="17" presetID="10" presetClass="entr" presetSubtype="0" fill="hold" grpId="0"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2000"/>
                                        <p:tgtEl>
                                          <p:spTgt spid="5">
                                            <p:txEl>
                                              <p:pRg st="3" end="3"/>
                                            </p:txEl>
                                          </p:spTgt>
                                        </p:tgtEl>
                                      </p:cBhvr>
                                    </p:animEffect>
                                  </p:childTnLst>
                                </p:cTn>
                              </p:par>
                            </p:childTnLst>
                          </p:cTn>
                        </p:par>
                        <p:par>
                          <p:cTn id="20" fill="hold">
                            <p:stCondLst>
                              <p:cond delay="8000"/>
                            </p:stCondLst>
                            <p:childTnLst>
                              <p:par>
                                <p:cTn id="21" presetID="10" presetClass="entr" presetSubtype="0" fill="hold" grpId="0"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20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849" y="1266554"/>
            <a:ext cx="3402739" cy="973938"/>
          </a:xfrm>
        </p:spPr>
        <p:txBody>
          <a:bodyPr anchor="t">
            <a:normAutofit/>
          </a:bodyPr>
          <a:lstStyle/>
          <a:p>
            <a:r>
              <a:rPr lang="en-GB" sz="2083" dirty="0"/>
              <a:t>Activity: </a:t>
            </a:r>
            <a:br>
              <a:rPr lang="en-GB" sz="2083" dirty="0"/>
            </a:br>
            <a:endParaRPr lang="en-GB" sz="2083" dirty="0"/>
          </a:p>
        </p:txBody>
      </p:sp>
      <p:pic>
        <p:nvPicPr>
          <p:cNvPr id="5" name="Picture 4" descr="Large skydiving group mid-air">
            <a:extLst>
              <a:ext uri="{FF2B5EF4-FFF2-40B4-BE49-F238E27FC236}">
                <a16:creationId xmlns:a16="http://schemas.microsoft.com/office/drawing/2014/main" id="{32DB82E8-1B5E-1122-CDD8-6DC470D7A7AD}"/>
              </a:ext>
            </a:extLst>
          </p:cNvPr>
          <p:cNvPicPr>
            <a:picLocks noChangeAspect="1"/>
          </p:cNvPicPr>
          <p:nvPr/>
        </p:nvPicPr>
        <p:blipFill rotWithShape="1">
          <a:blip r:embed="rId3"/>
          <a:srcRect l="28107" r="26939"/>
          <a:stretch/>
        </p:blipFill>
        <p:spPr>
          <a:xfrm>
            <a:off x="762018" y="476258"/>
            <a:ext cx="3219469" cy="4762492"/>
          </a:xfrm>
          <a:prstGeom prst="rect">
            <a:avLst/>
          </a:prstGeom>
        </p:spPr>
      </p:pic>
      <p:sp>
        <p:nvSpPr>
          <p:cNvPr id="3" name="Content Placeholder 2"/>
          <p:cNvSpPr>
            <a:spLocks noGrp="1"/>
          </p:cNvSpPr>
          <p:nvPr>
            <p:ph idx="1"/>
          </p:nvPr>
        </p:nvSpPr>
        <p:spPr>
          <a:xfrm>
            <a:off x="4429849" y="1798803"/>
            <a:ext cx="3402739" cy="2723931"/>
          </a:xfrm>
        </p:spPr>
        <p:txBody>
          <a:bodyPr>
            <a:normAutofit/>
          </a:bodyPr>
          <a:lstStyle/>
          <a:p>
            <a:pPr marL="0" indent="0">
              <a:buNone/>
            </a:pPr>
            <a:r>
              <a:rPr lang="en-GB" sz="1333" dirty="0"/>
              <a:t>Think about managers and leaders that you have met and seen in action. This can be at work, in a previous job, in a business that you know, or from a relevant TV programme or movie you have seen. Make a few notes about their leadership style and how you would feel (or do feel) working for them.</a:t>
            </a:r>
          </a:p>
          <a:p>
            <a:pPr marL="0" indent="0">
              <a:buNone/>
            </a:pPr>
            <a:r>
              <a:rPr lang="en-GB" sz="1333" dirty="0"/>
              <a:t>Points to consider could include: </a:t>
            </a:r>
          </a:p>
          <a:p>
            <a:pPr marL="0" indent="0">
              <a:buNone/>
            </a:pPr>
            <a:r>
              <a:rPr lang="en-GB" sz="1333" dirty="0"/>
              <a:t>your motivation; your confidence; your willingness to engage and contribute ideas and suggestions; respect for the manager and confidence in their ability to lead.</a:t>
            </a:r>
          </a:p>
        </p:txBody>
      </p:sp>
    </p:spTree>
    <p:extLst>
      <p:ext uri="{BB962C8B-B14F-4D97-AF65-F5344CB8AC3E}">
        <p14:creationId xmlns:p14="http://schemas.microsoft.com/office/powerpoint/2010/main" val="3757738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sitting at a table&#10;&#10;Description automatically generated">
            <a:extLst>
              <a:ext uri="{FF2B5EF4-FFF2-40B4-BE49-F238E27FC236}">
                <a16:creationId xmlns:a16="http://schemas.microsoft.com/office/drawing/2014/main" id="{BAEC95C6-AE1D-4F94-695A-9784512A67D5}"/>
              </a:ext>
            </a:extLst>
          </p:cNvPr>
          <p:cNvPicPr>
            <a:picLocks noChangeAspect="1"/>
          </p:cNvPicPr>
          <p:nvPr/>
        </p:nvPicPr>
        <p:blipFill>
          <a:blip r:embed="rId2"/>
          <a:stretch>
            <a:fillRect/>
          </a:stretch>
        </p:blipFill>
        <p:spPr>
          <a:xfrm>
            <a:off x="2709884" y="683307"/>
            <a:ext cx="3834487" cy="4240557"/>
          </a:xfrm>
          <a:prstGeom prst="rect">
            <a:avLst/>
          </a:prstGeom>
        </p:spPr>
      </p:pic>
    </p:spTree>
    <p:extLst>
      <p:ext uri="{BB962C8B-B14F-4D97-AF65-F5344CB8AC3E}">
        <p14:creationId xmlns:p14="http://schemas.microsoft.com/office/powerpoint/2010/main" val="1462721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managers vs leaders quotes"/>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28346" y="1165304"/>
            <a:ext cx="5044966" cy="3075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6981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882254" y="835643"/>
            <a:ext cx="5397500" cy="529167"/>
          </a:xfrm>
        </p:spPr>
        <p:txBody>
          <a:bodyPr/>
          <a:lstStyle/>
          <a:p>
            <a:r>
              <a:rPr lang="en-GB" altLang="en-US" dirty="0">
                <a:effectLst>
                  <a:outerShdw blurRad="38100" dist="38100" dir="2700000" algn="tl">
                    <a:srgbClr val="C0C0C0"/>
                  </a:outerShdw>
                </a:effectLst>
              </a:rPr>
              <a:t>Ken Blanchard once said….</a:t>
            </a:r>
          </a:p>
        </p:txBody>
      </p:sp>
      <p:sp>
        <p:nvSpPr>
          <p:cNvPr id="87043" name="Rectangle 3"/>
          <p:cNvSpPr>
            <a:spLocks noGrp="1" noChangeArrowheads="1"/>
          </p:cNvSpPr>
          <p:nvPr>
            <p:ph type="body" idx="1"/>
          </p:nvPr>
        </p:nvSpPr>
        <p:spPr>
          <a:xfrm>
            <a:off x="882277" y="1715382"/>
            <a:ext cx="3650148" cy="2857500"/>
          </a:xfrm>
        </p:spPr>
        <p:txBody>
          <a:bodyPr/>
          <a:lstStyle/>
          <a:p>
            <a:pPr marL="0" indent="0" algn="ctr">
              <a:buNone/>
            </a:pPr>
            <a:endParaRPr lang="en-GB" altLang="en-US" sz="1667" i="1" dirty="0"/>
          </a:p>
          <a:p>
            <a:pPr marL="0" indent="0" algn="ctr">
              <a:buNone/>
            </a:pPr>
            <a:r>
              <a:rPr lang="en-GB" altLang="en-US" sz="1667" b="1" dirty="0">
                <a:effectLst>
                  <a:outerShdw blurRad="38100" dist="38100" dir="2700000" algn="tl">
                    <a:srgbClr val="C0C0C0"/>
                  </a:outerShdw>
                </a:effectLst>
              </a:rPr>
              <a:t>“EFFECTIVE LEADERS </a:t>
            </a:r>
          </a:p>
          <a:p>
            <a:pPr marL="0" indent="0" algn="ctr">
              <a:buNone/>
            </a:pPr>
            <a:r>
              <a:rPr lang="en-GB" altLang="en-US" sz="1667" b="1" dirty="0">
                <a:effectLst>
                  <a:outerShdw blurRad="38100" dist="38100" dir="2700000" algn="tl">
                    <a:srgbClr val="C0C0C0"/>
                  </a:outerShdw>
                </a:effectLst>
              </a:rPr>
              <a:t>MOVE </a:t>
            </a:r>
          </a:p>
          <a:p>
            <a:pPr marL="0" indent="0" algn="ctr">
              <a:buNone/>
            </a:pPr>
            <a:r>
              <a:rPr lang="en-GB" altLang="en-US" sz="1667" b="1" dirty="0">
                <a:effectLst>
                  <a:outerShdw blurRad="38100" dist="38100" dir="2700000" algn="tl">
                    <a:srgbClr val="C0C0C0"/>
                  </a:outerShdw>
                </a:effectLst>
              </a:rPr>
              <a:t>PEOPLE FROM DEPENDENCE </a:t>
            </a:r>
          </a:p>
          <a:p>
            <a:pPr marL="0" indent="0" algn="ctr">
              <a:buNone/>
            </a:pPr>
            <a:r>
              <a:rPr lang="en-GB" altLang="en-US" sz="1667" b="1" dirty="0">
                <a:effectLst>
                  <a:outerShdw blurRad="38100" dist="38100" dir="2700000" algn="tl">
                    <a:srgbClr val="C0C0C0"/>
                  </a:outerShdw>
                </a:effectLst>
              </a:rPr>
              <a:t>TO INDEPENDENCE</a:t>
            </a:r>
            <a:r>
              <a:rPr lang="en-GB" altLang="en-US" sz="1667" b="1" i="1" dirty="0">
                <a:effectLst>
                  <a:outerShdw blurRad="38100" dist="38100" dir="2700000" algn="tl">
                    <a:srgbClr val="C0C0C0"/>
                  </a:outerShdw>
                </a:effectLst>
              </a:rPr>
              <a:t>”</a:t>
            </a:r>
          </a:p>
          <a:p>
            <a:pPr marL="0" indent="0" algn="ctr">
              <a:buNone/>
            </a:pPr>
            <a:endParaRPr lang="en-GB" altLang="en-US" sz="1667" b="1" i="1" dirty="0">
              <a:effectLst>
                <a:outerShdw blurRad="38100" dist="38100" dir="2700000" algn="tl">
                  <a:srgbClr val="C0C0C0"/>
                </a:outerShdw>
              </a:effectLst>
            </a:endParaRPr>
          </a:p>
          <a:p>
            <a:pPr marL="0" indent="0" algn="ctr">
              <a:buNone/>
            </a:pPr>
            <a:endParaRPr lang="en-GB" altLang="en-US" sz="1667" b="1" dirty="0">
              <a:effectLst>
                <a:outerShdw blurRad="38100" dist="38100" dir="2700000" algn="tl">
                  <a:srgbClr val="C0C0C0"/>
                </a:outerShdw>
              </a:effectLst>
            </a:endParaRPr>
          </a:p>
        </p:txBody>
      </p:sp>
      <p:pic>
        <p:nvPicPr>
          <p:cNvPr id="87045" name="Picture 5" descr="Ken">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539" y="3642430"/>
            <a:ext cx="740833" cy="930452"/>
          </a:xfrm>
          <a:prstGeom prst="rect">
            <a:avLst/>
          </a:prstGeom>
          <a:noFill/>
          <a:extLst>
            <a:ext uri="{909E8E84-426E-40DD-AFC4-6F175D3DCCD1}">
              <a14:hiddenFill xmlns:a14="http://schemas.microsoft.com/office/drawing/2010/main">
                <a:solidFill>
                  <a:srgbClr val="FFFFFF"/>
                </a:solidFill>
              </a14:hiddenFill>
            </a:ext>
          </a:extLst>
        </p:spPr>
      </p:pic>
      <p:pic>
        <p:nvPicPr>
          <p:cNvPr id="87046" name="Picture 6" descr="FLTC - Innov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184" y="1407804"/>
            <a:ext cx="2345973" cy="3049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04071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B15E-83C3-382B-DD8E-610FBEF31715}"/>
              </a:ext>
            </a:extLst>
          </p:cNvPr>
          <p:cNvSpPr>
            <a:spLocks noGrp="1"/>
          </p:cNvSpPr>
          <p:nvPr>
            <p:ph type="title"/>
          </p:nvPr>
        </p:nvSpPr>
        <p:spPr>
          <a:xfrm>
            <a:off x="690123" y="2305182"/>
            <a:ext cx="7886700" cy="1104636"/>
          </a:xfrm>
        </p:spPr>
        <p:txBody>
          <a:bodyPr/>
          <a:lstStyle/>
          <a:p>
            <a:r>
              <a:rPr lang="en-GB" sz="3200" b="1" dirty="0"/>
              <a:t>Recruitment and performance management support success</a:t>
            </a:r>
            <a:br>
              <a:rPr lang="en-GB" dirty="0"/>
            </a:br>
            <a:endParaRPr lang="en-GB" dirty="0"/>
          </a:p>
        </p:txBody>
      </p:sp>
    </p:spTree>
    <p:extLst>
      <p:ext uri="{BB962C8B-B14F-4D97-AF65-F5344CB8AC3E}">
        <p14:creationId xmlns:p14="http://schemas.microsoft.com/office/powerpoint/2010/main" val="13220824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FC6A8870-52CB-4842-8000-419852465740}"/>
              </a:ext>
            </a:extLst>
          </p:cNvPr>
          <p:cNvSpPr>
            <a:spLocks noGrp="1" noChangeArrowheads="1"/>
          </p:cNvSpPr>
          <p:nvPr>
            <p:ph type="title" idx="4294967295"/>
          </p:nvPr>
        </p:nvSpPr>
        <p:spPr>
          <a:xfrm>
            <a:off x="1316867" y="323559"/>
            <a:ext cx="9132887" cy="833437"/>
          </a:xfrm>
        </p:spPr>
        <p:txBody>
          <a:bodyPr/>
          <a:lstStyle/>
          <a:p>
            <a:r>
              <a:rPr lang="en-GB" altLang="en-US" dirty="0"/>
              <a:t>Job Descriptions</a:t>
            </a:r>
          </a:p>
        </p:txBody>
      </p:sp>
      <p:sp>
        <p:nvSpPr>
          <p:cNvPr id="173059" name="Rectangle 3">
            <a:extLst>
              <a:ext uri="{FF2B5EF4-FFF2-40B4-BE49-F238E27FC236}">
                <a16:creationId xmlns:a16="http://schemas.microsoft.com/office/drawing/2014/main" id="{AEC8BAD0-99E9-45ED-94D7-195D98B44908}"/>
              </a:ext>
            </a:extLst>
          </p:cNvPr>
          <p:cNvSpPr>
            <a:spLocks noGrp="1" noChangeArrowheads="1"/>
          </p:cNvSpPr>
          <p:nvPr>
            <p:ph type="body" idx="4294967295"/>
          </p:nvPr>
        </p:nvSpPr>
        <p:spPr>
          <a:xfrm>
            <a:off x="3925731" y="637862"/>
            <a:ext cx="6235700" cy="3068638"/>
          </a:xfrm>
        </p:spPr>
        <p:txBody>
          <a:bodyPr/>
          <a:lstStyle/>
          <a:p>
            <a:endParaRPr lang="en-GB" altLang="en-US" dirty="0"/>
          </a:p>
          <a:p>
            <a:r>
              <a:rPr lang="en-GB" altLang="en-US" dirty="0"/>
              <a:t>Job title</a:t>
            </a:r>
          </a:p>
          <a:p>
            <a:r>
              <a:rPr lang="en-GB" altLang="en-US" dirty="0"/>
              <a:t>Reports to</a:t>
            </a:r>
          </a:p>
          <a:p>
            <a:r>
              <a:rPr lang="en-GB" altLang="en-US" dirty="0"/>
              <a:t>Job Purpose</a:t>
            </a:r>
          </a:p>
          <a:p>
            <a:r>
              <a:rPr lang="en-GB" altLang="en-US" dirty="0"/>
              <a:t>Organisation Chart</a:t>
            </a:r>
          </a:p>
          <a:p>
            <a:r>
              <a:rPr lang="en-GB" altLang="en-US" dirty="0"/>
              <a:t>Dimensions</a:t>
            </a:r>
          </a:p>
          <a:p>
            <a:r>
              <a:rPr lang="en-GB" altLang="en-US" dirty="0"/>
              <a:t>Principal Accountabilities</a:t>
            </a:r>
          </a:p>
          <a:p>
            <a:r>
              <a:rPr lang="en-GB" altLang="en-US" dirty="0"/>
              <a:t>Planning and Organising</a:t>
            </a:r>
          </a:p>
          <a:p>
            <a:r>
              <a:rPr lang="en-GB" altLang="en-US" dirty="0"/>
              <a:t>Decision Making</a:t>
            </a:r>
          </a:p>
          <a:p>
            <a:r>
              <a:rPr lang="en-GB" altLang="en-US" dirty="0"/>
              <a:t>Internal and External relationships</a:t>
            </a:r>
          </a:p>
          <a:p>
            <a:r>
              <a:rPr lang="en-GB" altLang="en-US" dirty="0"/>
              <a:t>Knowledge, Skills, experience needed</a:t>
            </a:r>
          </a:p>
          <a:p>
            <a:r>
              <a:rPr lang="en-GB" altLang="en-US" dirty="0"/>
              <a:t>Special features</a:t>
            </a:r>
          </a:p>
        </p:txBody>
      </p:sp>
      <p:pic>
        <p:nvPicPr>
          <p:cNvPr id="4" name="Picture 5" descr="cf-machine_testing">
            <a:extLst>
              <a:ext uri="{FF2B5EF4-FFF2-40B4-BE49-F238E27FC236}">
                <a16:creationId xmlns:a16="http://schemas.microsoft.com/office/drawing/2014/main" id="{41A728CA-7AC8-4AD6-9317-239C1511C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08" y="1326139"/>
            <a:ext cx="3068135" cy="1917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3638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5F480251-FDD5-400F-B256-63D0962202D0}"/>
              </a:ext>
            </a:extLst>
          </p:cNvPr>
          <p:cNvSpPr>
            <a:spLocks noGrp="1" noChangeArrowheads="1"/>
          </p:cNvSpPr>
          <p:nvPr>
            <p:ph type="title" idx="4294967295"/>
          </p:nvPr>
        </p:nvSpPr>
        <p:spPr>
          <a:xfrm>
            <a:off x="1183090" y="418306"/>
            <a:ext cx="9132887" cy="833437"/>
          </a:xfrm>
        </p:spPr>
        <p:txBody>
          <a:bodyPr/>
          <a:lstStyle/>
          <a:p>
            <a:r>
              <a:rPr lang="en-GB" altLang="en-US" b="1" dirty="0"/>
              <a:t>Person Specification</a:t>
            </a:r>
          </a:p>
        </p:txBody>
      </p:sp>
      <p:sp>
        <p:nvSpPr>
          <p:cNvPr id="179203" name="Rectangle 3">
            <a:extLst>
              <a:ext uri="{FF2B5EF4-FFF2-40B4-BE49-F238E27FC236}">
                <a16:creationId xmlns:a16="http://schemas.microsoft.com/office/drawing/2014/main" id="{0289D885-D11E-4ADE-8B2C-08716F52F709}"/>
              </a:ext>
            </a:extLst>
          </p:cNvPr>
          <p:cNvSpPr>
            <a:spLocks noGrp="1" noChangeArrowheads="1"/>
          </p:cNvSpPr>
          <p:nvPr>
            <p:ph type="body" idx="4294967295"/>
          </p:nvPr>
        </p:nvSpPr>
        <p:spPr>
          <a:xfrm>
            <a:off x="332053" y="1351526"/>
            <a:ext cx="6477000" cy="3429000"/>
          </a:xfrm>
        </p:spPr>
        <p:txBody>
          <a:bodyPr/>
          <a:lstStyle/>
          <a:p>
            <a:pPr>
              <a:lnSpc>
                <a:spcPct val="90000"/>
              </a:lnSpc>
            </a:pPr>
            <a:endParaRPr lang="en-GB" altLang="en-US" dirty="0"/>
          </a:p>
          <a:p>
            <a:pPr>
              <a:lnSpc>
                <a:spcPct val="90000"/>
              </a:lnSpc>
            </a:pPr>
            <a:r>
              <a:rPr lang="en-GB" altLang="en-US" dirty="0"/>
              <a:t>Detailed description of personal attributes required for the job</a:t>
            </a:r>
          </a:p>
          <a:p>
            <a:pPr>
              <a:lnSpc>
                <a:spcPct val="90000"/>
              </a:lnSpc>
            </a:pPr>
            <a:endParaRPr lang="en-GB" altLang="en-US" dirty="0"/>
          </a:p>
          <a:p>
            <a:pPr>
              <a:lnSpc>
                <a:spcPct val="90000"/>
              </a:lnSpc>
            </a:pPr>
            <a:r>
              <a:rPr lang="en-GB" altLang="en-US" dirty="0"/>
              <a:t>Skills</a:t>
            </a:r>
          </a:p>
          <a:p>
            <a:pPr>
              <a:lnSpc>
                <a:spcPct val="90000"/>
              </a:lnSpc>
            </a:pPr>
            <a:r>
              <a:rPr lang="en-GB" altLang="en-US" dirty="0"/>
              <a:t>Experience </a:t>
            </a:r>
          </a:p>
          <a:p>
            <a:pPr lvl="1">
              <a:lnSpc>
                <a:spcPct val="90000"/>
              </a:lnSpc>
            </a:pPr>
            <a:r>
              <a:rPr lang="en-GB" altLang="en-US" dirty="0"/>
              <a:t>– quality and relevance</a:t>
            </a:r>
          </a:p>
          <a:p>
            <a:pPr lvl="1">
              <a:lnSpc>
                <a:spcPct val="90000"/>
              </a:lnSpc>
            </a:pPr>
            <a:r>
              <a:rPr lang="en-GB" altLang="en-US" dirty="0"/>
              <a:t>NOT number of years</a:t>
            </a:r>
          </a:p>
          <a:p>
            <a:pPr>
              <a:lnSpc>
                <a:spcPct val="90000"/>
              </a:lnSpc>
            </a:pPr>
            <a:r>
              <a:rPr lang="en-GB" altLang="en-US" dirty="0"/>
              <a:t>Personal Qualities</a:t>
            </a:r>
          </a:p>
          <a:p>
            <a:pPr>
              <a:lnSpc>
                <a:spcPct val="90000"/>
              </a:lnSpc>
              <a:buFont typeface="Marlett" pitchFamily="2" charset="2"/>
              <a:buNone/>
            </a:pPr>
            <a:endParaRPr lang="en-GB" altLang="en-US" dirty="0"/>
          </a:p>
          <a:p>
            <a:pPr>
              <a:lnSpc>
                <a:spcPct val="90000"/>
              </a:lnSpc>
            </a:pPr>
            <a:endParaRPr lang="en-GB" altLang="en-US" dirty="0"/>
          </a:p>
        </p:txBody>
      </p:sp>
      <p:pic>
        <p:nvPicPr>
          <p:cNvPr id="4" name="Picture 5" descr="cf-machine_testing">
            <a:extLst>
              <a:ext uri="{FF2B5EF4-FFF2-40B4-BE49-F238E27FC236}">
                <a16:creationId xmlns:a16="http://schemas.microsoft.com/office/drawing/2014/main" id="{B49A69B4-814F-4237-9151-1B58E107F1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3448" y="834265"/>
            <a:ext cx="3570552" cy="2231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467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2C5FACA8-F575-460E-A634-434697246604}"/>
              </a:ext>
            </a:extLst>
          </p:cNvPr>
          <p:cNvSpPr>
            <a:spLocks noGrp="1" noChangeArrowheads="1"/>
          </p:cNvSpPr>
          <p:nvPr>
            <p:ph type="title" idx="4294967295"/>
          </p:nvPr>
        </p:nvSpPr>
        <p:spPr>
          <a:xfrm>
            <a:off x="1324758" y="348200"/>
            <a:ext cx="9132887" cy="833437"/>
          </a:xfrm>
        </p:spPr>
        <p:txBody>
          <a:bodyPr/>
          <a:lstStyle/>
          <a:p>
            <a:r>
              <a:rPr lang="en-GB" altLang="en-US" b="1" dirty="0"/>
              <a:t>Person Specification</a:t>
            </a:r>
          </a:p>
        </p:txBody>
      </p:sp>
      <p:sp>
        <p:nvSpPr>
          <p:cNvPr id="181251" name="Rectangle 3">
            <a:extLst>
              <a:ext uri="{FF2B5EF4-FFF2-40B4-BE49-F238E27FC236}">
                <a16:creationId xmlns:a16="http://schemas.microsoft.com/office/drawing/2014/main" id="{15064788-DFAF-40B6-8334-EA0CF6557B8A}"/>
              </a:ext>
            </a:extLst>
          </p:cNvPr>
          <p:cNvSpPr>
            <a:spLocks noGrp="1" noChangeArrowheads="1"/>
          </p:cNvSpPr>
          <p:nvPr>
            <p:ph type="body" idx="4294967295"/>
          </p:nvPr>
        </p:nvSpPr>
        <p:spPr>
          <a:xfrm>
            <a:off x="3680608" y="1143000"/>
            <a:ext cx="6777037" cy="3429000"/>
          </a:xfrm>
        </p:spPr>
        <p:txBody>
          <a:bodyPr/>
          <a:lstStyle/>
          <a:p>
            <a:endParaRPr lang="en-GB" altLang="en-US" dirty="0"/>
          </a:p>
          <a:p>
            <a:r>
              <a:rPr lang="en-GB" altLang="en-US" dirty="0"/>
              <a:t>Essential</a:t>
            </a:r>
          </a:p>
          <a:p>
            <a:pPr lvl="1"/>
            <a:r>
              <a:rPr lang="en-GB" altLang="en-US" dirty="0"/>
              <a:t>candidates must possess </a:t>
            </a:r>
          </a:p>
          <a:p>
            <a:pPr lvl="2"/>
            <a:r>
              <a:rPr lang="en-GB" altLang="en-US" dirty="0"/>
              <a:t>Highly numerate</a:t>
            </a:r>
          </a:p>
          <a:p>
            <a:pPr lvl="2"/>
            <a:r>
              <a:rPr lang="en-GB" altLang="en-US" dirty="0"/>
              <a:t>Good PC skills with knowledge of spreadsheets</a:t>
            </a:r>
          </a:p>
          <a:p>
            <a:pPr lvl="2"/>
            <a:r>
              <a:rPr lang="en-GB" altLang="en-US" dirty="0"/>
              <a:t>Experience of Accounts Payable processes</a:t>
            </a:r>
          </a:p>
          <a:p>
            <a:pPr lvl="2"/>
            <a:r>
              <a:rPr lang="en-GB" altLang="en-US" dirty="0"/>
              <a:t>Good team working skills  </a:t>
            </a:r>
          </a:p>
          <a:p>
            <a:endParaRPr lang="en-GB" altLang="en-US" dirty="0"/>
          </a:p>
          <a:p>
            <a:r>
              <a:rPr lang="en-GB" altLang="en-US" dirty="0"/>
              <a:t>Desirable</a:t>
            </a:r>
          </a:p>
          <a:p>
            <a:pPr lvl="1"/>
            <a:r>
              <a:rPr lang="en-GB" altLang="en-US" dirty="0"/>
              <a:t>ideally candidates will possess</a:t>
            </a:r>
          </a:p>
          <a:p>
            <a:pPr lvl="2"/>
            <a:r>
              <a:rPr lang="en-GB" altLang="en-US" dirty="0"/>
              <a:t>A working knowledge of SAP (company specific) software</a:t>
            </a:r>
          </a:p>
          <a:p>
            <a:pPr lvl="2"/>
            <a:endParaRPr lang="en-GB" altLang="en-US" dirty="0"/>
          </a:p>
        </p:txBody>
      </p:sp>
      <p:pic>
        <p:nvPicPr>
          <p:cNvPr id="4" name="Picture 5" descr="cf-machine_testing">
            <a:extLst>
              <a:ext uri="{FF2B5EF4-FFF2-40B4-BE49-F238E27FC236}">
                <a16:creationId xmlns:a16="http://schemas.microsoft.com/office/drawing/2014/main" id="{003F185C-B910-4C8A-80DB-9992F3D49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54" y="1870795"/>
            <a:ext cx="2791492" cy="1744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1462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6181" name="Picture 5" descr="cf-machine_testing">
            <a:extLst>
              <a:ext uri="{FF2B5EF4-FFF2-40B4-BE49-F238E27FC236}">
                <a16:creationId xmlns:a16="http://schemas.microsoft.com/office/drawing/2014/main" id="{DFA088EE-33E5-4F1E-8BFC-D65BB652DB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3448" y="834265"/>
            <a:ext cx="3570552" cy="2231761"/>
          </a:xfrm>
          <a:prstGeom prst="rect">
            <a:avLst/>
          </a:prstGeom>
          <a:noFill/>
          <a:extLst>
            <a:ext uri="{909E8E84-426E-40DD-AFC4-6F175D3DCCD1}">
              <a14:hiddenFill xmlns:a14="http://schemas.microsoft.com/office/drawing/2010/main">
                <a:solidFill>
                  <a:srgbClr val="FFFFFF"/>
                </a:solidFill>
              </a14:hiddenFill>
            </a:ext>
          </a:extLst>
        </p:spPr>
      </p:pic>
      <p:sp>
        <p:nvSpPr>
          <p:cNvPr id="306179" name="Rectangle 3">
            <a:extLst>
              <a:ext uri="{FF2B5EF4-FFF2-40B4-BE49-F238E27FC236}">
                <a16:creationId xmlns:a16="http://schemas.microsoft.com/office/drawing/2014/main" id="{44AE9AF7-014D-4FE9-8796-6AAB0CAE91A7}"/>
              </a:ext>
            </a:extLst>
          </p:cNvPr>
          <p:cNvSpPr>
            <a:spLocks noGrp="1" noChangeArrowheads="1"/>
          </p:cNvSpPr>
          <p:nvPr>
            <p:ph type="title" idx="4294967295"/>
          </p:nvPr>
        </p:nvSpPr>
        <p:spPr>
          <a:xfrm>
            <a:off x="1260363" y="418306"/>
            <a:ext cx="9132887" cy="833437"/>
          </a:xfrm>
        </p:spPr>
        <p:txBody>
          <a:bodyPr/>
          <a:lstStyle/>
          <a:p>
            <a:pPr algn="l"/>
            <a:r>
              <a:rPr lang="en-GB" altLang="en-US" b="1" dirty="0"/>
              <a:t>INITIAL SIFT - SHORTLISTING</a:t>
            </a:r>
          </a:p>
        </p:txBody>
      </p:sp>
      <p:sp>
        <p:nvSpPr>
          <p:cNvPr id="306180" name="Rectangle 4">
            <a:extLst>
              <a:ext uri="{FF2B5EF4-FFF2-40B4-BE49-F238E27FC236}">
                <a16:creationId xmlns:a16="http://schemas.microsoft.com/office/drawing/2014/main" id="{869687D9-B5DD-407F-98B9-B81D32A1DDA4}"/>
              </a:ext>
            </a:extLst>
          </p:cNvPr>
          <p:cNvSpPr>
            <a:spLocks noGrp="1" noChangeArrowheads="1"/>
          </p:cNvSpPr>
          <p:nvPr>
            <p:ph type="body" idx="4294967295"/>
          </p:nvPr>
        </p:nvSpPr>
        <p:spPr>
          <a:xfrm>
            <a:off x="442452" y="1726696"/>
            <a:ext cx="5250426" cy="2341716"/>
          </a:xfrm>
        </p:spPr>
        <p:txBody>
          <a:bodyPr/>
          <a:lstStyle/>
          <a:p>
            <a:pPr>
              <a:lnSpc>
                <a:spcPct val="90000"/>
              </a:lnSpc>
            </a:pPr>
            <a:r>
              <a:rPr lang="en-GB" altLang="en-US" dirty="0"/>
              <a:t>Remove personal details</a:t>
            </a:r>
          </a:p>
          <a:p>
            <a:pPr>
              <a:lnSpc>
                <a:spcPct val="90000"/>
              </a:lnSpc>
            </a:pPr>
            <a:r>
              <a:rPr lang="en-GB" altLang="en-US" dirty="0"/>
              <a:t>Read every application</a:t>
            </a:r>
          </a:p>
          <a:p>
            <a:pPr>
              <a:lnSpc>
                <a:spcPct val="90000"/>
              </a:lnSpc>
            </a:pPr>
            <a:r>
              <a:rPr lang="en-GB" altLang="en-US" dirty="0"/>
              <a:t>Match against job description</a:t>
            </a:r>
          </a:p>
          <a:p>
            <a:pPr>
              <a:lnSpc>
                <a:spcPct val="90000"/>
              </a:lnSpc>
            </a:pPr>
            <a:r>
              <a:rPr lang="en-GB" altLang="en-US" dirty="0"/>
              <a:t>Match against person specification</a:t>
            </a:r>
          </a:p>
          <a:p>
            <a:pPr>
              <a:lnSpc>
                <a:spcPct val="90000"/>
              </a:lnSpc>
            </a:pPr>
            <a:r>
              <a:rPr lang="en-GB" altLang="en-US" dirty="0"/>
              <a:t>Consider an assessment and scoring matrix</a:t>
            </a:r>
          </a:p>
          <a:p>
            <a:pPr>
              <a:lnSpc>
                <a:spcPct val="90000"/>
              </a:lnSpc>
            </a:pPr>
            <a:r>
              <a:rPr lang="en-GB" altLang="en-US" dirty="0"/>
              <a:t>Draw up short list</a:t>
            </a:r>
          </a:p>
          <a:p>
            <a:pPr>
              <a:lnSpc>
                <a:spcPct val="90000"/>
              </a:lnSpc>
            </a:pPr>
            <a:r>
              <a:rPr lang="en-GB" altLang="en-US" dirty="0"/>
              <a:t>At least 2 managers involved</a:t>
            </a:r>
          </a:p>
          <a:p>
            <a:pPr lvl="1">
              <a:lnSpc>
                <a:spcPct val="90000"/>
              </a:lnSpc>
              <a:buClr>
                <a:schemeClr val="accent1"/>
              </a:buClr>
              <a:buFont typeface="Wingdings" panose="05000000000000000000" pitchFamily="2" charset="2"/>
              <a:buChar char="§"/>
            </a:pPr>
            <a:endParaRPr lang="en-GB" altLang="en-US" dirty="0">
              <a:latin typeface="Arial" panose="020B0604020202020204" pitchFamily="34" charset="0"/>
            </a:endParaRPr>
          </a:p>
        </p:txBody>
      </p:sp>
    </p:spTree>
    <p:extLst>
      <p:ext uri="{BB962C8B-B14F-4D97-AF65-F5344CB8AC3E}">
        <p14:creationId xmlns:p14="http://schemas.microsoft.com/office/powerpoint/2010/main" val="28669610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618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618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618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6180">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6180">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6180">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61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80"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1" name="Rectangle 3">
            <a:extLst>
              <a:ext uri="{FF2B5EF4-FFF2-40B4-BE49-F238E27FC236}">
                <a16:creationId xmlns:a16="http://schemas.microsoft.com/office/drawing/2014/main" id="{30460761-2CCF-4B31-AE4A-94BC3AAE8480}"/>
              </a:ext>
            </a:extLst>
          </p:cNvPr>
          <p:cNvSpPr>
            <a:spLocks noGrp="1" noChangeArrowheads="1"/>
          </p:cNvSpPr>
          <p:nvPr>
            <p:ph type="body" idx="4294967295"/>
          </p:nvPr>
        </p:nvSpPr>
        <p:spPr>
          <a:xfrm>
            <a:off x="167426" y="1451735"/>
            <a:ext cx="6477000" cy="3429000"/>
          </a:xfrm>
        </p:spPr>
        <p:txBody>
          <a:bodyPr/>
          <a:lstStyle/>
          <a:p>
            <a:endParaRPr lang="en-GB" altLang="en-US" dirty="0"/>
          </a:p>
          <a:p>
            <a:r>
              <a:rPr lang="en-GB" altLang="en-US" dirty="0"/>
              <a:t>What can you use?</a:t>
            </a:r>
          </a:p>
          <a:p>
            <a:endParaRPr lang="en-GB" altLang="en-US" dirty="0"/>
          </a:p>
          <a:p>
            <a:r>
              <a:rPr lang="en-GB" altLang="en-US" dirty="0"/>
              <a:t>CV (?)</a:t>
            </a:r>
          </a:p>
          <a:p>
            <a:r>
              <a:rPr lang="en-GB" altLang="en-US" dirty="0"/>
              <a:t>Application form</a:t>
            </a:r>
          </a:p>
          <a:p>
            <a:r>
              <a:rPr lang="en-GB" altLang="en-US" dirty="0"/>
              <a:t>Covering letter</a:t>
            </a:r>
          </a:p>
        </p:txBody>
      </p:sp>
      <p:sp>
        <p:nvSpPr>
          <p:cNvPr id="3" name="Title 2">
            <a:extLst>
              <a:ext uri="{FF2B5EF4-FFF2-40B4-BE49-F238E27FC236}">
                <a16:creationId xmlns:a16="http://schemas.microsoft.com/office/drawing/2014/main" id="{07974342-9E14-4BAC-9620-BA5DE4DA78CB}"/>
              </a:ext>
            </a:extLst>
          </p:cNvPr>
          <p:cNvSpPr>
            <a:spLocks noGrp="1"/>
          </p:cNvSpPr>
          <p:nvPr>
            <p:ph type="title" idx="4294967295"/>
          </p:nvPr>
        </p:nvSpPr>
        <p:spPr>
          <a:xfrm>
            <a:off x="1183091" y="309563"/>
            <a:ext cx="9132887" cy="833437"/>
          </a:xfrm>
        </p:spPr>
        <p:txBody>
          <a:bodyPr/>
          <a:lstStyle/>
          <a:p>
            <a:r>
              <a:rPr lang="en-GB" altLang="en-US" b="1" dirty="0"/>
              <a:t>INITIAL SIFT - SHORTLISTING</a:t>
            </a:r>
            <a:endParaRPr lang="en-GB" b="1" dirty="0"/>
          </a:p>
        </p:txBody>
      </p:sp>
      <p:pic>
        <p:nvPicPr>
          <p:cNvPr id="196612" name="Picture 4" descr="cf-machine_testing">
            <a:extLst>
              <a:ext uri="{FF2B5EF4-FFF2-40B4-BE49-F238E27FC236}">
                <a16:creationId xmlns:a16="http://schemas.microsoft.com/office/drawing/2014/main" id="{BF090A19-AAF5-4CC8-9F7B-CA790EB4BE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6022" y="2147910"/>
            <a:ext cx="3570552" cy="2231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4970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Rectangle 3">
            <a:extLst>
              <a:ext uri="{FF2B5EF4-FFF2-40B4-BE49-F238E27FC236}">
                <a16:creationId xmlns:a16="http://schemas.microsoft.com/office/drawing/2014/main" id="{C6F22121-FEFB-4EE9-870E-9F94F9F2F377}"/>
              </a:ext>
            </a:extLst>
          </p:cNvPr>
          <p:cNvSpPr>
            <a:spLocks noGrp="1" noChangeArrowheads="1"/>
          </p:cNvSpPr>
          <p:nvPr>
            <p:ph type="body" idx="4294967295"/>
          </p:nvPr>
        </p:nvSpPr>
        <p:spPr>
          <a:xfrm>
            <a:off x="231820" y="1632642"/>
            <a:ext cx="6477000" cy="3429000"/>
          </a:xfrm>
        </p:spPr>
        <p:txBody>
          <a:bodyPr/>
          <a:lstStyle/>
          <a:p>
            <a:endParaRPr lang="en-GB" altLang="en-US" dirty="0"/>
          </a:p>
          <a:p>
            <a:pPr>
              <a:buFont typeface="Marlett" pitchFamily="2" charset="2"/>
              <a:buNone/>
            </a:pPr>
            <a:r>
              <a:rPr lang="en-GB" altLang="en-US" dirty="0"/>
              <a:t>Criteria</a:t>
            </a:r>
          </a:p>
          <a:p>
            <a:endParaRPr lang="en-GB" altLang="en-US" dirty="0"/>
          </a:p>
          <a:p>
            <a:r>
              <a:rPr lang="en-GB" altLang="en-US" dirty="0"/>
              <a:t>Salary expectations</a:t>
            </a:r>
          </a:p>
          <a:p>
            <a:r>
              <a:rPr lang="en-GB" altLang="en-US" dirty="0"/>
              <a:t>Relevant experience (?) / Skills</a:t>
            </a:r>
          </a:p>
          <a:p>
            <a:r>
              <a:rPr lang="en-GB" altLang="en-US" dirty="0"/>
              <a:t>Qualifications</a:t>
            </a:r>
          </a:p>
          <a:p>
            <a:pPr>
              <a:buFont typeface="Marlett" pitchFamily="2" charset="2"/>
              <a:buNone/>
            </a:pPr>
            <a:endParaRPr lang="en-GB" altLang="en-US" dirty="0"/>
          </a:p>
          <a:p>
            <a:endParaRPr lang="en-GB" altLang="en-US" dirty="0"/>
          </a:p>
          <a:p>
            <a:endParaRPr lang="en-GB" altLang="en-US" dirty="0"/>
          </a:p>
          <a:p>
            <a:endParaRPr lang="en-GB" altLang="en-US" dirty="0"/>
          </a:p>
          <a:p>
            <a:endParaRPr lang="en-GB" altLang="en-US" dirty="0"/>
          </a:p>
        </p:txBody>
      </p:sp>
      <p:sp>
        <p:nvSpPr>
          <p:cNvPr id="3" name="Title 2">
            <a:extLst>
              <a:ext uri="{FF2B5EF4-FFF2-40B4-BE49-F238E27FC236}">
                <a16:creationId xmlns:a16="http://schemas.microsoft.com/office/drawing/2014/main" id="{528DCD1A-984F-44D2-B03E-5A0166F895BF}"/>
              </a:ext>
            </a:extLst>
          </p:cNvPr>
          <p:cNvSpPr>
            <a:spLocks noGrp="1"/>
          </p:cNvSpPr>
          <p:nvPr>
            <p:ph type="title" idx="4294967295"/>
          </p:nvPr>
        </p:nvSpPr>
        <p:spPr>
          <a:xfrm>
            <a:off x="1324758" y="236639"/>
            <a:ext cx="9132887" cy="833437"/>
          </a:xfrm>
        </p:spPr>
        <p:txBody>
          <a:bodyPr/>
          <a:lstStyle/>
          <a:p>
            <a:r>
              <a:rPr lang="en-GB" altLang="en-US" b="1" dirty="0"/>
              <a:t>INITIAL SIFT - SHORTLISTING</a:t>
            </a:r>
            <a:endParaRPr lang="en-GB" b="1" dirty="0"/>
          </a:p>
        </p:txBody>
      </p:sp>
      <p:pic>
        <p:nvPicPr>
          <p:cNvPr id="194564" name="Picture 4" descr="cf-machine_testing">
            <a:extLst>
              <a:ext uri="{FF2B5EF4-FFF2-40B4-BE49-F238E27FC236}">
                <a16:creationId xmlns:a16="http://schemas.microsoft.com/office/drawing/2014/main" id="{FD9E1A39-A77D-487F-98B2-682FBA330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7940" y="975203"/>
            <a:ext cx="3570552" cy="2231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6960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a:extLst>
              <a:ext uri="{FF2B5EF4-FFF2-40B4-BE49-F238E27FC236}">
                <a16:creationId xmlns:a16="http://schemas.microsoft.com/office/drawing/2014/main" id="{33F96B38-1F71-4D1B-9DBF-8D1A872D96C2}"/>
              </a:ext>
            </a:extLst>
          </p:cNvPr>
          <p:cNvSpPr>
            <a:spLocks noGrp="1" noChangeArrowheads="1"/>
          </p:cNvSpPr>
          <p:nvPr>
            <p:ph type="title" idx="4294967295"/>
          </p:nvPr>
        </p:nvSpPr>
        <p:spPr>
          <a:xfrm>
            <a:off x="1131575" y="418306"/>
            <a:ext cx="9132887" cy="833437"/>
          </a:xfrm>
        </p:spPr>
        <p:txBody>
          <a:bodyPr/>
          <a:lstStyle/>
          <a:p>
            <a:pPr algn="l"/>
            <a:r>
              <a:rPr lang="en-GB" altLang="en-US" b="1" dirty="0"/>
              <a:t>Selection Tools  </a:t>
            </a:r>
          </a:p>
        </p:txBody>
      </p:sp>
      <p:sp>
        <p:nvSpPr>
          <p:cNvPr id="267267" name="Rectangle 3">
            <a:extLst>
              <a:ext uri="{FF2B5EF4-FFF2-40B4-BE49-F238E27FC236}">
                <a16:creationId xmlns:a16="http://schemas.microsoft.com/office/drawing/2014/main" id="{C4264D4B-8E68-42A7-B750-C43B5258C6CD}"/>
              </a:ext>
            </a:extLst>
          </p:cNvPr>
          <p:cNvSpPr>
            <a:spLocks noGrp="1" noChangeArrowheads="1"/>
          </p:cNvSpPr>
          <p:nvPr>
            <p:ph type="body" idx="4294967295"/>
          </p:nvPr>
        </p:nvSpPr>
        <p:spPr>
          <a:xfrm>
            <a:off x="2757152" y="835024"/>
            <a:ext cx="6477000" cy="3429000"/>
          </a:xfrm>
        </p:spPr>
        <p:txBody>
          <a:bodyPr/>
          <a:lstStyle/>
          <a:p>
            <a:endParaRPr lang="en-GB" altLang="en-US" dirty="0"/>
          </a:p>
          <a:p>
            <a:endParaRPr lang="en-GB" altLang="en-US" dirty="0"/>
          </a:p>
          <a:p>
            <a:endParaRPr lang="en-GB" altLang="en-US" dirty="0"/>
          </a:p>
          <a:p>
            <a:r>
              <a:rPr lang="en-GB" altLang="en-US" dirty="0"/>
              <a:t>Interviews</a:t>
            </a:r>
          </a:p>
          <a:p>
            <a:r>
              <a:rPr lang="en-GB" altLang="en-US" dirty="0"/>
              <a:t>Ability tests</a:t>
            </a:r>
          </a:p>
          <a:p>
            <a:r>
              <a:rPr lang="en-GB" altLang="en-US" dirty="0"/>
              <a:t>Personality Questionnaires</a:t>
            </a:r>
          </a:p>
          <a:p>
            <a:r>
              <a:rPr lang="en-GB" altLang="en-US" dirty="0"/>
              <a:t>Tests – Dexterity</a:t>
            </a:r>
          </a:p>
          <a:p>
            <a:r>
              <a:rPr lang="en-GB" altLang="en-US" dirty="0"/>
              <a:t>Exercises – proof reading, typing etc</a:t>
            </a:r>
          </a:p>
          <a:p>
            <a:r>
              <a:rPr lang="en-GB" altLang="en-US" dirty="0"/>
              <a:t>Competency questions</a:t>
            </a:r>
          </a:p>
          <a:p>
            <a:r>
              <a:rPr lang="en-GB" altLang="en-US" dirty="0"/>
              <a:t>Presentations</a:t>
            </a:r>
          </a:p>
          <a:p>
            <a:r>
              <a:rPr lang="en-GB" altLang="en-US" dirty="0"/>
              <a:t>Role-plays</a:t>
            </a:r>
          </a:p>
          <a:p>
            <a:pPr>
              <a:buFont typeface="Marlett" pitchFamily="2" charset="2"/>
              <a:buNone/>
            </a:pPr>
            <a:endParaRPr lang="en-GB" altLang="en-US" dirty="0"/>
          </a:p>
          <a:p>
            <a:pPr>
              <a:buFont typeface="Marlett" pitchFamily="2" charset="2"/>
              <a:buNone/>
            </a:pPr>
            <a:endParaRPr lang="en-GB" altLang="en-US" dirty="0"/>
          </a:p>
          <a:p>
            <a:endParaRPr lang="en-GB" altLang="en-US" dirty="0"/>
          </a:p>
          <a:p>
            <a:endParaRPr lang="en-GB" altLang="en-US" dirty="0"/>
          </a:p>
          <a:p>
            <a:endParaRPr lang="en-GB" altLang="en-US" dirty="0"/>
          </a:p>
          <a:p>
            <a:endParaRPr lang="en-GB" altLang="en-US" dirty="0"/>
          </a:p>
        </p:txBody>
      </p:sp>
      <p:sp>
        <p:nvSpPr>
          <p:cNvPr id="267268" name="Rectangle 4">
            <a:extLst>
              <a:ext uri="{FF2B5EF4-FFF2-40B4-BE49-F238E27FC236}">
                <a16:creationId xmlns:a16="http://schemas.microsoft.com/office/drawing/2014/main" id="{05232E8B-3668-4F20-B646-64A3900EBCFA}"/>
              </a:ext>
            </a:extLst>
          </p:cNvPr>
          <p:cNvSpPr>
            <a:spLocks noChangeArrowheads="1"/>
          </p:cNvSpPr>
          <p:nvPr/>
        </p:nvSpPr>
        <p:spPr bwMode="auto">
          <a:xfrm>
            <a:off x="147907" y="1716651"/>
            <a:ext cx="2228764" cy="12631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170" b="1" dirty="0">
                <a:effectLst>
                  <a:outerShdw blurRad="38100" dist="38100" dir="2700000" algn="tl">
                    <a:srgbClr val="FFFFFF"/>
                  </a:outerShdw>
                </a:effectLst>
                <a:latin typeface="Verdana" panose="020B0604030504040204" pitchFamily="34" charset="0"/>
              </a:rPr>
              <a:t>NB:</a:t>
            </a:r>
          </a:p>
          <a:p>
            <a:pPr algn="ctr"/>
            <a:r>
              <a:rPr lang="en-GB" altLang="en-US" sz="1170" b="1" dirty="0">
                <a:solidFill>
                  <a:schemeClr val="bg1"/>
                </a:solidFill>
                <a:effectLst>
                  <a:outerShdw blurRad="38100" dist="38100" dir="2700000" algn="tl">
                    <a:srgbClr val="000000"/>
                  </a:outerShdw>
                </a:effectLst>
                <a:latin typeface="Verdana" panose="020B0604030504040204" pitchFamily="34" charset="0"/>
              </a:rPr>
              <a:t>Link to Person </a:t>
            </a:r>
          </a:p>
          <a:p>
            <a:pPr algn="ctr"/>
            <a:r>
              <a:rPr lang="en-GB" altLang="en-US" sz="1170" b="1" dirty="0">
                <a:solidFill>
                  <a:schemeClr val="bg1"/>
                </a:solidFill>
                <a:effectLst>
                  <a:outerShdw blurRad="38100" dist="38100" dir="2700000" algn="tl">
                    <a:srgbClr val="000000"/>
                  </a:outerShdw>
                </a:effectLst>
                <a:latin typeface="Verdana" panose="020B0604030504040204" pitchFamily="34" charset="0"/>
              </a:rPr>
              <a:t>Specification</a:t>
            </a:r>
            <a:endParaRPr lang="en-US" altLang="en-US" sz="1170" b="1" dirty="0">
              <a:solidFill>
                <a:schemeClr val="bg1"/>
              </a:solidFill>
              <a:effectLst>
                <a:outerShdw blurRad="38100" dist="38100" dir="2700000" algn="tl">
                  <a:srgbClr val="000000"/>
                </a:outerShdw>
              </a:effectLst>
              <a:latin typeface="Verdana" panose="020B0604030504040204" pitchFamily="34" charset="0"/>
            </a:endParaRPr>
          </a:p>
        </p:txBody>
      </p:sp>
      <p:pic>
        <p:nvPicPr>
          <p:cNvPr id="267272" name="Picture 8" descr="interview2">
            <a:extLst>
              <a:ext uri="{FF2B5EF4-FFF2-40B4-BE49-F238E27FC236}">
                <a16:creationId xmlns:a16="http://schemas.microsoft.com/office/drawing/2014/main" id="{E62842F7-43FC-4DA6-AEDA-113FECCF1C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1088" y="607748"/>
            <a:ext cx="1590146" cy="4118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7437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7267">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7267">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7267">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7267">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7267">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7267">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7267">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7267">
                                            <p:txEl>
                                              <p:pRg st="10" end="1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67268"/>
                                        </p:tgtEl>
                                        <p:attrNameLst>
                                          <p:attrName>style.visibility</p:attrName>
                                        </p:attrNameLst>
                                      </p:cBhvr>
                                      <p:to>
                                        <p:strVal val="visible"/>
                                      </p:to>
                                    </p:set>
                                    <p:anim calcmode="lin" valueType="num">
                                      <p:cBhvr additive="base">
                                        <p:cTn id="39" dur="500" fill="hold"/>
                                        <p:tgtEl>
                                          <p:spTgt spid="267268"/>
                                        </p:tgtEl>
                                        <p:attrNameLst>
                                          <p:attrName>ppt_x</p:attrName>
                                        </p:attrNameLst>
                                      </p:cBhvr>
                                      <p:tavLst>
                                        <p:tav tm="0">
                                          <p:val>
                                            <p:strVal val="#ppt_x"/>
                                          </p:val>
                                        </p:tav>
                                        <p:tav tm="100000">
                                          <p:val>
                                            <p:strVal val="#ppt_x"/>
                                          </p:val>
                                        </p:tav>
                                      </p:tavLst>
                                    </p:anim>
                                    <p:anim calcmode="lin" valueType="num">
                                      <p:cBhvr additive="base">
                                        <p:cTn id="40" dur="500" fill="hold"/>
                                        <p:tgtEl>
                                          <p:spTgt spid="267268"/>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8" presetClass="emph" presetSubtype="0" fill="hold" grpId="1" nodeType="clickEffect">
                                  <p:stCondLst>
                                    <p:cond delay="0"/>
                                  </p:stCondLst>
                                  <p:childTnLst>
                                    <p:animRot by="21600000">
                                      <p:cBhvr>
                                        <p:cTn id="44" dur="2000" fill="hold"/>
                                        <p:tgtEl>
                                          <p:spTgt spid="26726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7" grpId="0" build="p"/>
      <p:bldP spid="267268" grpId="0" animBg="1"/>
      <p:bldP spid="267268"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714375"/>
            <a:ext cx="7620000" cy="428625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477"/>
            <a:endParaRPr lang="en-US" sz="1125" dirty="0">
              <a:solidFill>
                <a:prstClr val="white"/>
              </a:solidFill>
              <a:latin typeface="Calibri" panose="020F0502020204030204"/>
            </a:endParaRPr>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2001" y="714376"/>
            <a:ext cx="7619999" cy="1356269"/>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477"/>
            <a:endParaRPr lang="en-US" sz="1125"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813762" y="714375"/>
            <a:ext cx="2560757" cy="1356663"/>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477"/>
            <a:endParaRPr lang="en-US" sz="1125"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893654" y="-2416902"/>
            <a:ext cx="1356693" cy="7620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477"/>
            <a:endParaRPr lang="en-US" sz="1125" dirty="0">
              <a:solidFill>
                <a:prstClr val="white"/>
              </a:solidFill>
              <a:latin typeface="Calibri" panose="020F0502020204030204"/>
            </a:endParaRPr>
          </a:p>
        </p:txBody>
      </p:sp>
      <p:sp>
        <p:nvSpPr>
          <p:cNvPr id="4" name="Title 3"/>
          <p:cNvSpPr>
            <a:spLocks noGrp="1"/>
          </p:cNvSpPr>
          <p:nvPr>
            <p:ph type="title"/>
          </p:nvPr>
        </p:nvSpPr>
        <p:spPr>
          <a:xfrm>
            <a:off x="1626729" y="932416"/>
            <a:ext cx="6073819" cy="985279"/>
          </a:xfrm>
        </p:spPr>
        <p:txBody>
          <a:bodyPr anchor="ctr">
            <a:normAutofit/>
          </a:bodyPr>
          <a:lstStyle/>
          <a:p>
            <a:r>
              <a:rPr lang="en-GB" sz="2500" dirty="0">
                <a:solidFill>
                  <a:srgbClr val="FFFFFF"/>
                </a:solidFill>
              </a:rPr>
              <a:t>What is Leadership?</a:t>
            </a:r>
          </a:p>
        </p:txBody>
      </p:sp>
      <p:graphicFrame>
        <p:nvGraphicFramePr>
          <p:cNvPr id="7" name="Content Placeholder 4">
            <a:extLst>
              <a:ext uri="{FF2B5EF4-FFF2-40B4-BE49-F238E27FC236}">
                <a16:creationId xmlns:a16="http://schemas.microsoft.com/office/drawing/2014/main" id="{795EDE8C-03AB-C568-F29F-CBC38F8F8148}"/>
              </a:ext>
            </a:extLst>
          </p:cNvPr>
          <p:cNvGraphicFramePr>
            <a:graphicFrameLocks noGrp="1"/>
          </p:cNvGraphicFramePr>
          <p:nvPr>
            <p:ph idx="1"/>
          </p:nvPr>
        </p:nvGraphicFramePr>
        <p:xfrm>
          <a:off x="1164535" y="2349363"/>
          <a:ext cx="6829893" cy="2305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4527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846" name="Picture 6" descr="herman4">
            <a:hlinkClick r:id="rId2"/>
            <a:extLst>
              <a:ext uri="{FF2B5EF4-FFF2-40B4-BE49-F238E27FC236}">
                <a16:creationId xmlns:a16="http://schemas.microsoft.com/office/drawing/2014/main" id="{0E40F6F2-08B6-44E6-B6B2-AFC09EEFCB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063" y="591488"/>
            <a:ext cx="4249737" cy="4305949"/>
          </a:xfrm>
          <a:prstGeom prst="rect">
            <a:avLst/>
          </a:prstGeom>
          <a:noFill/>
          <a:extLst>
            <a:ext uri="{909E8E84-426E-40DD-AFC4-6F175D3DCCD1}">
              <a14:hiddenFill xmlns:a14="http://schemas.microsoft.com/office/drawing/2010/main">
                <a:solidFill>
                  <a:srgbClr val="FFFFFF"/>
                </a:solidFill>
              </a14:hiddenFill>
            </a:ext>
          </a:extLst>
        </p:spPr>
      </p:pic>
      <p:sp>
        <p:nvSpPr>
          <p:cNvPr id="291842" name="Rectangle 2">
            <a:extLst>
              <a:ext uri="{FF2B5EF4-FFF2-40B4-BE49-F238E27FC236}">
                <a16:creationId xmlns:a16="http://schemas.microsoft.com/office/drawing/2014/main" id="{0EB9CF08-E491-48B8-9015-FC188BF06A14}"/>
              </a:ext>
            </a:extLst>
          </p:cNvPr>
          <p:cNvSpPr>
            <a:spLocks noChangeArrowheads="1"/>
          </p:cNvSpPr>
          <p:nvPr/>
        </p:nvSpPr>
        <p:spPr bwMode="auto">
          <a:xfrm>
            <a:off x="2471209" y="4298157"/>
            <a:ext cx="4620948" cy="77919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170" dirty="0"/>
          </a:p>
        </p:txBody>
      </p:sp>
      <p:sp>
        <p:nvSpPr>
          <p:cNvPr id="291844" name="Text Box 4">
            <a:extLst>
              <a:ext uri="{FF2B5EF4-FFF2-40B4-BE49-F238E27FC236}">
                <a16:creationId xmlns:a16="http://schemas.microsoft.com/office/drawing/2014/main" id="{F667DD3D-9B10-43B7-AC1C-B23568EDAE3D}"/>
              </a:ext>
            </a:extLst>
          </p:cNvPr>
          <p:cNvSpPr txBox="1">
            <a:spLocks noChangeArrowheads="1"/>
          </p:cNvSpPr>
          <p:nvPr/>
        </p:nvSpPr>
        <p:spPr bwMode="auto">
          <a:xfrm>
            <a:off x="2591594" y="4357688"/>
            <a:ext cx="4565673" cy="605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sz="1667" b="1" dirty="0">
                <a:solidFill>
                  <a:schemeClr val="bg1"/>
                </a:solidFill>
                <a:latin typeface="Bradley Hand ITC" panose="03070402050302030203" pitchFamily="66" charset="0"/>
              </a:rPr>
              <a:t>“YOU SEEM TO HAVE THE QUALIFICATIONS</a:t>
            </a:r>
          </a:p>
          <a:p>
            <a:r>
              <a:rPr lang="en-GB" altLang="en-US" sz="1667" b="1" dirty="0">
                <a:solidFill>
                  <a:schemeClr val="bg1"/>
                </a:solidFill>
                <a:latin typeface="Bradley Hand ITC" panose="03070402050302030203" pitchFamily="66" charset="0"/>
              </a:rPr>
              <a:t> WE’RE LOOKING FOR IN A BOOK KEEPER.”</a:t>
            </a:r>
            <a:endParaRPr lang="en-US" altLang="en-US" sz="1667" b="1" dirty="0">
              <a:solidFill>
                <a:schemeClr val="bg1"/>
              </a:solidFill>
              <a:latin typeface="Bradley Hand ITC" panose="03070402050302030203" pitchFamily="66" charset="0"/>
            </a:endParaRPr>
          </a:p>
        </p:txBody>
      </p:sp>
    </p:spTree>
    <p:extLst>
      <p:ext uri="{BB962C8B-B14F-4D97-AF65-F5344CB8AC3E}">
        <p14:creationId xmlns:p14="http://schemas.microsoft.com/office/powerpoint/2010/main" val="1654012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5FE6F46-6972-4C6A-967C-1F3CFBDB53DC}"/>
              </a:ext>
            </a:extLst>
          </p:cNvPr>
          <p:cNvSpPr>
            <a:spLocks noGrp="1" noChangeArrowheads="1"/>
          </p:cNvSpPr>
          <p:nvPr>
            <p:ph type="title"/>
          </p:nvPr>
        </p:nvSpPr>
        <p:spPr>
          <a:xfrm>
            <a:off x="672042" y="1296504"/>
            <a:ext cx="7340865" cy="952500"/>
          </a:xfrm>
        </p:spPr>
        <p:txBody>
          <a:bodyPr/>
          <a:lstStyle/>
          <a:p>
            <a:r>
              <a:rPr lang="en-GB" altLang="en-US" sz="2000" b="1" dirty="0"/>
              <a:t>What is Performance Management? </a:t>
            </a:r>
          </a:p>
        </p:txBody>
      </p:sp>
      <p:pic>
        <p:nvPicPr>
          <p:cNvPr id="3075" name="Picture 3" descr="Performance-Management">
            <a:extLst>
              <a:ext uri="{FF2B5EF4-FFF2-40B4-BE49-F238E27FC236}">
                <a16:creationId xmlns:a16="http://schemas.microsoft.com/office/drawing/2014/main" id="{EF4C922C-94E3-4C46-85F6-3D390A89BD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042" y="2857500"/>
            <a:ext cx="1920875" cy="2103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3325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3A7507AD-CF7B-43F9-A020-097FEA470C3D}"/>
              </a:ext>
            </a:extLst>
          </p:cNvPr>
          <p:cNvSpPr>
            <a:spLocks noGrp="1" noChangeArrowheads="1"/>
          </p:cNvSpPr>
          <p:nvPr>
            <p:ph type="title"/>
          </p:nvPr>
        </p:nvSpPr>
        <p:spPr>
          <a:xfrm>
            <a:off x="1105169" y="441122"/>
            <a:ext cx="7029181" cy="724793"/>
          </a:xfrm>
        </p:spPr>
        <p:txBody>
          <a:bodyPr/>
          <a:lstStyle/>
          <a:p>
            <a:r>
              <a:rPr lang="en-US" altLang="en-US" sz="2000" b="1" dirty="0"/>
              <a:t>Group Discussion</a:t>
            </a:r>
          </a:p>
        </p:txBody>
      </p:sp>
      <p:sp>
        <p:nvSpPr>
          <p:cNvPr id="5123" name="Text Box 3">
            <a:extLst>
              <a:ext uri="{FF2B5EF4-FFF2-40B4-BE49-F238E27FC236}">
                <a16:creationId xmlns:a16="http://schemas.microsoft.com/office/drawing/2014/main" id="{6B634DBA-6990-4C00-9EF5-9D09D617061D}"/>
              </a:ext>
            </a:extLst>
          </p:cNvPr>
          <p:cNvSpPr txBox="1">
            <a:spLocks noChangeArrowheads="1"/>
          </p:cNvSpPr>
          <p:nvPr/>
        </p:nvSpPr>
        <p:spPr bwMode="auto">
          <a:xfrm>
            <a:off x="1105169" y="1148911"/>
            <a:ext cx="4457431" cy="360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en-US" sz="2000" b="1" dirty="0"/>
              <a:t>What are  the benefits of managing performance to:</a:t>
            </a:r>
          </a:p>
          <a:p>
            <a:pPr marL="285750" indent="-285750" eaLnBrk="0" hangingPunct="0">
              <a:buFont typeface="Arial" panose="020B0604020202020204" pitchFamily="34" charset="0"/>
              <a:buChar char="•"/>
            </a:pPr>
            <a:r>
              <a:rPr lang="en-US" altLang="en-US" sz="2000" b="1" dirty="0"/>
              <a:t> </a:t>
            </a:r>
            <a:r>
              <a:rPr lang="en-US" altLang="en-US" sz="2000" b="1" i="1" dirty="0"/>
              <a:t>Company</a:t>
            </a:r>
            <a:r>
              <a:rPr lang="en-US" altLang="en-US" sz="2000" b="1" i="1" dirty="0">
                <a:effectLst>
                  <a:outerShdw blurRad="38100" dist="38100" dir="2700000" algn="tl">
                    <a:srgbClr val="C0C0C0"/>
                  </a:outerShdw>
                </a:effectLst>
              </a:rPr>
              <a:t>, Individuals/Team/Customer/You</a:t>
            </a:r>
          </a:p>
          <a:p>
            <a:pPr marL="285750" indent="-285750" eaLnBrk="0" hangingPunct="0">
              <a:buFont typeface="Arial" panose="020B0604020202020204" pitchFamily="34" charset="0"/>
              <a:buChar char="•"/>
            </a:pPr>
            <a:r>
              <a:rPr lang="en-GB" altLang="en-US" sz="2000" b="1" dirty="0"/>
              <a:t>What are the Processes to help you effectively manage performance </a:t>
            </a:r>
            <a:r>
              <a:rPr lang="en-US" altLang="en-US" sz="2000" b="1" dirty="0"/>
              <a:t>what are the Skills needed to manage performance effectively?</a:t>
            </a:r>
          </a:p>
          <a:p>
            <a:endParaRPr lang="en-GB" sz="1800" dirty="0"/>
          </a:p>
          <a:p>
            <a:pPr eaLnBrk="0" hangingPunct="0">
              <a:buFontTx/>
              <a:buChar char="•"/>
            </a:pPr>
            <a:endParaRPr lang="en-US" altLang="en-US" sz="1667" b="1" dirty="0"/>
          </a:p>
          <a:p>
            <a:pPr eaLnBrk="0" hangingPunct="0"/>
            <a:r>
              <a:rPr lang="en-US" altLang="en-US" sz="1667" b="1" dirty="0"/>
              <a:t> </a:t>
            </a:r>
            <a:endParaRPr lang="en-US" altLang="en-US" sz="1667" b="1" i="1" dirty="0">
              <a:effectLst>
                <a:outerShdw blurRad="38100" dist="38100" dir="2700000" algn="tl">
                  <a:srgbClr val="C0C0C0"/>
                </a:outerShdw>
              </a:effectLst>
            </a:endParaRPr>
          </a:p>
          <a:p>
            <a:pPr eaLnBrk="0" hangingPunct="0">
              <a:buClr>
                <a:srgbClr val="FF3300"/>
              </a:buClr>
              <a:buFont typeface="Wingdings" panose="05000000000000000000" pitchFamily="2" charset="2"/>
              <a:buChar char="v"/>
            </a:pPr>
            <a:endParaRPr lang="en-US" altLang="en-US" sz="1667" b="1" dirty="0"/>
          </a:p>
        </p:txBody>
      </p:sp>
      <p:pic>
        <p:nvPicPr>
          <p:cNvPr id="5124" name="Picture 4" descr="Performance-Management">
            <a:extLst>
              <a:ext uri="{FF2B5EF4-FFF2-40B4-BE49-F238E27FC236}">
                <a16:creationId xmlns:a16="http://schemas.microsoft.com/office/drawing/2014/main" id="{1FBA0358-1662-473A-A5D2-C17E3F63C4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0994" y="2717546"/>
            <a:ext cx="1920875" cy="21034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31944A6-4642-400F-AABD-241C45D9A9DC}"/>
              </a:ext>
            </a:extLst>
          </p:cNvPr>
          <p:cNvSpPr txBox="1"/>
          <p:nvPr/>
        </p:nvSpPr>
        <p:spPr>
          <a:xfrm>
            <a:off x="3111305" y="4055408"/>
            <a:ext cx="2136995" cy="584775"/>
          </a:xfrm>
          <a:prstGeom prst="rect">
            <a:avLst/>
          </a:prstGeom>
          <a:noFill/>
        </p:spPr>
        <p:txBody>
          <a:bodyPr wrap="none" rtlCol="0">
            <a:spAutoFit/>
          </a:bodyPr>
          <a:lstStyle/>
          <a:p>
            <a:pPr eaLnBrk="0" hangingPunct="0">
              <a:buClr>
                <a:schemeClr val="accent2"/>
              </a:buClr>
              <a:buFont typeface="Wingdings" panose="05000000000000000000" pitchFamily="2" charset="2"/>
              <a:buChar char="v"/>
            </a:pPr>
            <a:r>
              <a:rPr lang="en-US" altLang="en-US" sz="1600" b="1" dirty="0"/>
              <a:t>15 minutes</a:t>
            </a:r>
          </a:p>
          <a:p>
            <a:pPr eaLnBrk="0" hangingPunct="0">
              <a:buClr>
                <a:schemeClr val="accent2"/>
              </a:buClr>
              <a:buFont typeface="Wingdings" panose="05000000000000000000" pitchFamily="2" charset="2"/>
              <a:buChar char="v"/>
            </a:pPr>
            <a:r>
              <a:rPr lang="en-US" altLang="en-US" sz="1600" b="1" dirty="0"/>
              <a:t>Elect a spokesperson</a:t>
            </a:r>
            <a:endParaRPr lang="en-GB" dirty="0"/>
          </a:p>
        </p:txBody>
      </p:sp>
    </p:spTree>
    <p:extLst>
      <p:ext uri="{BB962C8B-B14F-4D97-AF65-F5344CB8AC3E}">
        <p14:creationId xmlns:p14="http://schemas.microsoft.com/office/powerpoint/2010/main" val="1821735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erformance-Management">
            <a:extLst>
              <a:ext uri="{FF2B5EF4-FFF2-40B4-BE49-F238E27FC236}">
                <a16:creationId xmlns:a16="http://schemas.microsoft.com/office/drawing/2014/main" id="{749A5DF3-DE0A-4B68-A251-29B8BAEB0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0958" y="3061623"/>
            <a:ext cx="1788583" cy="1957917"/>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a:extLst>
              <a:ext uri="{FF2B5EF4-FFF2-40B4-BE49-F238E27FC236}">
                <a16:creationId xmlns:a16="http://schemas.microsoft.com/office/drawing/2014/main" id="{7D773FB6-96D4-468B-A256-B52B22EA4FC7}"/>
              </a:ext>
            </a:extLst>
          </p:cNvPr>
          <p:cNvSpPr>
            <a:spLocks noGrp="1" noChangeArrowheads="1"/>
          </p:cNvSpPr>
          <p:nvPr>
            <p:ph type="title"/>
          </p:nvPr>
        </p:nvSpPr>
        <p:spPr>
          <a:xfrm>
            <a:off x="1143000" y="367225"/>
            <a:ext cx="6333565" cy="627545"/>
          </a:xfrm>
        </p:spPr>
        <p:txBody>
          <a:bodyPr/>
          <a:lstStyle/>
          <a:p>
            <a:r>
              <a:rPr lang="en-GB" altLang="en-US" sz="2000" b="1" dirty="0"/>
              <a:t>Performance Management</a:t>
            </a:r>
          </a:p>
        </p:txBody>
      </p:sp>
      <p:sp>
        <p:nvSpPr>
          <p:cNvPr id="4100" name="Rectangle 4">
            <a:extLst>
              <a:ext uri="{FF2B5EF4-FFF2-40B4-BE49-F238E27FC236}">
                <a16:creationId xmlns:a16="http://schemas.microsoft.com/office/drawing/2014/main" id="{8D49003D-0DBC-4615-8BED-8BC976D43E0A}"/>
              </a:ext>
            </a:extLst>
          </p:cNvPr>
          <p:cNvSpPr>
            <a:spLocks noGrp="1" noChangeArrowheads="1"/>
          </p:cNvSpPr>
          <p:nvPr>
            <p:ph type="body" sz="half" idx="1"/>
          </p:nvPr>
        </p:nvSpPr>
        <p:spPr>
          <a:xfrm>
            <a:off x="1058333" y="1003751"/>
            <a:ext cx="3175000" cy="3429000"/>
          </a:xfrm>
        </p:spPr>
        <p:txBody>
          <a:bodyPr/>
          <a:lstStyle/>
          <a:p>
            <a:pPr>
              <a:buFontTx/>
              <a:buNone/>
            </a:pPr>
            <a:r>
              <a:rPr lang="en-GB" altLang="en-US" sz="2000" b="1" dirty="0">
                <a:effectLst>
                  <a:outerShdw blurRad="38100" dist="38100" dir="2700000" algn="tl">
                    <a:srgbClr val="C0C0C0"/>
                  </a:outerShdw>
                </a:effectLst>
              </a:rPr>
              <a:t>Was</a:t>
            </a:r>
          </a:p>
          <a:p>
            <a:r>
              <a:rPr lang="en-GB" altLang="en-US" sz="2000" dirty="0"/>
              <a:t>An annual event</a:t>
            </a:r>
          </a:p>
          <a:p>
            <a:r>
              <a:rPr lang="en-GB" altLang="en-US" sz="2000" dirty="0"/>
              <a:t>Assessment only</a:t>
            </a:r>
          </a:p>
          <a:p>
            <a:r>
              <a:rPr lang="en-GB" altLang="en-US" sz="2000" dirty="0"/>
              <a:t>Superficial evaluation of personality</a:t>
            </a:r>
          </a:p>
          <a:p>
            <a:r>
              <a:rPr lang="en-GB" altLang="en-US" sz="2000" dirty="0"/>
              <a:t>Loosely linked to business cycle</a:t>
            </a:r>
          </a:p>
          <a:p>
            <a:r>
              <a:rPr lang="en-GB" altLang="en-US" sz="2000" dirty="0"/>
              <a:t>Superficial objectives	</a:t>
            </a:r>
          </a:p>
        </p:txBody>
      </p:sp>
      <p:sp>
        <p:nvSpPr>
          <p:cNvPr id="4101" name="Rectangle 5">
            <a:extLst>
              <a:ext uri="{FF2B5EF4-FFF2-40B4-BE49-F238E27FC236}">
                <a16:creationId xmlns:a16="http://schemas.microsoft.com/office/drawing/2014/main" id="{55F737A4-12BB-49F1-83DF-852B9DFF1994}"/>
              </a:ext>
            </a:extLst>
          </p:cNvPr>
          <p:cNvSpPr>
            <a:spLocks noGrp="1" noChangeArrowheads="1"/>
          </p:cNvSpPr>
          <p:nvPr>
            <p:ph type="body" sz="half" idx="2"/>
          </p:nvPr>
        </p:nvSpPr>
        <p:spPr>
          <a:xfrm>
            <a:off x="5034745" y="1003751"/>
            <a:ext cx="3175000" cy="3429000"/>
          </a:xfrm>
        </p:spPr>
        <p:txBody>
          <a:bodyPr/>
          <a:lstStyle/>
          <a:p>
            <a:pPr marL="142240" indent="-142240">
              <a:buFontTx/>
              <a:buNone/>
            </a:pPr>
            <a:r>
              <a:rPr lang="en-GB" altLang="en-US" sz="2000" b="1" dirty="0">
                <a:effectLst>
                  <a:outerShdw blurRad="38100" dist="38100" dir="2700000" algn="tl">
                    <a:srgbClr val="C0C0C0"/>
                  </a:outerShdw>
                </a:effectLst>
              </a:rPr>
              <a:t>Now</a:t>
            </a:r>
            <a:endParaRPr lang="en-US" dirty="0"/>
          </a:p>
          <a:p>
            <a:pPr marL="142240" indent="-142240"/>
            <a:r>
              <a:rPr lang="en-GB" altLang="en-US" sz="2000" dirty="0">
                <a:effectLst>
                  <a:outerShdw blurRad="38100" dist="38100" dir="2700000" algn="tl">
                    <a:srgbClr val="C0C0C0"/>
                  </a:outerShdw>
                </a:effectLst>
              </a:rPr>
              <a:t>A Continuous process</a:t>
            </a:r>
            <a:endParaRPr lang="en-GB" altLang="en-US" sz="2000" dirty="0">
              <a:effectLst>
                <a:outerShdw blurRad="38100" dist="38100" dir="2700000" algn="tl">
                  <a:srgbClr val="C0C0C0"/>
                </a:outerShdw>
              </a:effectLst>
              <a:cs typeface="Calibri"/>
            </a:endParaRPr>
          </a:p>
          <a:p>
            <a:pPr marL="142240" indent="-142240"/>
            <a:r>
              <a:rPr lang="en-GB" altLang="en-US" sz="2000" dirty="0">
                <a:effectLst>
                  <a:outerShdw blurRad="38100" dist="38100" dir="2700000" algn="tl">
                    <a:srgbClr val="C0C0C0"/>
                  </a:outerShdw>
                </a:effectLst>
              </a:rPr>
              <a:t>Assessment and Development</a:t>
            </a:r>
            <a:endParaRPr lang="en-GB" altLang="en-US" sz="2000" dirty="0">
              <a:effectLst>
                <a:outerShdw blurRad="38100" dist="38100" dir="2700000" algn="tl">
                  <a:srgbClr val="C0C0C0"/>
                </a:outerShdw>
              </a:effectLst>
              <a:cs typeface="Calibri"/>
            </a:endParaRPr>
          </a:p>
          <a:p>
            <a:pPr marL="142240" indent="-142240"/>
            <a:r>
              <a:rPr lang="en-GB" altLang="en-US" sz="2000" dirty="0">
                <a:effectLst>
                  <a:outerShdw blurRad="38100" dist="38100" dir="2700000" algn="tl">
                    <a:srgbClr val="C0C0C0"/>
                  </a:outerShdw>
                </a:effectLst>
              </a:rPr>
              <a:t>Specific evaluation of behaviour</a:t>
            </a:r>
            <a:endParaRPr lang="en-GB" altLang="en-US" sz="2000" dirty="0">
              <a:effectLst>
                <a:outerShdw blurRad="38100" dist="38100" dir="2700000" algn="tl">
                  <a:srgbClr val="C0C0C0"/>
                </a:outerShdw>
              </a:effectLst>
              <a:cs typeface="Calibri"/>
            </a:endParaRPr>
          </a:p>
          <a:p>
            <a:pPr marL="142240" indent="-142240"/>
            <a:r>
              <a:rPr lang="en-GB" altLang="en-US" sz="2000" dirty="0">
                <a:effectLst>
                  <a:outerShdw blurRad="38100" dist="38100" dir="2700000" algn="tl">
                    <a:srgbClr val="C0C0C0"/>
                  </a:outerShdw>
                </a:effectLst>
              </a:rPr>
              <a:t>Closely related to the business plan</a:t>
            </a:r>
            <a:endParaRPr lang="en-GB" altLang="en-US" sz="2000" dirty="0">
              <a:effectLst>
                <a:outerShdw blurRad="38100" dist="38100" dir="2700000" algn="tl">
                  <a:srgbClr val="C0C0C0"/>
                </a:outerShdw>
              </a:effectLst>
              <a:cs typeface="Calibri"/>
            </a:endParaRPr>
          </a:p>
          <a:p>
            <a:pPr marL="142240" indent="-142240"/>
            <a:r>
              <a:rPr lang="en-GB" altLang="en-US" sz="2000" dirty="0">
                <a:effectLst>
                  <a:outerShdw blurRad="38100" dist="38100" dir="2700000" algn="tl">
                    <a:srgbClr val="C0C0C0"/>
                  </a:outerShdw>
                </a:effectLst>
              </a:rPr>
              <a:t>Specific objectives</a:t>
            </a:r>
            <a:endParaRPr lang="en-GB" altLang="en-US" sz="2000" dirty="0">
              <a:effectLst>
                <a:outerShdw blurRad="38100" dist="38100" dir="2700000" algn="tl">
                  <a:srgbClr val="C0C0C0"/>
                </a:outerShdw>
              </a:effectLst>
              <a:cs typeface="Calibri"/>
            </a:endParaRPr>
          </a:p>
          <a:p>
            <a:pPr marL="142240" indent="-142240">
              <a:buFontTx/>
              <a:buNone/>
            </a:pPr>
            <a:endParaRPr lang="en-GB" altLang="en-US" sz="2000" b="1" dirty="0">
              <a:effectLst>
                <a:outerShdw blurRad="38100" dist="38100" dir="2700000" algn="tl">
                  <a:srgbClr val="C0C0C0"/>
                </a:outerShdw>
              </a:effectLst>
              <a:cs typeface="Calibri" panose="020F0502020204030204"/>
            </a:endParaRPr>
          </a:p>
        </p:txBody>
      </p:sp>
    </p:spTree>
    <p:extLst>
      <p:ext uri="{BB962C8B-B14F-4D97-AF65-F5344CB8AC3E}">
        <p14:creationId xmlns:p14="http://schemas.microsoft.com/office/powerpoint/2010/main" val="355524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additive="base">
                                        <p:cTn id="7" dur="500" fill="hold"/>
                                        <p:tgtEl>
                                          <p:spTgt spid="4100"/>
                                        </p:tgtEl>
                                        <p:attrNameLst>
                                          <p:attrName>ppt_x</p:attrName>
                                        </p:attrNameLst>
                                      </p:cBhvr>
                                      <p:tavLst>
                                        <p:tav tm="0">
                                          <p:val>
                                            <p:strVal val="#ppt_x"/>
                                          </p:val>
                                        </p:tav>
                                        <p:tav tm="100000">
                                          <p:val>
                                            <p:strVal val="#ppt_x"/>
                                          </p:val>
                                        </p:tav>
                                      </p:tavLst>
                                    </p:anim>
                                    <p:anim calcmode="lin" valueType="num">
                                      <p:cBhvr additive="base">
                                        <p:cTn id="8"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101"/>
                                        </p:tgtEl>
                                        <p:attrNameLst>
                                          <p:attrName>style.visibility</p:attrName>
                                        </p:attrNameLst>
                                      </p:cBhvr>
                                      <p:to>
                                        <p:strVal val="visible"/>
                                      </p:to>
                                    </p:set>
                                    <p:anim calcmode="lin" valueType="num">
                                      <p:cBhvr additive="base">
                                        <p:cTn id="13" dur="500" fill="hold"/>
                                        <p:tgtEl>
                                          <p:spTgt spid="4101"/>
                                        </p:tgtEl>
                                        <p:attrNameLst>
                                          <p:attrName>ppt_x</p:attrName>
                                        </p:attrNameLst>
                                      </p:cBhvr>
                                      <p:tavLst>
                                        <p:tav tm="0">
                                          <p:val>
                                            <p:strVal val="#ppt_x"/>
                                          </p:val>
                                        </p:tav>
                                        <p:tav tm="100000">
                                          <p:val>
                                            <p:strVal val="#ppt_x"/>
                                          </p:val>
                                        </p:tav>
                                      </p:tavLst>
                                    </p:anim>
                                    <p:anim calcmode="lin" valueType="num">
                                      <p:cBhvr additive="base">
                                        <p:cTn id="14" dur="500" fill="hold"/>
                                        <p:tgtEl>
                                          <p:spTgt spid="41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p:bldP spid="410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Performance-Management">
            <a:extLst>
              <a:ext uri="{FF2B5EF4-FFF2-40B4-BE49-F238E27FC236}">
                <a16:creationId xmlns:a16="http://schemas.microsoft.com/office/drawing/2014/main" id="{AD4E4C51-98E1-434E-842E-51254AC5D9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1563" y="2493699"/>
            <a:ext cx="1920875" cy="2103438"/>
          </a:xfrm>
          <a:prstGeom prst="rect">
            <a:avLst/>
          </a:prstGeom>
          <a:noFill/>
          <a:extLst>
            <a:ext uri="{909E8E84-426E-40DD-AFC4-6F175D3DCCD1}">
              <a14:hiddenFill xmlns:a14="http://schemas.microsoft.com/office/drawing/2010/main">
                <a:solidFill>
                  <a:srgbClr val="FFFFFF"/>
                </a:solidFill>
              </a14:hiddenFill>
            </a:ext>
          </a:extLst>
        </p:spPr>
      </p:pic>
      <p:sp>
        <p:nvSpPr>
          <p:cNvPr id="7171" name="Rectangle 3">
            <a:extLst>
              <a:ext uri="{FF2B5EF4-FFF2-40B4-BE49-F238E27FC236}">
                <a16:creationId xmlns:a16="http://schemas.microsoft.com/office/drawing/2014/main" id="{9692E672-18DD-4F25-9538-4D05FD1BE7F9}"/>
              </a:ext>
            </a:extLst>
          </p:cNvPr>
          <p:cNvSpPr>
            <a:spLocks noGrp="1" noChangeArrowheads="1"/>
          </p:cNvSpPr>
          <p:nvPr>
            <p:ph type="title"/>
          </p:nvPr>
        </p:nvSpPr>
        <p:spPr>
          <a:xfrm>
            <a:off x="1217690" y="482505"/>
            <a:ext cx="6326110" cy="558190"/>
          </a:xfrm>
        </p:spPr>
        <p:txBody>
          <a:bodyPr/>
          <a:lstStyle/>
          <a:p>
            <a:r>
              <a:rPr lang="en-US" altLang="en-US" sz="2000" b="1" dirty="0"/>
              <a:t>WHO BENEFITS AND HOW</a:t>
            </a:r>
          </a:p>
        </p:txBody>
      </p:sp>
      <p:sp>
        <p:nvSpPr>
          <p:cNvPr id="7172" name="Rectangle 4">
            <a:extLst>
              <a:ext uri="{FF2B5EF4-FFF2-40B4-BE49-F238E27FC236}">
                <a16:creationId xmlns:a16="http://schemas.microsoft.com/office/drawing/2014/main" id="{260B042C-BC65-4AB3-913B-3529FB63A7FC}"/>
              </a:ext>
            </a:extLst>
          </p:cNvPr>
          <p:cNvSpPr>
            <a:spLocks noGrp="1" noChangeArrowheads="1"/>
          </p:cNvSpPr>
          <p:nvPr>
            <p:ph type="body" sz="half" idx="1"/>
          </p:nvPr>
        </p:nvSpPr>
        <p:spPr>
          <a:xfrm>
            <a:off x="331941" y="1117863"/>
            <a:ext cx="3429000" cy="3429000"/>
          </a:xfrm>
        </p:spPr>
        <p:txBody>
          <a:bodyPr/>
          <a:lstStyle/>
          <a:p>
            <a:r>
              <a:rPr lang="en-US" altLang="en-US" sz="1500" b="1" u="sng" dirty="0"/>
              <a:t>Individual/Team                            </a:t>
            </a:r>
          </a:p>
          <a:p>
            <a:pPr lvl="1"/>
            <a:r>
              <a:rPr lang="en-US" altLang="en-US" sz="1333" b="1" dirty="0"/>
              <a:t>Discuss Future development</a:t>
            </a:r>
          </a:p>
          <a:p>
            <a:pPr lvl="1"/>
            <a:r>
              <a:rPr lang="en-US" altLang="en-US" sz="1333" b="1" dirty="0"/>
              <a:t>Gain feedback</a:t>
            </a:r>
          </a:p>
          <a:p>
            <a:pPr lvl="1"/>
            <a:r>
              <a:rPr lang="en-GB" altLang="en-US" sz="1333" b="1" dirty="0"/>
              <a:t>Development</a:t>
            </a:r>
            <a:endParaRPr lang="en-US" altLang="en-US" sz="1333" b="1" dirty="0"/>
          </a:p>
          <a:p>
            <a:pPr lvl="1"/>
            <a:r>
              <a:rPr lang="en-US" altLang="en-US" sz="1333" b="1" dirty="0"/>
              <a:t>Feel valued</a:t>
            </a:r>
          </a:p>
          <a:p>
            <a:pPr lvl="1"/>
            <a:r>
              <a:rPr lang="en-US" altLang="en-US" sz="1333" b="1" dirty="0"/>
              <a:t>Motivated</a:t>
            </a:r>
          </a:p>
          <a:p>
            <a:pPr lvl="1"/>
            <a:r>
              <a:rPr lang="en-US" altLang="en-US" sz="1333" b="1" dirty="0"/>
              <a:t>Clarification of roles/objectives/standards</a:t>
            </a:r>
          </a:p>
          <a:p>
            <a:pPr lvl="1"/>
            <a:r>
              <a:rPr lang="en-US" altLang="en-US" sz="1333" b="1" dirty="0"/>
              <a:t>Recognition</a:t>
            </a:r>
          </a:p>
          <a:p>
            <a:pPr lvl="1"/>
            <a:r>
              <a:rPr lang="en-US" altLang="en-US" sz="1333" b="1" dirty="0"/>
              <a:t>Focused</a:t>
            </a:r>
          </a:p>
          <a:p>
            <a:r>
              <a:rPr lang="en-US" altLang="en-US" sz="1500" b="1" u="sng" dirty="0"/>
              <a:t>You</a:t>
            </a:r>
          </a:p>
          <a:p>
            <a:pPr lvl="1"/>
            <a:r>
              <a:rPr lang="en-US" altLang="en-US" sz="1333" b="1" dirty="0"/>
              <a:t>Feedback / ideas</a:t>
            </a:r>
          </a:p>
          <a:p>
            <a:pPr lvl="1"/>
            <a:r>
              <a:rPr lang="en-US" altLang="en-US" sz="1333" b="1" dirty="0"/>
              <a:t>Gain support</a:t>
            </a:r>
          </a:p>
          <a:p>
            <a:pPr lvl="1"/>
            <a:r>
              <a:rPr lang="en-US" altLang="en-US" sz="1333" b="1" dirty="0"/>
              <a:t>Focus effort</a:t>
            </a:r>
          </a:p>
          <a:p>
            <a:pPr lvl="1"/>
            <a:r>
              <a:rPr lang="en-US" altLang="en-US" sz="1333" b="1" dirty="0"/>
              <a:t>Agree objectives, standards</a:t>
            </a:r>
          </a:p>
          <a:p>
            <a:pPr lvl="1"/>
            <a:r>
              <a:rPr lang="en-GB" altLang="en-US" sz="1333" b="1" dirty="0"/>
              <a:t>Meet objectives</a:t>
            </a:r>
            <a:endParaRPr lang="en-US" altLang="en-US" sz="1333" b="1" dirty="0"/>
          </a:p>
        </p:txBody>
      </p:sp>
      <p:sp>
        <p:nvSpPr>
          <p:cNvPr id="7173" name="Rectangle 5">
            <a:extLst>
              <a:ext uri="{FF2B5EF4-FFF2-40B4-BE49-F238E27FC236}">
                <a16:creationId xmlns:a16="http://schemas.microsoft.com/office/drawing/2014/main" id="{30E44941-EB4F-4188-87A0-E2FD80BF6CF7}"/>
              </a:ext>
            </a:extLst>
          </p:cNvPr>
          <p:cNvSpPr>
            <a:spLocks noGrp="1" noChangeArrowheads="1"/>
          </p:cNvSpPr>
          <p:nvPr>
            <p:ph type="body" sz="half" idx="2"/>
          </p:nvPr>
        </p:nvSpPr>
        <p:spPr>
          <a:xfrm>
            <a:off x="5532438" y="1157674"/>
            <a:ext cx="3175000" cy="3429000"/>
          </a:xfrm>
        </p:spPr>
        <p:txBody>
          <a:bodyPr/>
          <a:lstStyle/>
          <a:p>
            <a:r>
              <a:rPr lang="en-US" altLang="en-US" sz="1500" b="1" u="sng" dirty="0"/>
              <a:t>Company</a:t>
            </a:r>
          </a:p>
          <a:p>
            <a:pPr lvl="1"/>
            <a:r>
              <a:rPr lang="en-GB" altLang="en-US" sz="1333" b="1" dirty="0"/>
              <a:t>Better performance</a:t>
            </a:r>
            <a:endParaRPr lang="en-US" altLang="en-US" sz="1333" b="1" dirty="0"/>
          </a:p>
          <a:p>
            <a:pPr lvl="1"/>
            <a:r>
              <a:rPr lang="en-US" altLang="en-US" sz="1333" b="1" dirty="0"/>
              <a:t>Corporate vision/objectives communicated</a:t>
            </a:r>
          </a:p>
          <a:p>
            <a:pPr lvl="1"/>
            <a:r>
              <a:rPr lang="en-US" altLang="en-US" sz="1333" b="1" dirty="0"/>
              <a:t>Identify potential</a:t>
            </a:r>
          </a:p>
          <a:p>
            <a:pPr lvl="1"/>
            <a:r>
              <a:rPr lang="en-US" altLang="en-US" sz="1333" b="1" dirty="0"/>
              <a:t>Identify corporate development needs</a:t>
            </a:r>
          </a:p>
          <a:p>
            <a:pPr lvl="1"/>
            <a:r>
              <a:rPr lang="en-US" altLang="en-US" sz="1333" b="1" dirty="0"/>
              <a:t>Maximise training expenditure</a:t>
            </a:r>
          </a:p>
          <a:p>
            <a:pPr lvl="1"/>
            <a:r>
              <a:rPr lang="en-US" altLang="en-US" sz="1333" b="1" dirty="0"/>
              <a:t>Good image</a:t>
            </a:r>
          </a:p>
          <a:p>
            <a:pPr lvl="1"/>
            <a:r>
              <a:rPr lang="en-US" altLang="en-US" sz="1333" b="1" dirty="0"/>
              <a:t>Meet objectives</a:t>
            </a:r>
          </a:p>
          <a:p>
            <a:pPr lvl="1"/>
            <a:endParaRPr lang="en-US" altLang="en-US" sz="1333" b="1" dirty="0"/>
          </a:p>
          <a:p>
            <a:r>
              <a:rPr lang="en-US" altLang="en-US" sz="1500" b="1" u="sng" dirty="0"/>
              <a:t>Customer</a:t>
            </a:r>
          </a:p>
          <a:p>
            <a:pPr lvl="1"/>
            <a:r>
              <a:rPr lang="en-US" altLang="en-US" sz="1333" b="1" dirty="0"/>
              <a:t>Confidence in service</a:t>
            </a:r>
          </a:p>
          <a:p>
            <a:pPr lvl="1"/>
            <a:r>
              <a:rPr lang="en-US" altLang="en-US" sz="1333" b="1" dirty="0"/>
              <a:t>Quality product/service</a:t>
            </a:r>
          </a:p>
          <a:p>
            <a:pPr lvl="1"/>
            <a:r>
              <a:rPr lang="en-US" altLang="en-US" sz="1333" b="1" dirty="0"/>
              <a:t>Value</a:t>
            </a:r>
          </a:p>
          <a:p>
            <a:pPr lvl="1"/>
            <a:endParaRPr lang="en-US" altLang="en-US" sz="1333" b="1" u="sng" dirty="0"/>
          </a:p>
          <a:p>
            <a:endParaRPr lang="en-GB" altLang="en-US" sz="2333" dirty="0"/>
          </a:p>
        </p:txBody>
      </p:sp>
    </p:spTree>
    <p:extLst>
      <p:ext uri="{BB962C8B-B14F-4D97-AF65-F5344CB8AC3E}">
        <p14:creationId xmlns:p14="http://schemas.microsoft.com/office/powerpoint/2010/main" val="677648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Performance-Management">
            <a:extLst>
              <a:ext uri="{FF2B5EF4-FFF2-40B4-BE49-F238E27FC236}">
                <a16:creationId xmlns:a16="http://schemas.microsoft.com/office/drawing/2014/main" id="{E7B67275-168E-4AEC-BB18-9ADEC13EAF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433" y="2681806"/>
            <a:ext cx="1920875" cy="2103438"/>
          </a:xfrm>
          <a:prstGeom prst="rect">
            <a:avLst/>
          </a:prstGeom>
          <a:noFill/>
          <a:extLst>
            <a:ext uri="{909E8E84-426E-40DD-AFC4-6F175D3DCCD1}">
              <a14:hiddenFill xmlns:a14="http://schemas.microsoft.com/office/drawing/2010/main">
                <a:solidFill>
                  <a:srgbClr val="FFFFFF"/>
                </a:solidFill>
              </a14:hiddenFill>
            </a:ext>
          </a:extLst>
        </p:spPr>
      </p:pic>
      <p:sp>
        <p:nvSpPr>
          <p:cNvPr id="8194" name="Rectangle 2">
            <a:extLst>
              <a:ext uri="{FF2B5EF4-FFF2-40B4-BE49-F238E27FC236}">
                <a16:creationId xmlns:a16="http://schemas.microsoft.com/office/drawing/2014/main" id="{E8C71241-00CD-46B2-9940-F66E330BA771}"/>
              </a:ext>
            </a:extLst>
          </p:cNvPr>
          <p:cNvSpPr>
            <a:spLocks noGrp="1" noChangeArrowheads="1"/>
          </p:cNvSpPr>
          <p:nvPr>
            <p:ph type="title"/>
          </p:nvPr>
        </p:nvSpPr>
        <p:spPr>
          <a:xfrm>
            <a:off x="1152260" y="470647"/>
            <a:ext cx="5864173" cy="654300"/>
          </a:xfrm>
          <a:noFill/>
          <a:ln/>
        </p:spPr>
        <p:txBody>
          <a:bodyPr/>
          <a:lstStyle/>
          <a:p>
            <a:pPr algn="l"/>
            <a:r>
              <a:rPr lang="en-US" altLang="en-US" sz="2000" b="1" dirty="0"/>
              <a:t>Skills to Manage Performance</a:t>
            </a:r>
          </a:p>
        </p:txBody>
      </p:sp>
      <p:sp>
        <p:nvSpPr>
          <p:cNvPr id="8195" name="Rectangle 3">
            <a:extLst>
              <a:ext uri="{FF2B5EF4-FFF2-40B4-BE49-F238E27FC236}">
                <a16:creationId xmlns:a16="http://schemas.microsoft.com/office/drawing/2014/main" id="{C87F516B-B3DF-4FE7-A7FF-A20044421218}"/>
              </a:ext>
            </a:extLst>
          </p:cNvPr>
          <p:cNvSpPr>
            <a:spLocks noGrp="1" noChangeArrowheads="1"/>
          </p:cNvSpPr>
          <p:nvPr>
            <p:ph type="body" idx="1"/>
          </p:nvPr>
        </p:nvSpPr>
        <p:spPr>
          <a:xfrm>
            <a:off x="373724" y="967306"/>
            <a:ext cx="6477000" cy="3429000"/>
          </a:xfrm>
          <a:noFill/>
          <a:ln/>
        </p:spPr>
        <p:txBody>
          <a:bodyPr/>
          <a:lstStyle/>
          <a:p>
            <a:pPr marL="142240" indent="-142240"/>
            <a:endParaRPr lang="en-US" altLang="en-US" sz="2000" b="1" dirty="0">
              <a:cs typeface="Calibri" panose="020F0502020204030204"/>
            </a:endParaRPr>
          </a:p>
          <a:p>
            <a:pPr marL="142240" indent="-142240"/>
            <a:r>
              <a:rPr lang="en-US" altLang="en-US" sz="2000" b="1" dirty="0"/>
              <a:t>objective setting</a:t>
            </a:r>
            <a:endParaRPr lang="en-US" altLang="en-US" sz="2000" b="1" dirty="0">
              <a:cs typeface="Calibri" panose="020F0502020204030204"/>
            </a:endParaRPr>
          </a:p>
          <a:p>
            <a:pPr marL="142240" indent="-142240"/>
            <a:r>
              <a:rPr lang="en-US" altLang="en-US" sz="2000" b="1" dirty="0"/>
              <a:t>delegating</a:t>
            </a:r>
            <a:endParaRPr lang="en-US" altLang="en-US" sz="2000" b="1" dirty="0">
              <a:cs typeface="Calibri" panose="020F0502020204030204"/>
            </a:endParaRPr>
          </a:p>
          <a:p>
            <a:pPr marL="142240" indent="-142240"/>
            <a:r>
              <a:rPr lang="en-US" altLang="en-US" sz="2000" b="1" dirty="0"/>
              <a:t>coaching / communication</a:t>
            </a:r>
            <a:endParaRPr lang="en-US" altLang="en-US" sz="2000" b="1" dirty="0">
              <a:cs typeface="Calibri" panose="020F0502020204030204"/>
            </a:endParaRPr>
          </a:p>
          <a:p>
            <a:pPr marL="142240" indent="-142240"/>
            <a:r>
              <a:rPr lang="en-US" altLang="en-US" sz="2000" b="1" dirty="0"/>
              <a:t>dealing with poor performance</a:t>
            </a:r>
            <a:endParaRPr lang="en-US" altLang="en-US" sz="2000" b="1" dirty="0">
              <a:cs typeface="Calibri" panose="020F0502020204030204"/>
            </a:endParaRPr>
          </a:p>
          <a:p>
            <a:pPr marL="142240" indent="-142240"/>
            <a:r>
              <a:rPr lang="en-US" altLang="en-US" sz="2000" b="1" dirty="0"/>
              <a:t>motivation</a:t>
            </a:r>
            <a:endParaRPr lang="en-US" altLang="en-US" sz="2000" b="1" dirty="0">
              <a:cs typeface="Calibri" panose="020F0502020204030204"/>
            </a:endParaRPr>
          </a:p>
          <a:p>
            <a:pPr marL="142240" indent="-142240"/>
            <a:r>
              <a:rPr lang="en-US" altLang="en-US" sz="2000" b="1" dirty="0"/>
              <a:t>leading by example</a:t>
            </a:r>
            <a:endParaRPr lang="en-US" altLang="en-US" sz="2000" b="1" dirty="0">
              <a:cs typeface="Calibri" panose="020F0502020204030204"/>
            </a:endParaRPr>
          </a:p>
          <a:p>
            <a:pPr marL="142240" indent="-142240"/>
            <a:r>
              <a:rPr lang="en-US" altLang="en-US" sz="2000" b="1" dirty="0"/>
              <a:t>questioning</a:t>
            </a:r>
            <a:endParaRPr lang="en-US" altLang="en-US" sz="2000" b="1" dirty="0">
              <a:cs typeface="Calibri" panose="020F0502020204030204"/>
            </a:endParaRPr>
          </a:p>
          <a:p>
            <a:pPr marL="142240" indent="-142240"/>
            <a:r>
              <a:rPr lang="en-US" altLang="en-US" sz="2000" b="1" dirty="0"/>
              <a:t>listening</a:t>
            </a:r>
            <a:endParaRPr lang="en-US" altLang="en-US" sz="2000" b="1" dirty="0">
              <a:cs typeface="Calibri" panose="020F0502020204030204"/>
            </a:endParaRPr>
          </a:p>
          <a:p>
            <a:pPr marL="142240" indent="-142240"/>
            <a:r>
              <a:rPr lang="en-US" altLang="en-US" sz="2000" b="1" dirty="0"/>
              <a:t>organising</a:t>
            </a:r>
            <a:endParaRPr lang="en-US" altLang="en-US" sz="2000" b="1" dirty="0">
              <a:cs typeface="Calibri" panose="020F0502020204030204"/>
            </a:endParaRPr>
          </a:p>
          <a:p>
            <a:pPr marL="142240" indent="-142240"/>
            <a:endParaRPr lang="en-US" altLang="en-US" sz="2000" b="1" dirty="0">
              <a:cs typeface="Calibri" panose="020F0502020204030204"/>
            </a:endParaRPr>
          </a:p>
        </p:txBody>
      </p:sp>
    </p:spTree>
    <p:extLst>
      <p:ext uri="{BB962C8B-B14F-4D97-AF65-F5344CB8AC3E}">
        <p14:creationId xmlns:p14="http://schemas.microsoft.com/office/powerpoint/2010/main" val="3686211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669" y="518983"/>
            <a:ext cx="7886700" cy="846205"/>
          </a:xfrm>
        </p:spPr>
        <p:txBody>
          <a:bodyPr/>
          <a:lstStyle/>
          <a:p>
            <a:r>
              <a:rPr lang="en-GB" dirty="0"/>
              <a:t>    </a:t>
            </a:r>
          </a:p>
        </p:txBody>
      </p:sp>
      <p:sp>
        <p:nvSpPr>
          <p:cNvPr id="3" name="TextBox 2"/>
          <p:cNvSpPr txBox="1"/>
          <p:nvPr/>
        </p:nvSpPr>
        <p:spPr>
          <a:xfrm>
            <a:off x="1418148" y="452451"/>
            <a:ext cx="5091545" cy="400110"/>
          </a:xfrm>
          <a:prstGeom prst="rect">
            <a:avLst/>
          </a:prstGeom>
          <a:noFill/>
        </p:spPr>
        <p:txBody>
          <a:bodyPr wrap="square" lIns="91440" tIns="45720" rIns="91440" bIns="45720" rtlCol="0" anchor="t">
            <a:spAutoFit/>
          </a:bodyPr>
          <a:lstStyle/>
          <a:p>
            <a:r>
              <a:rPr lang="en-GB" sz="2000" b="1" dirty="0"/>
              <a:t>Management Tools - Appraisal</a:t>
            </a:r>
          </a:p>
        </p:txBody>
      </p:sp>
      <p:sp>
        <p:nvSpPr>
          <p:cNvPr id="4" name="TextBox 3">
            <a:extLst>
              <a:ext uri="{FF2B5EF4-FFF2-40B4-BE49-F238E27FC236}">
                <a16:creationId xmlns:a16="http://schemas.microsoft.com/office/drawing/2014/main" id="{B840AA31-6FCC-7779-CC57-4D9B5B76F484}"/>
              </a:ext>
            </a:extLst>
          </p:cNvPr>
          <p:cNvSpPr txBox="1"/>
          <p:nvPr/>
        </p:nvSpPr>
        <p:spPr>
          <a:xfrm>
            <a:off x="1421909" y="1277622"/>
            <a:ext cx="336002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90 Degree</a:t>
            </a:r>
            <a:endParaRPr lang="en-US" dirty="0"/>
          </a:p>
        </p:txBody>
      </p:sp>
      <p:sp>
        <p:nvSpPr>
          <p:cNvPr id="5" name="TextBox 4">
            <a:extLst>
              <a:ext uri="{FF2B5EF4-FFF2-40B4-BE49-F238E27FC236}">
                <a16:creationId xmlns:a16="http://schemas.microsoft.com/office/drawing/2014/main" id="{51E62094-91A0-BD36-6120-94DF7D5F1951}"/>
              </a:ext>
            </a:extLst>
          </p:cNvPr>
          <p:cNvSpPr txBox="1"/>
          <p:nvPr/>
        </p:nvSpPr>
        <p:spPr>
          <a:xfrm>
            <a:off x="1350886" y="1951354"/>
            <a:ext cx="11019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180 Degree</a:t>
            </a:r>
            <a:endParaRPr lang="en-US" dirty="0"/>
          </a:p>
        </p:txBody>
      </p:sp>
      <p:sp>
        <p:nvSpPr>
          <p:cNvPr id="6" name="TextBox 5">
            <a:extLst>
              <a:ext uri="{FF2B5EF4-FFF2-40B4-BE49-F238E27FC236}">
                <a16:creationId xmlns:a16="http://schemas.microsoft.com/office/drawing/2014/main" id="{6F64903E-77FF-0929-9B88-45CA49BD530A}"/>
              </a:ext>
            </a:extLst>
          </p:cNvPr>
          <p:cNvSpPr txBox="1"/>
          <p:nvPr/>
        </p:nvSpPr>
        <p:spPr>
          <a:xfrm>
            <a:off x="1352834" y="2540588"/>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270 Degree</a:t>
            </a:r>
            <a:endParaRPr lang="en-US" dirty="0"/>
          </a:p>
        </p:txBody>
      </p:sp>
      <p:sp>
        <p:nvSpPr>
          <p:cNvPr id="7" name="TextBox 6">
            <a:extLst>
              <a:ext uri="{FF2B5EF4-FFF2-40B4-BE49-F238E27FC236}">
                <a16:creationId xmlns:a16="http://schemas.microsoft.com/office/drawing/2014/main" id="{8C3F6B15-8429-794D-B086-FE6AD2D7651E}"/>
              </a:ext>
            </a:extLst>
          </p:cNvPr>
          <p:cNvSpPr txBox="1"/>
          <p:nvPr/>
        </p:nvSpPr>
        <p:spPr>
          <a:xfrm>
            <a:off x="1344142" y="3148331"/>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360 Degree</a:t>
            </a:r>
            <a:endParaRPr lang="en-US" dirty="0"/>
          </a:p>
        </p:txBody>
      </p:sp>
      <p:sp>
        <p:nvSpPr>
          <p:cNvPr id="8" name="TextBox 7">
            <a:extLst>
              <a:ext uri="{FF2B5EF4-FFF2-40B4-BE49-F238E27FC236}">
                <a16:creationId xmlns:a16="http://schemas.microsoft.com/office/drawing/2014/main" id="{28D1A0CB-2FC5-A276-778A-220D7BBC8DF6}"/>
              </a:ext>
            </a:extLst>
          </p:cNvPr>
          <p:cNvSpPr txBox="1"/>
          <p:nvPr/>
        </p:nvSpPr>
        <p:spPr>
          <a:xfrm>
            <a:off x="1346857" y="3687311"/>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720 Degree</a:t>
            </a:r>
            <a:endParaRPr lang="en-US" dirty="0"/>
          </a:p>
        </p:txBody>
      </p:sp>
    </p:spTree>
    <p:extLst>
      <p:ext uri="{BB962C8B-B14F-4D97-AF65-F5344CB8AC3E}">
        <p14:creationId xmlns:p14="http://schemas.microsoft.com/office/powerpoint/2010/main" val="28618566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2196" y="409196"/>
            <a:ext cx="3731791" cy="461665"/>
          </a:xfrm>
          <a:prstGeom prst="rect">
            <a:avLst/>
          </a:prstGeom>
        </p:spPr>
        <p:txBody>
          <a:bodyPr wrap="none">
            <a:spAutoFit/>
          </a:bodyPr>
          <a:lstStyle/>
          <a:p>
            <a:r>
              <a:rPr lang="en-GB" sz="2400" b="1" dirty="0"/>
              <a:t>Talent management models</a:t>
            </a:r>
            <a:endParaRPr lang="en-GB" sz="2400" dirty="0"/>
          </a:p>
        </p:txBody>
      </p:sp>
      <p:sp>
        <p:nvSpPr>
          <p:cNvPr id="10" name="Rectangle 9"/>
          <p:cNvSpPr/>
          <p:nvPr/>
        </p:nvSpPr>
        <p:spPr>
          <a:xfrm>
            <a:off x="1282195" y="1039581"/>
            <a:ext cx="6056755" cy="308418"/>
          </a:xfrm>
          <a:prstGeom prst="rect">
            <a:avLst/>
          </a:prstGeom>
        </p:spPr>
        <p:txBody>
          <a:bodyPr wrap="square">
            <a:spAutoFit/>
          </a:bodyPr>
          <a:lstStyle/>
          <a:p>
            <a:r>
              <a:rPr lang="en-GB" dirty="0"/>
              <a:t>Here is a definition of ‘talent’ from the online business dictionary:</a:t>
            </a:r>
          </a:p>
        </p:txBody>
      </p:sp>
      <p:sp>
        <p:nvSpPr>
          <p:cNvPr id="11" name="Rectangle 10"/>
          <p:cNvSpPr/>
          <p:nvPr/>
        </p:nvSpPr>
        <p:spPr>
          <a:xfrm>
            <a:off x="2024572" y="1584682"/>
            <a:ext cx="4572000" cy="740587"/>
          </a:xfrm>
          <a:prstGeom prst="rect">
            <a:avLst/>
          </a:prstGeom>
        </p:spPr>
        <p:txBody>
          <a:bodyPr>
            <a:spAutoFit/>
          </a:bodyPr>
          <a:lstStyle/>
          <a:p>
            <a:r>
              <a:rPr lang="en-GB" i="1" dirty="0"/>
              <a:t>‘A natural ability to excel at a duty or action…A group of people, such as employees, who have a particular aptitude for certain tasks.’</a:t>
            </a:r>
          </a:p>
        </p:txBody>
      </p:sp>
      <p:sp>
        <p:nvSpPr>
          <p:cNvPr id="12" name="Rectangle 11"/>
          <p:cNvSpPr/>
          <p:nvPr/>
        </p:nvSpPr>
        <p:spPr>
          <a:xfrm>
            <a:off x="1282196" y="2580425"/>
            <a:ext cx="3538213" cy="308418"/>
          </a:xfrm>
          <a:prstGeom prst="rect">
            <a:avLst/>
          </a:prstGeom>
        </p:spPr>
        <p:txBody>
          <a:bodyPr wrap="none">
            <a:spAutoFit/>
          </a:bodyPr>
          <a:lstStyle/>
          <a:p>
            <a:r>
              <a:rPr lang="en-GB" dirty="0"/>
              <a:t>Here is the definition of ‘talent management’:</a:t>
            </a:r>
          </a:p>
        </p:txBody>
      </p:sp>
      <p:sp>
        <p:nvSpPr>
          <p:cNvPr id="13" name="Rectangle 12"/>
          <p:cNvSpPr/>
          <p:nvPr/>
        </p:nvSpPr>
        <p:spPr>
          <a:xfrm>
            <a:off x="1967276" y="3124422"/>
            <a:ext cx="5706265" cy="956672"/>
          </a:xfrm>
          <a:prstGeom prst="rect">
            <a:avLst/>
          </a:prstGeom>
        </p:spPr>
        <p:txBody>
          <a:bodyPr wrap="square">
            <a:spAutoFit/>
          </a:bodyPr>
          <a:lstStyle/>
          <a:p>
            <a:r>
              <a:rPr lang="en-GB" i="1" dirty="0"/>
              <a:t>‘An organisation’s attempt to recruit, keep and train the most gifted and highest quality staff members that they can find, afford and hire. Talent management gives business managers an especially important role to play in recruiting, developing and retaining desirable staff members.’</a:t>
            </a:r>
          </a:p>
        </p:txBody>
      </p:sp>
    </p:spTree>
    <p:extLst>
      <p:ext uri="{BB962C8B-B14F-4D97-AF65-F5344CB8AC3E}">
        <p14:creationId xmlns:p14="http://schemas.microsoft.com/office/powerpoint/2010/main" val="383262892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237375" y="518230"/>
            <a:ext cx="4622099" cy="461665"/>
          </a:xfrm>
          <a:prstGeom prst="rect">
            <a:avLst/>
          </a:prstGeom>
        </p:spPr>
        <p:txBody>
          <a:bodyPr wrap="none">
            <a:spAutoFit/>
          </a:bodyPr>
          <a:lstStyle/>
          <a:p>
            <a:r>
              <a:rPr lang="en-GB" sz="2400" b="1" dirty="0"/>
              <a:t>Approaches to talent management</a:t>
            </a:r>
          </a:p>
        </p:txBody>
      </p:sp>
      <p:sp>
        <p:nvSpPr>
          <p:cNvPr id="12" name="Rectangle 11"/>
          <p:cNvSpPr/>
          <p:nvPr/>
        </p:nvSpPr>
        <p:spPr>
          <a:xfrm>
            <a:off x="1237375" y="979895"/>
            <a:ext cx="6374708" cy="308418"/>
          </a:xfrm>
          <a:prstGeom prst="rect">
            <a:avLst/>
          </a:prstGeom>
        </p:spPr>
        <p:txBody>
          <a:bodyPr wrap="square">
            <a:spAutoFit/>
          </a:bodyPr>
          <a:lstStyle/>
          <a:p>
            <a:r>
              <a:rPr lang="en-GB" dirty="0"/>
              <a:t>Ram Charan, Stephen Drotter and James Noel’s Leadership Pipeline</a:t>
            </a:r>
          </a:p>
        </p:txBody>
      </p:sp>
      <p:sp>
        <p:nvSpPr>
          <p:cNvPr id="13" name="Rectangle 12"/>
          <p:cNvSpPr/>
          <p:nvPr/>
        </p:nvSpPr>
        <p:spPr>
          <a:xfrm>
            <a:off x="1196982" y="1475170"/>
            <a:ext cx="3579313" cy="308418"/>
          </a:xfrm>
          <a:prstGeom prst="rect">
            <a:avLst/>
          </a:prstGeom>
        </p:spPr>
        <p:txBody>
          <a:bodyPr wrap="none">
            <a:spAutoFit/>
          </a:bodyPr>
          <a:lstStyle/>
          <a:p>
            <a:r>
              <a:rPr lang="en-GB" dirty="0"/>
              <a:t>The six leadership passages in their model are:</a:t>
            </a:r>
          </a:p>
        </p:txBody>
      </p:sp>
      <p:sp>
        <p:nvSpPr>
          <p:cNvPr id="14" name="Rectangle 13"/>
          <p:cNvSpPr/>
          <p:nvPr/>
        </p:nvSpPr>
        <p:spPr>
          <a:xfrm>
            <a:off x="1237375" y="1907644"/>
            <a:ext cx="2847254" cy="308418"/>
          </a:xfrm>
          <a:prstGeom prst="rect">
            <a:avLst/>
          </a:prstGeom>
        </p:spPr>
        <p:txBody>
          <a:bodyPr wrap="none">
            <a:spAutoFit/>
          </a:bodyPr>
          <a:lstStyle/>
          <a:p>
            <a:r>
              <a:rPr lang="en-GB" dirty="0"/>
              <a:t>1. Managing self to managing others</a:t>
            </a:r>
          </a:p>
        </p:txBody>
      </p:sp>
      <p:sp>
        <p:nvSpPr>
          <p:cNvPr id="15" name="Rectangle 14"/>
          <p:cNvSpPr/>
          <p:nvPr/>
        </p:nvSpPr>
        <p:spPr>
          <a:xfrm>
            <a:off x="1237375" y="2271156"/>
            <a:ext cx="3305970" cy="308418"/>
          </a:xfrm>
          <a:prstGeom prst="rect">
            <a:avLst/>
          </a:prstGeom>
        </p:spPr>
        <p:txBody>
          <a:bodyPr wrap="none">
            <a:spAutoFit/>
          </a:bodyPr>
          <a:lstStyle/>
          <a:p>
            <a:r>
              <a:rPr lang="en-GB" dirty="0"/>
              <a:t>2. Managing others to managing managers</a:t>
            </a:r>
          </a:p>
        </p:txBody>
      </p:sp>
      <p:sp>
        <p:nvSpPr>
          <p:cNvPr id="16" name="Rectangle 15"/>
          <p:cNvSpPr/>
          <p:nvPr/>
        </p:nvSpPr>
        <p:spPr>
          <a:xfrm>
            <a:off x="1237375" y="2629798"/>
            <a:ext cx="3572196" cy="308418"/>
          </a:xfrm>
          <a:prstGeom prst="rect">
            <a:avLst/>
          </a:prstGeom>
        </p:spPr>
        <p:txBody>
          <a:bodyPr wrap="none">
            <a:spAutoFit/>
          </a:bodyPr>
          <a:lstStyle/>
          <a:p>
            <a:r>
              <a:rPr lang="en-GB" dirty="0"/>
              <a:t>3. Managing managers to functional managers</a:t>
            </a:r>
          </a:p>
        </p:txBody>
      </p:sp>
      <p:sp>
        <p:nvSpPr>
          <p:cNvPr id="17" name="Rectangle 16"/>
          <p:cNvSpPr/>
          <p:nvPr/>
        </p:nvSpPr>
        <p:spPr>
          <a:xfrm>
            <a:off x="1237375" y="2996061"/>
            <a:ext cx="3365152" cy="308418"/>
          </a:xfrm>
          <a:prstGeom prst="rect">
            <a:avLst/>
          </a:prstGeom>
        </p:spPr>
        <p:txBody>
          <a:bodyPr wrap="none">
            <a:spAutoFit/>
          </a:bodyPr>
          <a:lstStyle/>
          <a:p>
            <a:r>
              <a:rPr lang="en-GB" dirty="0"/>
              <a:t>4. Functional manager to business manager</a:t>
            </a:r>
          </a:p>
        </p:txBody>
      </p:sp>
      <p:sp>
        <p:nvSpPr>
          <p:cNvPr id="18" name="Rectangle 17"/>
          <p:cNvSpPr/>
          <p:nvPr/>
        </p:nvSpPr>
        <p:spPr>
          <a:xfrm>
            <a:off x="1237375" y="3356774"/>
            <a:ext cx="3028842" cy="308418"/>
          </a:xfrm>
          <a:prstGeom prst="rect">
            <a:avLst/>
          </a:prstGeom>
        </p:spPr>
        <p:txBody>
          <a:bodyPr wrap="none">
            <a:spAutoFit/>
          </a:bodyPr>
          <a:lstStyle/>
          <a:p>
            <a:r>
              <a:rPr lang="en-GB" dirty="0"/>
              <a:t>5. Business manager to group manager</a:t>
            </a:r>
          </a:p>
        </p:txBody>
      </p:sp>
      <p:sp>
        <p:nvSpPr>
          <p:cNvPr id="19" name="Rectangle 18"/>
          <p:cNvSpPr/>
          <p:nvPr/>
        </p:nvSpPr>
        <p:spPr>
          <a:xfrm>
            <a:off x="1196982" y="3708410"/>
            <a:ext cx="3180743" cy="308418"/>
          </a:xfrm>
          <a:prstGeom prst="rect">
            <a:avLst/>
          </a:prstGeom>
        </p:spPr>
        <p:txBody>
          <a:bodyPr wrap="none">
            <a:spAutoFit/>
          </a:bodyPr>
          <a:lstStyle/>
          <a:p>
            <a:r>
              <a:rPr lang="en-GB" dirty="0"/>
              <a:t>6. Group manager to enterprise manager</a:t>
            </a:r>
          </a:p>
        </p:txBody>
      </p:sp>
    </p:spTree>
    <p:extLst>
      <p:ext uri="{BB962C8B-B14F-4D97-AF65-F5344CB8AC3E}">
        <p14:creationId xmlns:p14="http://schemas.microsoft.com/office/powerpoint/2010/main" val="315452101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heel(1)">
                                      <p:cBhvr>
                                        <p:cTn id="12" dur="2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heel(1)">
                                      <p:cBhvr>
                                        <p:cTn id="17" dur="2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heel(1)">
                                      <p:cBhvr>
                                        <p:cTn id="22" dur="20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heel(1)">
                                      <p:cBhvr>
                                        <p:cTn id="27" dur="20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heel(1)">
                                      <p:cBhvr>
                                        <p:cTn id="3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82196" y="409196"/>
            <a:ext cx="3731791" cy="461665"/>
          </a:xfrm>
          <a:prstGeom prst="rect">
            <a:avLst/>
          </a:prstGeom>
        </p:spPr>
        <p:txBody>
          <a:bodyPr wrap="none">
            <a:spAutoFit/>
          </a:bodyPr>
          <a:lstStyle/>
          <a:p>
            <a:r>
              <a:rPr lang="en-GB" sz="2400" b="1" dirty="0"/>
              <a:t>Talent management models</a:t>
            </a:r>
            <a:endParaRPr lang="en-GB" sz="2400" dirty="0"/>
          </a:p>
        </p:txBody>
      </p:sp>
      <p:sp>
        <p:nvSpPr>
          <p:cNvPr id="6" name="Rectangle 5"/>
          <p:cNvSpPr/>
          <p:nvPr/>
        </p:nvSpPr>
        <p:spPr>
          <a:xfrm>
            <a:off x="1282196" y="930181"/>
            <a:ext cx="7398666" cy="956672"/>
          </a:xfrm>
          <a:prstGeom prst="rect">
            <a:avLst/>
          </a:prstGeom>
        </p:spPr>
        <p:txBody>
          <a:bodyPr wrap="square">
            <a:spAutoFit/>
          </a:bodyPr>
          <a:lstStyle/>
          <a:p>
            <a:r>
              <a:rPr lang="en-GB" dirty="0"/>
              <a:t>1. </a:t>
            </a:r>
            <a:r>
              <a:rPr lang="en-GB" b="1" dirty="0"/>
              <a:t>Managing self to managing others </a:t>
            </a:r>
            <a:r>
              <a:rPr lang="en-GB" dirty="0"/>
              <a:t>– the turning point from managing self to managing others is when the individual gets their first promotion to a management position. The challenge for the individual then is to make the transition from an individual contributor to developing others’ ability to contribute.</a:t>
            </a:r>
          </a:p>
        </p:txBody>
      </p:sp>
      <p:sp>
        <p:nvSpPr>
          <p:cNvPr id="7" name="Rectangle 6"/>
          <p:cNvSpPr/>
          <p:nvPr/>
        </p:nvSpPr>
        <p:spPr>
          <a:xfrm>
            <a:off x="1282196" y="1921418"/>
            <a:ext cx="7398666" cy="1172757"/>
          </a:xfrm>
          <a:prstGeom prst="rect">
            <a:avLst/>
          </a:prstGeom>
        </p:spPr>
        <p:txBody>
          <a:bodyPr wrap="square">
            <a:spAutoFit/>
          </a:bodyPr>
          <a:lstStyle/>
          <a:p>
            <a:r>
              <a:rPr lang="en-GB" dirty="0"/>
              <a:t>2. </a:t>
            </a:r>
            <a:r>
              <a:rPr lang="en-GB" b="1" dirty="0"/>
              <a:t>Managing others to managing managers </a:t>
            </a:r>
            <a:r>
              <a:rPr lang="en-GB" dirty="0"/>
              <a:t>– the individual’s first management promotion, as described above, tends to be a mixture of managing others but still retaining some individual contribution to the work of the team. At this turning point however they need to step away from tasks and move to a coaching style of management that supports the development of other managers.</a:t>
            </a:r>
          </a:p>
        </p:txBody>
      </p:sp>
      <p:sp>
        <p:nvSpPr>
          <p:cNvPr id="8" name="Rectangle 7"/>
          <p:cNvSpPr/>
          <p:nvPr/>
        </p:nvSpPr>
        <p:spPr>
          <a:xfrm>
            <a:off x="1282196" y="3128045"/>
            <a:ext cx="7398666" cy="956672"/>
          </a:xfrm>
          <a:prstGeom prst="rect">
            <a:avLst/>
          </a:prstGeom>
        </p:spPr>
        <p:txBody>
          <a:bodyPr wrap="square">
            <a:spAutoFit/>
          </a:bodyPr>
          <a:lstStyle/>
          <a:p>
            <a:r>
              <a:rPr lang="en-GB" dirty="0"/>
              <a:t>3. </a:t>
            </a:r>
            <a:r>
              <a:rPr lang="en-GB" b="1" dirty="0"/>
              <a:t>Managing managers to functional managers </a:t>
            </a:r>
            <a:r>
              <a:rPr lang="en-GB" dirty="0"/>
              <a:t>– managers at this level have two levels of managers underneath them and will find themselves accountable for work in which they are not an expert. Delegation is key to success at this level as they manage the needs of the larger organisation as well as the challenges of the functions they are accountable for.</a:t>
            </a:r>
          </a:p>
        </p:txBody>
      </p:sp>
    </p:spTree>
    <p:extLst>
      <p:ext uri="{BB962C8B-B14F-4D97-AF65-F5344CB8AC3E}">
        <p14:creationId xmlns:p14="http://schemas.microsoft.com/office/powerpoint/2010/main" val="407360085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Image result for managers vs leaders quote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86240" y="839467"/>
            <a:ext cx="4371521" cy="3868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026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2196" y="409196"/>
            <a:ext cx="3731791" cy="461665"/>
          </a:xfrm>
          <a:prstGeom prst="rect">
            <a:avLst/>
          </a:prstGeom>
        </p:spPr>
        <p:txBody>
          <a:bodyPr wrap="none">
            <a:spAutoFit/>
          </a:bodyPr>
          <a:lstStyle/>
          <a:p>
            <a:r>
              <a:rPr lang="en-GB" sz="2400" b="1" dirty="0"/>
              <a:t>Talent management models</a:t>
            </a:r>
            <a:endParaRPr lang="en-GB" sz="2400" dirty="0"/>
          </a:p>
        </p:txBody>
      </p:sp>
      <p:sp>
        <p:nvSpPr>
          <p:cNvPr id="3" name="Rectangle 2"/>
          <p:cNvSpPr/>
          <p:nvPr/>
        </p:nvSpPr>
        <p:spPr>
          <a:xfrm>
            <a:off x="1282196" y="1000463"/>
            <a:ext cx="7232412" cy="740587"/>
          </a:xfrm>
          <a:prstGeom prst="rect">
            <a:avLst/>
          </a:prstGeom>
        </p:spPr>
        <p:txBody>
          <a:bodyPr wrap="square">
            <a:spAutoFit/>
          </a:bodyPr>
          <a:lstStyle/>
          <a:p>
            <a:r>
              <a:rPr lang="en-GB" dirty="0"/>
              <a:t>4. </a:t>
            </a:r>
            <a:r>
              <a:rPr lang="en-GB" b="1" dirty="0"/>
              <a:t>Functional manager to business manager </a:t>
            </a:r>
            <a:r>
              <a:rPr lang="en-GB" dirty="0"/>
              <a:t>– the shift here is to strategic management so that the different functions synergise in order to maintain sustainable levels of profit for their part of the business.</a:t>
            </a:r>
          </a:p>
        </p:txBody>
      </p:sp>
      <p:sp>
        <p:nvSpPr>
          <p:cNvPr id="4" name="Rectangle 3"/>
          <p:cNvSpPr/>
          <p:nvPr/>
        </p:nvSpPr>
        <p:spPr>
          <a:xfrm>
            <a:off x="1282196" y="1772053"/>
            <a:ext cx="7232412" cy="1388842"/>
          </a:xfrm>
          <a:prstGeom prst="rect">
            <a:avLst/>
          </a:prstGeom>
        </p:spPr>
        <p:txBody>
          <a:bodyPr wrap="square">
            <a:spAutoFit/>
          </a:bodyPr>
          <a:lstStyle/>
          <a:p>
            <a:r>
              <a:rPr lang="en-GB" dirty="0"/>
              <a:t>5. </a:t>
            </a:r>
            <a:r>
              <a:rPr lang="en-GB" b="1" dirty="0"/>
              <a:t>Business manager to group manager </a:t>
            </a:r>
            <a:r>
              <a:rPr lang="en-GB" dirty="0"/>
              <a:t>– group managers focus on the success of all the businesses in the organisation. They are responsible for broader factors such as resource allocation, group portfolio strategy, mergers, acquisitions, which markets to enter and leave. At this level external environmental factors such as politics, society, economics, legal issues, the environment, ethics and technical challenges will be at the fore. Where the organisation is publicly owned they may have responsibilities to shareholders and financial institutions.</a:t>
            </a:r>
          </a:p>
        </p:txBody>
      </p:sp>
      <p:sp>
        <p:nvSpPr>
          <p:cNvPr id="5" name="Rectangle 4"/>
          <p:cNvSpPr/>
          <p:nvPr/>
        </p:nvSpPr>
        <p:spPr>
          <a:xfrm>
            <a:off x="1282196" y="3292400"/>
            <a:ext cx="7232412" cy="740587"/>
          </a:xfrm>
          <a:prstGeom prst="rect">
            <a:avLst/>
          </a:prstGeom>
        </p:spPr>
        <p:txBody>
          <a:bodyPr wrap="square">
            <a:spAutoFit/>
          </a:bodyPr>
          <a:lstStyle/>
          <a:p>
            <a:r>
              <a:rPr lang="en-GB" dirty="0"/>
              <a:t>6. </a:t>
            </a:r>
            <a:r>
              <a:rPr lang="en-GB" b="1" dirty="0"/>
              <a:t>Group manager to enterprise manager </a:t>
            </a:r>
            <a:r>
              <a:rPr lang="en-GB" dirty="0"/>
              <a:t>– skills are no longer the manager’s focus. This is now on values, vision and taking a longer-term view. There is a move away from strategic thinking to being visionary and having a global perspective.</a:t>
            </a:r>
          </a:p>
        </p:txBody>
      </p:sp>
    </p:spTree>
    <p:extLst>
      <p:ext uri="{BB962C8B-B14F-4D97-AF65-F5344CB8AC3E}">
        <p14:creationId xmlns:p14="http://schemas.microsoft.com/office/powerpoint/2010/main" val="309061171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2196" y="409196"/>
            <a:ext cx="3731791" cy="461665"/>
          </a:xfrm>
          <a:prstGeom prst="rect">
            <a:avLst/>
          </a:prstGeom>
        </p:spPr>
        <p:txBody>
          <a:bodyPr wrap="none">
            <a:spAutoFit/>
          </a:bodyPr>
          <a:lstStyle/>
          <a:p>
            <a:r>
              <a:rPr lang="en-GB" sz="2400" b="1" dirty="0"/>
              <a:t>Talent management models</a:t>
            </a:r>
            <a:endParaRPr lang="en-GB" sz="2400" dirty="0"/>
          </a:p>
        </p:txBody>
      </p:sp>
      <p:sp>
        <p:nvSpPr>
          <p:cNvPr id="3" name="Rectangle 2"/>
          <p:cNvSpPr/>
          <p:nvPr/>
        </p:nvSpPr>
        <p:spPr>
          <a:xfrm>
            <a:off x="1282196" y="969494"/>
            <a:ext cx="2301849" cy="308418"/>
          </a:xfrm>
          <a:prstGeom prst="rect">
            <a:avLst/>
          </a:prstGeom>
        </p:spPr>
        <p:txBody>
          <a:bodyPr wrap="none">
            <a:spAutoFit/>
          </a:bodyPr>
          <a:lstStyle/>
          <a:p>
            <a:r>
              <a:rPr lang="en-GB" b="1" dirty="0"/>
              <a:t>Spotting Talent – Andy Cross</a:t>
            </a:r>
          </a:p>
        </p:txBody>
      </p:sp>
      <p:sp>
        <p:nvSpPr>
          <p:cNvPr id="4" name="Rectangle 3"/>
          <p:cNvSpPr/>
          <p:nvPr/>
        </p:nvSpPr>
        <p:spPr>
          <a:xfrm>
            <a:off x="1282196" y="1454053"/>
            <a:ext cx="7125534" cy="524503"/>
          </a:xfrm>
          <a:prstGeom prst="rect">
            <a:avLst/>
          </a:prstGeom>
        </p:spPr>
        <p:txBody>
          <a:bodyPr wrap="square">
            <a:spAutoFit/>
          </a:bodyPr>
          <a:lstStyle/>
          <a:p>
            <a:r>
              <a:rPr lang="en-GB" dirty="0"/>
              <a:t>• </a:t>
            </a:r>
            <a:r>
              <a:rPr lang="en-GB" b="1" dirty="0"/>
              <a:t>High maintenance and low impact </a:t>
            </a:r>
            <a:r>
              <a:rPr lang="en-GB" dirty="0"/>
              <a:t>– is what Cross terms a mistake; people who drain your resources and provide little value for customers.</a:t>
            </a:r>
          </a:p>
        </p:txBody>
      </p:sp>
      <p:sp>
        <p:nvSpPr>
          <p:cNvPr id="5" name="Rectangle 4"/>
          <p:cNvSpPr/>
          <p:nvPr/>
        </p:nvSpPr>
        <p:spPr>
          <a:xfrm>
            <a:off x="1282196" y="2024844"/>
            <a:ext cx="7125534" cy="524503"/>
          </a:xfrm>
          <a:prstGeom prst="rect">
            <a:avLst/>
          </a:prstGeom>
        </p:spPr>
        <p:txBody>
          <a:bodyPr wrap="square">
            <a:spAutoFit/>
          </a:bodyPr>
          <a:lstStyle/>
          <a:p>
            <a:r>
              <a:rPr lang="en-GB" dirty="0"/>
              <a:t>• </a:t>
            </a:r>
            <a:r>
              <a:rPr lang="en-GB" b="1" dirty="0"/>
              <a:t>High maintenance and high impact </a:t>
            </a:r>
            <a:r>
              <a:rPr lang="en-GB" dirty="0"/>
              <a:t>– the prima donna; these people may deliver great performance; however they do so at the expense of the good of the broader team.</a:t>
            </a:r>
          </a:p>
        </p:txBody>
      </p:sp>
      <p:sp>
        <p:nvSpPr>
          <p:cNvPr id="6" name="Rectangle 5"/>
          <p:cNvSpPr/>
          <p:nvPr/>
        </p:nvSpPr>
        <p:spPr>
          <a:xfrm>
            <a:off x="1282196" y="2642360"/>
            <a:ext cx="7125534" cy="524503"/>
          </a:xfrm>
          <a:prstGeom prst="rect">
            <a:avLst/>
          </a:prstGeom>
        </p:spPr>
        <p:txBody>
          <a:bodyPr wrap="square">
            <a:spAutoFit/>
          </a:bodyPr>
          <a:lstStyle/>
          <a:p>
            <a:r>
              <a:rPr lang="en-GB" dirty="0"/>
              <a:t>• </a:t>
            </a:r>
            <a:r>
              <a:rPr lang="en-GB" b="1" dirty="0"/>
              <a:t>Low impact and low maintenance </a:t>
            </a:r>
            <a:r>
              <a:rPr lang="en-GB" dirty="0"/>
              <a:t>– the backbone, these people get on with their work without fuss but are unlikely to lead and drive innovation and change.</a:t>
            </a:r>
          </a:p>
        </p:txBody>
      </p:sp>
      <p:sp>
        <p:nvSpPr>
          <p:cNvPr id="7" name="Rectangle 6"/>
          <p:cNvSpPr/>
          <p:nvPr/>
        </p:nvSpPr>
        <p:spPr>
          <a:xfrm>
            <a:off x="1282196" y="3204260"/>
            <a:ext cx="7398666" cy="740587"/>
          </a:xfrm>
          <a:prstGeom prst="rect">
            <a:avLst/>
          </a:prstGeom>
        </p:spPr>
        <p:txBody>
          <a:bodyPr wrap="square">
            <a:spAutoFit/>
          </a:bodyPr>
          <a:lstStyle/>
          <a:p>
            <a:r>
              <a:rPr lang="en-GB" b="1" dirty="0"/>
              <a:t>• High impact and low maintenance </a:t>
            </a:r>
            <a:r>
              <a:rPr lang="en-GB" dirty="0"/>
              <a:t>– these people, according to Cross are the real deal; they get results and can drive innovation and change. They are low maintenance because they deliver performance and have a positive impact on those around them.</a:t>
            </a:r>
          </a:p>
        </p:txBody>
      </p:sp>
    </p:spTree>
    <p:extLst>
      <p:ext uri="{BB962C8B-B14F-4D97-AF65-F5344CB8AC3E}">
        <p14:creationId xmlns:p14="http://schemas.microsoft.com/office/powerpoint/2010/main" val="199999713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282196" y="409196"/>
            <a:ext cx="3731791" cy="461665"/>
          </a:xfrm>
          <a:prstGeom prst="rect">
            <a:avLst/>
          </a:prstGeom>
        </p:spPr>
        <p:txBody>
          <a:bodyPr wrap="none">
            <a:spAutoFit/>
          </a:bodyPr>
          <a:lstStyle/>
          <a:p>
            <a:r>
              <a:rPr lang="en-GB" sz="2400" b="1" dirty="0"/>
              <a:t>Talent management models</a:t>
            </a:r>
            <a:endParaRPr lang="en-GB" sz="2400" dirty="0"/>
          </a:p>
        </p:txBody>
      </p:sp>
      <p:sp>
        <p:nvSpPr>
          <p:cNvPr id="11" name="Rectangle 10"/>
          <p:cNvSpPr/>
          <p:nvPr/>
        </p:nvSpPr>
        <p:spPr>
          <a:xfrm>
            <a:off x="1282196" y="906005"/>
            <a:ext cx="3447482" cy="308418"/>
          </a:xfrm>
          <a:prstGeom prst="rect">
            <a:avLst/>
          </a:prstGeom>
        </p:spPr>
        <p:txBody>
          <a:bodyPr wrap="none">
            <a:spAutoFit/>
          </a:bodyPr>
          <a:lstStyle/>
          <a:p>
            <a:r>
              <a:rPr lang="en-GB" dirty="0"/>
              <a:t>Bersin’s Talent Management Maturity Model</a:t>
            </a:r>
          </a:p>
        </p:txBody>
      </p:sp>
      <p:sp>
        <p:nvSpPr>
          <p:cNvPr id="2" name="Rectangle 1"/>
          <p:cNvSpPr/>
          <p:nvPr/>
        </p:nvSpPr>
        <p:spPr>
          <a:xfrm>
            <a:off x="1282196" y="1349164"/>
            <a:ext cx="7339290" cy="524503"/>
          </a:xfrm>
          <a:prstGeom prst="rect">
            <a:avLst/>
          </a:prstGeom>
        </p:spPr>
        <p:txBody>
          <a:bodyPr wrap="square">
            <a:spAutoFit/>
          </a:bodyPr>
          <a:lstStyle/>
          <a:p>
            <a:r>
              <a:rPr lang="en-GB" dirty="0"/>
              <a:t>According to the maturity model offered by Bersin there are four levels of increasing integration (what Bersin terms ‘maturity’) in relation to talent management. These are:</a:t>
            </a:r>
          </a:p>
        </p:txBody>
      </p:sp>
      <p:sp>
        <p:nvSpPr>
          <p:cNvPr id="3" name="Rectangle 2"/>
          <p:cNvSpPr/>
          <p:nvPr/>
        </p:nvSpPr>
        <p:spPr>
          <a:xfrm>
            <a:off x="1282196" y="1881259"/>
            <a:ext cx="2165273" cy="308418"/>
          </a:xfrm>
          <a:prstGeom prst="rect">
            <a:avLst/>
          </a:prstGeom>
        </p:spPr>
        <p:txBody>
          <a:bodyPr wrap="none">
            <a:spAutoFit/>
          </a:bodyPr>
          <a:lstStyle/>
          <a:p>
            <a:r>
              <a:rPr lang="en-GB" dirty="0"/>
              <a:t>1. Essential talent activities</a:t>
            </a:r>
          </a:p>
        </p:txBody>
      </p:sp>
      <p:sp>
        <p:nvSpPr>
          <p:cNvPr id="4" name="Rectangle 3"/>
          <p:cNvSpPr/>
          <p:nvPr/>
        </p:nvSpPr>
        <p:spPr>
          <a:xfrm>
            <a:off x="1282196" y="2189677"/>
            <a:ext cx="6762997" cy="524503"/>
          </a:xfrm>
          <a:prstGeom prst="rect">
            <a:avLst/>
          </a:prstGeom>
        </p:spPr>
        <p:txBody>
          <a:bodyPr wrap="square">
            <a:spAutoFit/>
          </a:bodyPr>
          <a:lstStyle/>
          <a:p>
            <a:r>
              <a:rPr lang="en-GB" dirty="0"/>
              <a:t>• At this level of maturity organisations work with talent via performance management but do not have a predetermined approach or strategy to identifying and retaining talent.</a:t>
            </a:r>
          </a:p>
        </p:txBody>
      </p:sp>
      <p:sp>
        <p:nvSpPr>
          <p:cNvPr id="5" name="Rectangle 4"/>
          <p:cNvSpPr/>
          <p:nvPr/>
        </p:nvSpPr>
        <p:spPr>
          <a:xfrm>
            <a:off x="1282196" y="2714180"/>
            <a:ext cx="7220536" cy="524503"/>
          </a:xfrm>
          <a:prstGeom prst="rect">
            <a:avLst/>
          </a:prstGeom>
        </p:spPr>
        <p:txBody>
          <a:bodyPr wrap="square">
            <a:spAutoFit/>
          </a:bodyPr>
          <a:lstStyle/>
          <a:p>
            <a:r>
              <a:rPr lang="en-GB" dirty="0"/>
              <a:t>• Organisations may appreciate the need for talent management but lack the understanding</a:t>
            </a:r>
          </a:p>
          <a:p>
            <a:r>
              <a:rPr lang="en-GB" dirty="0"/>
              <a:t>of what it is and what needs to be done.</a:t>
            </a:r>
          </a:p>
        </p:txBody>
      </p:sp>
      <p:sp>
        <p:nvSpPr>
          <p:cNvPr id="6" name="Rectangle 5"/>
          <p:cNvSpPr/>
          <p:nvPr/>
        </p:nvSpPr>
        <p:spPr>
          <a:xfrm>
            <a:off x="1282195" y="3249428"/>
            <a:ext cx="7113659" cy="524503"/>
          </a:xfrm>
          <a:prstGeom prst="rect">
            <a:avLst/>
          </a:prstGeom>
        </p:spPr>
        <p:txBody>
          <a:bodyPr wrap="square">
            <a:spAutoFit/>
          </a:bodyPr>
          <a:lstStyle/>
          <a:p>
            <a:r>
              <a:rPr lang="en-GB" dirty="0"/>
              <a:t>• Any talent management activity that is undertaken is done without coordination and may</a:t>
            </a:r>
          </a:p>
          <a:p>
            <a:r>
              <a:rPr lang="en-GB" dirty="0"/>
              <a:t>occur separately and differently in different organisational functions.</a:t>
            </a:r>
          </a:p>
        </p:txBody>
      </p:sp>
    </p:spTree>
    <p:extLst>
      <p:ext uri="{BB962C8B-B14F-4D97-AF65-F5344CB8AC3E}">
        <p14:creationId xmlns:p14="http://schemas.microsoft.com/office/powerpoint/2010/main" val="153171308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2196" y="409196"/>
            <a:ext cx="3731791" cy="461665"/>
          </a:xfrm>
          <a:prstGeom prst="rect">
            <a:avLst/>
          </a:prstGeom>
        </p:spPr>
        <p:txBody>
          <a:bodyPr wrap="none">
            <a:spAutoFit/>
          </a:bodyPr>
          <a:lstStyle/>
          <a:p>
            <a:r>
              <a:rPr lang="en-GB" sz="2400" b="1" dirty="0"/>
              <a:t>Talent management models</a:t>
            </a:r>
            <a:endParaRPr lang="en-GB" sz="2400" dirty="0"/>
          </a:p>
        </p:txBody>
      </p:sp>
      <p:sp>
        <p:nvSpPr>
          <p:cNvPr id="3" name="Rectangle 2"/>
          <p:cNvSpPr/>
          <p:nvPr/>
        </p:nvSpPr>
        <p:spPr>
          <a:xfrm>
            <a:off x="1282196" y="886537"/>
            <a:ext cx="3447482" cy="308418"/>
          </a:xfrm>
          <a:prstGeom prst="rect">
            <a:avLst/>
          </a:prstGeom>
        </p:spPr>
        <p:txBody>
          <a:bodyPr wrap="none">
            <a:spAutoFit/>
          </a:bodyPr>
          <a:lstStyle/>
          <a:p>
            <a:r>
              <a:rPr lang="en-GB" dirty="0"/>
              <a:t>Bersin’s Talent Management Maturity Model</a:t>
            </a:r>
          </a:p>
        </p:txBody>
      </p:sp>
      <p:sp>
        <p:nvSpPr>
          <p:cNvPr id="4" name="Rectangle 3"/>
          <p:cNvSpPr/>
          <p:nvPr/>
        </p:nvSpPr>
        <p:spPr>
          <a:xfrm>
            <a:off x="1389788" y="1214423"/>
            <a:ext cx="1899302" cy="308418"/>
          </a:xfrm>
          <a:prstGeom prst="rect">
            <a:avLst/>
          </a:prstGeom>
        </p:spPr>
        <p:txBody>
          <a:bodyPr wrap="none">
            <a:spAutoFit/>
          </a:bodyPr>
          <a:lstStyle/>
          <a:p>
            <a:r>
              <a:rPr lang="en-GB" dirty="0"/>
              <a:t>2. Critical talent growth</a:t>
            </a:r>
          </a:p>
        </p:txBody>
      </p:sp>
      <p:sp>
        <p:nvSpPr>
          <p:cNvPr id="5" name="Rectangle 4"/>
          <p:cNvSpPr/>
          <p:nvPr/>
        </p:nvSpPr>
        <p:spPr>
          <a:xfrm>
            <a:off x="1389788" y="1632184"/>
            <a:ext cx="6768560" cy="524503"/>
          </a:xfrm>
          <a:prstGeom prst="rect">
            <a:avLst/>
          </a:prstGeom>
        </p:spPr>
        <p:txBody>
          <a:bodyPr wrap="square">
            <a:spAutoFit/>
          </a:bodyPr>
          <a:lstStyle/>
          <a:p>
            <a:r>
              <a:rPr lang="en-GB" dirty="0"/>
              <a:t>• At this level there may be development or even implementation of a talent strategy linked to training activities that support it.</a:t>
            </a:r>
          </a:p>
        </p:txBody>
      </p:sp>
      <p:sp>
        <p:nvSpPr>
          <p:cNvPr id="6" name="Rectangle 5"/>
          <p:cNvSpPr/>
          <p:nvPr/>
        </p:nvSpPr>
        <p:spPr>
          <a:xfrm>
            <a:off x="1389788" y="2161951"/>
            <a:ext cx="7089194" cy="524503"/>
          </a:xfrm>
          <a:prstGeom prst="rect">
            <a:avLst/>
          </a:prstGeom>
        </p:spPr>
        <p:txBody>
          <a:bodyPr wrap="square">
            <a:spAutoFit/>
          </a:bodyPr>
          <a:lstStyle/>
          <a:p>
            <a:r>
              <a:rPr lang="en-GB" dirty="0"/>
              <a:t>• This strategy may be integrated across key business functions (such as marketing/finance/</a:t>
            </a:r>
          </a:p>
          <a:p>
            <a:r>
              <a:rPr lang="en-GB" dirty="0"/>
              <a:t>HR/operations).</a:t>
            </a:r>
          </a:p>
        </p:txBody>
      </p:sp>
    </p:spTree>
    <p:extLst>
      <p:ext uri="{BB962C8B-B14F-4D97-AF65-F5344CB8AC3E}">
        <p14:creationId xmlns:p14="http://schemas.microsoft.com/office/powerpoint/2010/main" val="298607256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2196" y="409196"/>
            <a:ext cx="3731791" cy="461665"/>
          </a:xfrm>
          <a:prstGeom prst="rect">
            <a:avLst/>
          </a:prstGeom>
        </p:spPr>
        <p:txBody>
          <a:bodyPr wrap="none">
            <a:spAutoFit/>
          </a:bodyPr>
          <a:lstStyle/>
          <a:p>
            <a:r>
              <a:rPr lang="en-GB" sz="2400" b="1" dirty="0"/>
              <a:t>Talent management models</a:t>
            </a:r>
            <a:endParaRPr lang="en-GB" sz="2400" dirty="0"/>
          </a:p>
        </p:txBody>
      </p:sp>
      <p:sp>
        <p:nvSpPr>
          <p:cNvPr id="3" name="Rectangle 2"/>
          <p:cNvSpPr/>
          <p:nvPr/>
        </p:nvSpPr>
        <p:spPr>
          <a:xfrm>
            <a:off x="1282196" y="886537"/>
            <a:ext cx="3447482" cy="308418"/>
          </a:xfrm>
          <a:prstGeom prst="rect">
            <a:avLst/>
          </a:prstGeom>
        </p:spPr>
        <p:txBody>
          <a:bodyPr wrap="none">
            <a:spAutoFit/>
          </a:bodyPr>
          <a:lstStyle/>
          <a:p>
            <a:r>
              <a:rPr lang="en-GB" dirty="0"/>
              <a:t>Bersin’s Talent Management Maturity Model</a:t>
            </a:r>
          </a:p>
        </p:txBody>
      </p:sp>
      <p:sp>
        <p:nvSpPr>
          <p:cNvPr id="4" name="Rectangle 3"/>
          <p:cNvSpPr/>
          <p:nvPr/>
        </p:nvSpPr>
        <p:spPr>
          <a:xfrm>
            <a:off x="1282196" y="1313878"/>
            <a:ext cx="2500364" cy="308418"/>
          </a:xfrm>
          <a:prstGeom prst="rect">
            <a:avLst/>
          </a:prstGeom>
        </p:spPr>
        <p:txBody>
          <a:bodyPr wrap="none">
            <a:spAutoFit/>
          </a:bodyPr>
          <a:lstStyle/>
          <a:p>
            <a:r>
              <a:rPr lang="en-GB" dirty="0"/>
              <a:t>3. Managed talent relationships</a:t>
            </a:r>
          </a:p>
        </p:txBody>
      </p:sp>
      <p:sp>
        <p:nvSpPr>
          <p:cNvPr id="5" name="Rectangle 4"/>
          <p:cNvSpPr/>
          <p:nvPr/>
        </p:nvSpPr>
        <p:spPr>
          <a:xfrm>
            <a:off x="1282196" y="1651311"/>
            <a:ext cx="7125534" cy="524503"/>
          </a:xfrm>
          <a:prstGeom prst="rect">
            <a:avLst/>
          </a:prstGeom>
        </p:spPr>
        <p:txBody>
          <a:bodyPr wrap="square">
            <a:spAutoFit/>
          </a:bodyPr>
          <a:lstStyle/>
          <a:p>
            <a:r>
              <a:rPr lang="en-GB" dirty="0"/>
              <a:t>• At this level organisations have a clear and integrated talent strategy supported by</a:t>
            </a:r>
          </a:p>
          <a:p>
            <a:r>
              <a:rPr lang="en-GB" dirty="0"/>
              <a:t>targeted development activities in leadership and learning.</a:t>
            </a:r>
          </a:p>
        </p:txBody>
      </p:sp>
      <p:sp>
        <p:nvSpPr>
          <p:cNvPr id="6" name="Rectangle 5"/>
          <p:cNvSpPr/>
          <p:nvPr/>
        </p:nvSpPr>
        <p:spPr>
          <a:xfrm>
            <a:off x="1282196" y="2297201"/>
            <a:ext cx="6769274" cy="524503"/>
          </a:xfrm>
          <a:prstGeom prst="rect">
            <a:avLst/>
          </a:prstGeom>
        </p:spPr>
        <p:txBody>
          <a:bodyPr wrap="square">
            <a:spAutoFit/>
          </a:bodyPr>
          <a:lstStyle/>
          <a:p>
            <a:r>
              <a:rPr lang="en-GB" dirty="0"/>
              <a:t>• The culture in the organisation drives talent development and is categorised as being one</a:t>
            </a:r>
          </a:p>
          <a:p>
            <a:r>
              <a:rPr lang="en-GB" dirty="0"/>
              <a:t>driven by learning.</a:t>
            </a:r>
          </a:p>
        </p:txBody>
      </p:sp>
      <p:sp>
        <p:nvSpPr>
          <p:cNvPr id="7" name="Rectangle 6"/>
          <p:cNvSpPr/>
          <p:nvPr/>
        </p:nvSpPr>
        <p:spPr>
          <a:xfrm>
            <a:off x="1282195" y="2857500"/>
            <a:ext cx="7042407" cy="524503"/>
          </a:xfrm>
          <a:prstGeom prst="rect">
            <a:avLst/>
          </a:prstGeom>
        </p:spPr>
        <p:txBody>
          <a:bodyPr wrap="square">
            <a:spAutoFit/>
          </a:bodyPr>
          <a:lstStyle/>
          <a:p>
            <a:r>
              <a:rPr lang="en-GB" dirty="0"/>
              <a:t>• The organisation also has a highly developed ability to analyse its workforce to ensure</a:t>
            </a:r>
          </a:p>
          <a:p>
            <a:r>
              <a:rPr lang="en-GB" dirty="0"/>
              <a:t>talent is developed at every opportunity.</a:t>
            </a:r>
          </a:p>
        </p:txBody>
      </p:sp>
    </p:spTree>
    <p:extLst>
      <p:ext uri="{BB962C8B-B14F-4D97-AF65-F5344CB8AC3E}">
        <p14:creationId xmlns:p14="http://schemas.microsoft.com/office/powerpoint/2010/main" val="173974666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2196" y="409196"/>
            <a:ext cx="3731791" cy="461665"/>
          </a:xfrm>
          <a:prstGeom prst="rect">
            <a:avLst/>
          </a:prstGeom>
        </p:spPr>
        <p:txBody>
          <a:bodyPr wrap="none">
            <a:spAutoFit/>
          </a:bodyPr>
          <a:lstStyle/>
          <a:p>
            <a:r>
              <a:rPr lang="en-GB" sz="2400" b="1" dirty="0"/>
              <a:t>Talent management models</a:t>
            </a:r>
            <a:endParaRPr lang="en-GB" sz="2400" dirty="0"/>
          </a:p>
        </p:txBody>
      </p:sp>
      <p:sp>
        <p:nvSpPr>
          <p:cNvPr id="3" name="Rectangle 2"/>
          <p:cNvSpPr/>
          <p:nvPr/>
        </p:nvSpPr>
        <p:spPr>
          <a:xfrm>
            <a:off x="1282196" y="886537"/>
            <a:ext cx="3447482" cy="308418"/>
          </a:xfrm>
          <a:prstGeom prst="rect">
            <a:avLst/>
          </a:prstGeom>
        </p:spPr>
        <p:txBody>
          <a:bodyPr wrap="none">
            <a:spAutoFit/>
          </a:bodyPr>
          <a:lstStyle/>
          <a:p>
            <a:r>
              <a:rPr lang="en-GB" dirty="0"/>
              <a:t>Bersin’s Talent Management Maturity Model</a:t>
            </a:r>
          </a:p>
        </p:txBody>
      </p:sp>
      <p:sp>
        <p:nvSpPr>
          <p:cNvPr id="4" name="Rectangle 3"/>
          <p:cNvSpPr/>
          <p:nvPr/>
        </p:nvSpPr>
        <p:spPr>
          <a:xfrm>
            <a:off x="1380126" y="1385130"/>
            <a:ext cx="2013628" cy="308418"/>
          </a:xfrm>
          <a:prstGeom prst="rect">
            <a:avLst/>
          </a:prstGeom>
        </p:spPr>
        <p:txBody>
          <a:bodyPr wrap="none">
            <a:spAutoFit/>
          </a:bodyPr>
          <a:lstStyle/>
          <a:p>
            <a:r>
              <a:rPr lang="en-GB" dirty="0"/>
              <a:t>4. Inclusive talent system</a:t>
            </a:r>
          </a:p>
        </p:txBody>
      </p:sp>
      <p:sp>
        <p:nvSpPr>
          <p:cNvPr id="5" name="Rectangle 4"/>
          <p:cNvSpPr/>
          <p:nvPr/>
        </p:nvSpPr>
        <p:spPr>
          <a:xfrm>
            <a:off x="1380126" y="1847103"/>
            <a:ext cx="6671344" cy="308418"/>
          </a:xfrm>
          <a:prstGeom prst="rect">
            <a:avLst/>
          </a:prstGeom>
        </p:spPr>
        <p:txBody>
          <a:bodyPr wrap="square">
            <a:spAutoFit/>
          </a:bodyPr>
          <a:lstStyle/>
          <a:p>
            <a:r>
              <a:rPr lang="en-GB" dirty="0"/>
              <a:t>• Here there are clear, fully integrated, targets and a developed talent strategy.</a:t>
            </a:r>
          </a:p>
        </p:txBody>
      </p:sp>
      <p:sp>
        <p:nvSpPr>
          <p:cNvPr id="6" name="Rectangle 5"/>
          <p:cNvSpPr/>
          <p:nvPr/>
        </p:nvSpPr>
        <p:spPr>
          <a:xfrm>
            <a:off x="1380125" y="2273451"/>
            <a:ext cx="7288861" cy="524503"/>
          </a:xfrm>
          <a:prstGeom prst="rect">
            <a:avLst/>
          </a:prstGeom>
        </p:spPr>
        <p:txBody>
          <a:bodyPr wrap="square">
            <a:spAutoFit/>
          </a:bodyPr>
          <a:lstStyle/>
          <a:p>
            <a:r>
              <a:rPr lang="en-GB" dirty="0"/>
              <a:t>• The strategy is integrated into the organisation’s strategic activities and forms part of the</a:t>
            </a:r>
          </a:p>
          <a:p>
            <a:r>
              <a:rPr lang="en-GB" dirty="0"/>
              <a:t>business drivers.</a:t>
            </a:r>
          </a:p>
        </p:txBody>
      </p:sp>
      <p:sp>
        <p:nvSpPr>
          <p:cNvPr id="7" name="Rectangle 6"/>
          <p:cNvSpPr/>
          <p:nvPr/>
        </p:nvSpPr>
        <p:spPr>
          <a:xfrm>
            <a:off x="1380126" y="2903871"/>
            <a:ext cx="7134482" cy="524503"/>
          </a:xfrm>
          <a:prstGeom prst="rect">
            <a:avLst/>
          </a:prstGeom>
        </p:spPr>
        <p:txBody>
          <a:bodyPr wrap="square">
            <a:spAutoFit/>
          </a:bodyPr>
          <a:lstStyle/>
          <a:p>
            <a:r>
              <a:rPr lang="en-GB" dirty="0"/>
              <a:t>• The strategy ensures that talent management is bespoke to the needs of the different parts</a:t>
            </a:r>
          </a:p>
          <a:p>
            <a:r>
              <a:rPr lang="en-GB" dirty="0"/>
              <a:t>of the business whilst retaining relevance for the whole organisation.</a:t>
            </a:r>
          </a:p>
        </p:txBody>
      </p:sp>
    </p:spTree>
    <p:extLst>
      <p:ext uri="{BB962C8B-B14F-4D97-AF65-F5344CB8AC3E}">
        <p14:creationId xmlns:p14="http://schemas.microsoft.com/office/powerpoint/2010/main" val="117794513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82196" y="409196"/>
            <a:ext cx="3731791" cy="461665"/>
          </a:xfrm>
          <a:prstGeom prst="rect">
            <a:avLst/>
          </a:prstGeom>
        </p:spPr>
        <p:txBody>
          <a:bodyPr wrap="none">
            <a:spAutoFit/>
          </a:bodyPr>
          <a:lstStyle/>
          <a:p>
            <a:r>
              <a:rPr lang="en-GB" sz="2400" b="1" dirty="0"/>
              <a:t>Talent management models</a:t>
            </a:r>
            <a:endParaRPr lang="en-GB" sz="2400" dirty="0"/>
          </a:p>
        </p:txBody>
      </p:sp>
      <p:sp>
        <p:nvSpPr>
          <p:cNvPr id="4" name="Rectangle 3"/>
          <p:cNvSpPr/>
          <p:nvPr/>
        </p:nvSpPr>
        <p:spPr>
          <a:xfrm>
            <a:off x="1282195" y="877289"/>
            <a:ext cx="6686147" cy="308418"/>
          </a:xfrm>
          <a:prstGeom prst="rect">
            <a:avLst/>
          </a:prstGeom>
        </p:spPr>
        <p:txBody>
          <a:bodyPr wrap="square">
            <a:spAutoFit/>
          </a:bodyPr>
          <a:lstStyle/>
          <a:p>
            <a:r>
              <a:rPr lang="en-GB" dirty="0"/>
              <a:t>Berger and Berger’s Building Blocks for Creating a Talent Management Programme</a:t>
            </a:r>
          </a:p>
        </p:txBody>
      </p:sp>
      <p:sp>
        <p:nvSpPr>
          <p:cNvPr id="2" name="Rectangle 1"/>
          <p:cNvSpPr/>
          <p:nvPr/>
        </p:nvSpPr>
        <p:spPr>
          <a:xfrm>
            <a:off x="1282196" y="1290128"/>
            <a:ext cx="966868" cy="308418"/>
          </a:xfrm>
          <a:prstGeom prst="rect">
            <a:avLst/>
          </a:prstGeom>
        </p:spPr>
        <p:txBody>
          <a:bodyPr wrap="none">
            <a:spAutoFit/>
          </a:bodyPr>
          <a:lstStyle/>
          <a:p>
            <a:r>
              <a:rPr lang="en-GB" dirty="0"/>
              <a:t>The Misfit:</a:t>
            </a:r>
          </a:p>
        </p:txBody>
      </p:sp>
      <p:sp>
        <p:nvSpPr>
          <p:cNvPr id="5" name="Rectangle 4"/>
          <p:cNvSpPr/>
          <p:nvPr/>
        </p:nvSpPr>
        <p:spPr>
          <a:xfrm>
            <a:off x="1282194" y="1632619"/>
            <a:ext cx="6971155" cy="740587"/>
          </a:xfrm>
          <a:prstGeom prst="rect">
            <a:avLst/>
          </a:prstGeom>
        </p:spPr>
        <p:txBody>
          <a:bodyPr wrap="square">
            <a:spAutoFit/>
          </a:bodyPr>
          <a:lstStyle/>
          <a:p>
            <a:r>
              <a:rPr lang="en-GB" dirty="0"/>
              <a:t>this person not achieving the organisation’s minimum requirements. They make up</a:t>
            </a:r>
          </a:p>
          <a:p>
            <a:r>
              <a:rPr lang="en-GB" dirty="0"/>
              <a:t>only a small part of the workforce and allocation of training to this group is limited to maintaining their current position.</a:t>
            </a:r>
          </a:p>
        </p:txBody>
      </p:sp>
      <p:sp>
        <p:nvSpPr>
          <p:cNvPr id="6" name="Rectangle 5"/>
          <p:cNvSpPr/>
          <p:nvPr/>
        </p:nvSpPr>
        <p:spPr>
          <a:xfrm>
            <a:off x="1282194" y="2404549"/>
            <a:ext cx="1432572" cy="308418"/>
          </a:xfrm>
          <a:prstGeom prst="rect">
            <a:avLst/>
          </a:prstGeom>
        </p:spPr>
        <p:txBody>
          <a:bodyPr wrap="none">
            <a:spAutoFit/>
          </a:bodyPr>
          <a:lstStyle/>
          <a:p>
            <a:r>
              <a:rPr lang="en-GB" dirty="0"/>
              <a:t>The Solid Citizen:</a:t>
            </a:r>
          </a:p>
        </p:txBody>
      </p:sp>
      <p:sp>
        <p:nvSpPr>
          <p:cNvPr id="7" name="Rectangle 6"/>
          <p:cNvSpPr/>
          <p:nvPr/>
        </p:nvSpPr>
        <p:spPr>
          <a:xfrm>
            <a:off x="1282195" y="2715331"/>
            <a:ext cx="6971153" cy="956672"/>
          </a:xfrm>
          <a:prstGeom prst="rect">
            <a:avLst/>
          </a:prstGeom>
        </p:spPr>
        <p:txBody>
          <a:bodyPr wrap="square">
            <a:spAutoFit/>
          </a:bodyPr>
          <a:lstStyle/>
          <a:p>
            <a:r>
              <a:rPr lang="en-GB" dirty="0"/>
              <a:t>similar to Cross’s backbone, they form a majority of the workforce and meet</a:t>
            </a:r>
          </a:p>
          <a:p>
            <a:r>
              <a:rPr lang="en-GB" dirty="0"/>
              <a:t>the organisation’s standards, want to do a good days work and do so consistently but are not</a:t>
            </a:r>
          </a:p>
          <a:p>
            <a:r>
              <a:rPr lang="en-GB" dirty="0"/>
              <a:t>interested in career paths. Investment in training and development for this group is in response to the needs of the work to maintain levels of performance.</a:t>
            </a:r>
          </a:p>
        </p:txBody>
      </p:sp>
    </p:spTree>
    <p:extLst>
      <p:ext uri="{BB962C8B-B14F-4D97-AF65-F5344CB8AC3E}">
        <p14:creationId xmlns:p14="http://schemas.microsoft.com/office/powerpoint/2010/main" val="371973418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2196" y="409196"/>
            <a:ext cx="3731791" cy="461665"/>
          </a:xfrm>
          <a:prstGeom prst="rect">
            <a:avLst/>
          </a:prstGeom>
        </p:spPr>
        <p:txBody>
          <a:bodyPr wrap="none">
            <a:spAutoFit/>
          </a:bodyPr>
          <a:lstStyle/>
          <a:p>
            <a:r>
              <a:rPr lang="en-GB" sz="2400" b="1" dirty="0"/>
              <a:t>Talent management models</a:t>
            </a:r>
            <a:endParaRPr lang="en-GB" sz="2400" dirty="0"/>
          </a:p>
        </p:txBody>
      </p:sp>
      <p:sp>
        <p:nvSpPr>
          <p:cNvPr id="3" name="Rectangle 2"/>
          <p:cNvSpPr/>
          <p:nvPr/>
        </p:nvSpPr>
        <p:spPr>
          <a:xfrm>
            <a:off x="1282195" y="877289"/>
            <a:ext cx="6686147" cy="308418"/>
          </a:xfrm>
          <a:prstGeom prst="rect">
            <a:avLst/>
          </a:prstGeom>
        </p:spPr>
        <p:txBody>
          <a:bodyPr wrap="square">
            <a:spAutoFit/>
          </a:bodyPr>
          <a:lstStyle/>
          <a:p>
            <a:r>
              <a:rPr lang="en-GB" dirty="0"/>
              <a:t>Berger and Berger’s Building Blocks for Creating a Talent Management Programme</a:t>
            </a:r>
          </a:p>
        </p:txBody>
      </p:sp>
      <p:sp>
        <p:nvSpPr>
          <p:cNvPr id="4" name="Rectangle 3"/>
          <p:cNvSpPr/>
          <p:nvPr/>
        </p:nvSpPr>
        <p:spPr>
          <a:xfrm>
            <a:off x="1282196" y="1325753"/>
            <a:ext cx="1061444" cy="308418"/>
          </a:xfrm>
          <a:prstGeom prst="rect">
            <a:avLst/>
          </a:prstGeom>
        </p:spPr>
        <p:txBody>
          <a:bodyPr wrap="none">
            <a:spAutoFit/>
          </a:bodyPr>
          <a:lstStyle/>
          <a:p>
            <a:r>
              <a:rPr lang="en-GB" dirty="0"/>
              <a:t>The Keeper:</a:t>
            </a:r>
          </a:p>
        </p:txBody>
      </p:sp>
      <p:sp>
        <p:nvSpPr>
          <p:cNvPr id="5" name="Rectangle 4"/>
          <p:cNvSpPr/>
          <p:nvPr/>
        </p:nvSpPr>
        <p:spPr>
          <a:xfrm>
            <a:off x="1282196" y="1684607"/>
            <a:ext cx="7161160" cy="740587"/>
          </a:xfrm>
          <a:prstGeom prst="rect">
            <a:avLst/>
          </a:prstGeom>
        </p:spPr>
        <p:txBody>
          <a:bodyPr wrap="square">
            <a:spAutoFit/>
          </a:bodyPr>
          <a:lstStyle/>
          <a:p>
            <a:r>
              <a:rPr lang="en-GB" dirty="0"/>
              <a:t>this person exceeds the organisation’s requirements and is likely to continue to do so in the future and therefore investment in these individuals will be high and the speed of development will be rapid.</a:t>
            </a:r>
          </a:p>
        </p:txBody>
      </p:sp>
      <p:sp>
        <p:nvSpPr>
          <p:cNvPr id="6" name="Rectangle 5"/>
          <p:cNvSpPr/>
          <p:nvPr/>
        </p:nvSpPr>
        <p:spPr>
          <a:xfrm>
            <a:off x="1282196" y="2556674"/>
            <a:ext cx="1599156" cy="308418"/>
          </a:xfrm>
          <a:prstGeom prst="rect">
            <a:avLst/>
          </a:prstGeom>
        </p:spPr>
        <p:txBody>
          <a:bodyPr wrap="none">
            <a:spAutoFit/>
          </a:bodyPr>
          <a:lstStyle/>
          <a:p>
            <a:r>
              <a:rPr lang="en-GB" dirty="0"/>
              <a:t>The Superkeeper™:</a:t>
            </a:r>
          </a:p>
        </p:txBody>
      </p:sp>
      <p:sp>
        <p:nvSpPr>
          <p:cNvPr id="7" name="Rectangle 6"/>
          <p:cNvSpPr/>
          <p:nvPr/>
        </p:nvSpPr>
        <p:spPr>
          <a:xfrm>
            <a:off x="1282194" y="3029978"/>
            <a:ext cx="7161161" cy="740587"/>
          </a:xfrm>
          <a:prstGeom prst="rect">
            <a:avLst/>
          </a:prstGeom>
        </p:spPr>
        <p:txBody>
          <a:bodyPr wrap="square">
            <a:spAutoFit/>
          </a:bodyPr>
          <a:lstStyle/>
          <a:p>
            <a:r>
              <a:rPr lang="en-GB" dirty="0"/>
              <a:t>this person outperforms all of the others and vastly exceeds the organisation’s expectations. These people will receive high levels of investment in training and development, will move at a high speed through the organisation and do so with a high profile.</a:t>
            </a:r>
          </a:p>
        </p:txBody>
      </p:sp>
    </p:spTree>
    <p:extLst>
      <p:ext uri="{BB962C8B-B14F-4D97-AF65-F5344CB8AC3E}">
        <p14:creationId xmlns:p14="http://schemas.microsoft.com/office/powerpoint/2010/main" val="34666669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2196" y="409196"/>
            <a:ext cx="3731791" cy="461665"/>
          </a:xfrm>
          <a:prstGeom prst="rect">
            <a:avLst/>
          </a:prstGeom>
        </p:spPr>
        <p:txBody>
          <a:bodyPr wrap="none">
            <a:spAutoFit/>
          </a:bodyPr>
          <a:lstStyle/>
          <a:p>
            <a:r>
              <a:rPr lang="en-GB" sz="2400" b="1" dirty="0"/>
              <a:t>Talent management models</a:t>
            </a:r>
            <a:endParaRPr lang="en-GB" sz="2400" dirty="0"/>
          </a:p>
        </p:txBody>
      </p:sp>
      <p:sp>
        <p:nvSpPr>
          <p:cNvPr id="3" name="Rectangle 2"/>
          <p:cNvSpPr/>
          <p:nvPr/>
        </p:nvSpPr>
        <p:spPr>
          <a:xfrm>
            <a:off x="1282195" y="877289"/>
            <a:ext cx="6686147" cy="308418"/>
          </a:xfrm>
          <a:prstGeom prst="rect">
            <a:avLst/>
          </a:prstGeom>
        </p:spPr>
        <p:txBody>
          <a:bodyPr wrap="square">
            <a:spAutoFit/>
          </a:bodyPr>
          <a:lstStyle/>
          <a:p>
            <a:r>
              <a:rPr lang="en-GB" dirty="0"/>
              <a:t>Berger and Berger’s Building Blocks for Creating a Talent Management Programme</a:t>
            </a:r>
          </a:p>
        </p:txBody>
      </p:sp>
      <p:sp>
        <p:nvSpPr>
          <p:cNvPr id="4" name="Rectangle 3"/>
          <p:cNvSpPr/>
          <p:nvPr/>
        </p:nvSpPr>
        <p:spPr>
          <a:xfrm>
            <a:off x="1282196" y="1313878"/>
            <a:ext cx="2682401" cy="308418"/>
          </a:xfrm>
          <a:prstGeom prst="rect">
            <a:avLst/>
          </a:prstGeom>
        </p:spPr>
        <p:txBody>
          <a:bodyPr wrap="none">
            <a:spAutoFit/>
          </a:bodyPr>
          <a:lstStyle/>
          <a:p>
            <a:r>
              <a:rPr lang="en-GB" dirty="0"/>
              <a:t>Block 1 – Competency assessment</a:t>
            </a:r>
          </a:p>
        </p:txBody>
      </p:sp>
      <p:sp>
        <p:nvSpPr>
          <p:cNvPr id="5" name="Rectangle 4"/>
          <p:cNvSpPr/>
          <p:nvPr/>
        </p:nvSpPr>
        <p:spPr>
          <a:xfrm>
            <a:off x="1296840" y="1711428"/>
            <a:ext cx="7434293" cy="740587"/>
          </a:xfrm>
          <a:prstGeom prst="rect">
            <a:avLst/>
          </a:prstGeom>
        </p:spPr>
        <p:txBody>
          <a:bodyPr wrap="square">
            <a:spAutoFit/>
          </a:bodyPr>
          <a:lstStyle/>
          <a:p>
            <a:r>
              <a:rPr lang="en-GB" dirty="0"/>
              <a:t>In this block the focus is on assessing individuals’ abilities, skills, competencies and behaviours. These include self-awareness, social awareness, the ability to self-manage, and how well individuals</a:t>
            </a:r>
          </a:p>
          <a:p>
            <a:r>
              <a:rPr lang="en-GB" dirty="0"/>
              <a:t>manage relationships.</a:t>
            </a:r>
          </a:p>
        </p:txBody>
      </p:sp>
      <p:sp>
        <p:nvSpPr>
          <p:cNvPr id="6" name="Rectangle 5"/>
          <p:cNvSpPr/>
          <p:nvPr/>
        </p:nvSpPr>
        <p:spPr>
          <a:xfrm>
            <a:off x="1282194" y="2592300"/>
            <a:ext cx="2589299" cy="308418"/>
          </a:xfrm>
          <a:prstGeom prst="rect">
            <a:avLst/>
          </a:prstGeom>
        </p:spPr>
        <p:txBody>
          <a:bodyPr wrap="none">
            <a:spAutoFit/>
          </a:bodyPr>
          <a:lstStyle/>
          <a:p>
            <a:r>
              <a:rPr lang="en-GB" dirty="0"/>
              <a:t>Block 2 – Performance appraisals</a:t>
            </a:r>
          </a:p>
        </p:txBody>
      </p:sp>
      <p:sp>
        <p:nvSpPr>
          <p:cNvPr id="7" name="Rectangle 6"/>
          <p:cNvSpPr/>
          <p:nvPr/>
        </p:nvSpPr>
        <p:spPr>
          <a:xfrm>
            <a:off x="1282194" y="2927404"/>
            <a:ext cx="7434291" cy="740587"/>
          </a:xfrm>
          <a:prstGeom prst="rect">
            <a:avLst/>
          </a:prstGeom>
        </p:spPr>
        <p:txBody>
          <a:bodyPr wrap="square">
            <a:spAutoFit/>
          </a:bodyPr>
          <a:lstStyle/>
          <a:p>
            <a:r>
              <a:rPr lang="en-GB" dirty="0"/>
              <a:t>This block is about ensuring the organisation has a comprehensive performance and appraisal</a:t>
            </a:r>
          </a:p>
          <a:p>
            <a:r>
              <a:rPr lang="en-GB" dirty="0"/>
              <a:t>management process that covers both achieving results and using the right behaviours. This would</a:t>
            </a:r>
          </a:p>
          <a:p>
            <a:r>
              <a:rPr lang="en-GB" dirty="0"/>
              <a:t>include providing effective reviews and feedback.</a:t>
            </a:r>
          </a:p>
        </p:txBody>
      </p:sp>
      <p:sp>
        <p:nvSpPr>
          <p:cNvPr id="8" name="Rectangle 7"/>
          <p:cNvSpPr/>
          <p:nvPr/>
        </p:nvSpPr>
        <p:spPr>
          <a:xfrm>
            <a:off x="1296840" y="3711209"/>
            <a:ext cx="3159198" cy="308418"/>
          </a:xfrm>
          <a:prstGeom prst="rect">
            <a:avLst/>
          </a:prstGeom>
        </p:spPr>
        <p:txBody>
          <a:bodyPr wrap="none">
            <a:spAutoFit/>
          </a:bodyPr>
          <a:lstStyle/>
          <a:p>
            <a:r>
              <a:rPr lang="en-GB" dirty="0"/>
              <a:t>Block 3 – Succession and career planning</a:t>
            </a:r>
          </a:p>
        </p:txBody>
      </p:sp>
      <p:sp>
        <p:nvSpPr>
          <p:cNvPr id="9" name="Rectangle 8"/>
          <p:cNvSpPr/>
          <p:nvPr/>
        </p:nvSpPr>
        <p:spPr>
          <a:xfrm>
            <a:off x="1282196" y="4019627"/>
            <a:ext cx="7648048" cy="740587"/>
          </a:xfrm>
          <a:prstGeom prst="rect">
            <a:avLst/>
          </a:prstGeom>
        </p:spPr>
        <p:txBody>
          <a:bodyPr wrap="square">
            <a:spAutoFit/>
          </a:bodyPr>
          <a:lstStyle/>
          <a:p>
            <a:r>
              <a:rPr lang="en-GB" dirty="0"/>
              <a:t>This block blends the organisation’s need to have a plan that secures talent for future key positions with enabling people to define their own desires and aspirations. This requires developing a plan that, much like Bersin’s stages 3 and 4, is fully integrated and aligned with organisational strategy.</a:t>
            </a:r>
          </a:p>
        </p:txBody>
      </p:sp>
    </p:spTree>
    <p:extLst>
      <p:ext uri="{BB962C8B-B14F-4D97-AF65-F5344CB8AC3E}">
        <p14:creationId xmlns:p14="http://schemas.microsoft.com/office/powerpoint/2010/main" val="400902129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6598" y="488144"/>
            <a:ext cx="6893626" cy="830997"/>
          </a:xfrm>
          <a:prstGeom prst="rect">
            <a:avLst/>
          </a:prstGeom>
        </p:spPr>
        <p:txBody>
          <a:bodyPr wrap="square">
            <a:spAutoFit/>
          </a:bodyPr>
          <a:lstStyle/>
          <a:p>
            <a:r>
              <a:rPr lang="en-GB" sz="2400" b="1" dirty="0"/>
              <a:t>Meeting organisational objectives through talent management</a:t>
            </a:r>
            <a:endParaRPr lang="en-GB" sz="2400" dirty="0"/>
          </a:p>
        </p:txBody>
      </p:sp>
      <p:sp>
        <p:nvSpPr>
          <p:cNvPr id="3" name="Rectangle 2"/>
          <p:cNvSpPr/>
          <p:nvPr/>
        </p:nvSpPr>
        <p:spPr>
          <a:xfrm>
            <a:off x="1276597" y="1227258"/>
            <a:ext cx="7178633" cy="740587"/>
          </a:xfrm>
          <a:prstGeom prst="rect">
            <a:avLst/>
          </a:prstGeom>
        </p:spPr>
        <p:txBody>
          <a:bodyPr wrap="square">
            <a:spAutoFit/>
          </a:bodyPr>
          <a:lstStyle/>
          <a:p>
            <a:r>
              <a:rPr lang="en-GB" dirty="0"/>
              <a:t>There are clear links between successful talent management planning and the achievement of an organisation’s objectives in the different models and approaches previously described, such as:</a:t>
            </a:r>
          </a:p>
        </p:txBody>
      </p:sp>
      <p:sp>
        <p:nvSpPr>
          <p:cNvPr id="4" name="Rectangle 3"/>
          <p:cNvSpPr/>
          <p:nvPr/>
        </p:nvSpPr>
        <p:spPr>
          <a:xfrm>
            <a:off x="1276597" y="1967845"/>
            <a:ext cx="2138086" cy="308418"/>
          </a:xfrm>
          <a:prstGeom prst="rect">
            <a:avLst/>
          </a:prstGeom>
        </p:spPr>
        <p:txBody>
          <a:bodyPr wrap="none">
            <a:spAutoFit/>
          </a:bodyPr>
          <a:lstStyle/>
          <a:p>
            <a:r>
              <a:rPr lang="en-GB" dirty="0"/>
              <a:t>Managing a talent pipeline</a:t>
            </a:r>
          </a:p>
        </p:txBody>
      </p:sp>
      <p:sp>
        <p:nvSpPr>
          <p:cNvPr id="5" name="Rectangle 4"/>
          <p:cNvSpPr/>
          <p:nvPr/>
        </p:nvSpPr>
        <p:spPr>
          <a:xfrm>
            <a:off x="1276597" y="2276263"/>
            <a:ext cx="3731471" cy="308418"/>
          </a:xfrm>
          <a:prstGeom prst="rect">
            <a:avLst/>
          </a:prstGeom>
        </p:spPr>
        <p:txBody>
          <a:bodyPr wrap="none">
            <a:spAutoFit/>
          </a:bodyPr>
          <a:lstStyle/>
          <a:p>
            <a:r>
              <a:rPr lang="en-GB" dirty="0"/>
              <a:t>Linking succession planning with career planning</a:t>
            </a:r>
          </a:p>
        </p:txBody>
      </p:sp>
      <p:sp>
        <p:nvSpPr>
          <p:cNvPr id="6" name="Rectangle 5"/>
          <p:cNvSpPr/>
          <p:nvPr/>
        </p:nvSpPr>
        <p:spPr>
          <a:xfrm>
            <a:off x="1276596" y="2580541"/>
            <a:ext cx="2873415" cy="308418"/>
          </a:xfrm>
          <a:prstGeom prst="rect">
            <a:avLst/>
          </a:prstGeom>
        </p:spPr>
        <p:txBody>
          <a:bodyPr wrap="none">
            <a:spAutoFit/>
          </a:bodyPr>
          <a:lstStyle/>
          <a:p>
            <a:r>
              <a:rPr lang="en-GB" dirty="0"/>
              <a:t>Identifying high-potential employees</a:t>
            </a:r>
          </a:p>
        </p:txBody>
      </p:sp>
      <p:sp>
        <p:nvSpPr>
          <p:cNvPr id="7" name="Rectangle 6"/>
          <p:cNvSpPr/>
          <p:nvPr/>
        </p:nvSpPr>
        <p:spPr>
          <a:xfrm>
            <a:off x="1276598" y="2896551"/>
            <a:ext cx="4079771" cy="308418"/>
          </a:xfrm>
          <a:prstGeom prst="rect">
            <a:avLst/>
          </a:prstGeom>
        </p:spPr>
        <p:txBody>
          <a:bodyPr wrap="none">
            <a:spAutoFit/>
          </a:bodyPr>
          <a:lstStyle/>
          <a:p>
            <a:r>
              <a:rPr lang="en-GB" dirty="0"/>
              <a:t>Considering talent as part of overall business strategy</a:t>
            </a:r>
          </a:p>
        </p:txBody>
      </p:sp>
      <p:sp>
        <p:nvSpPr>
          <p:cNvPr id="8" name="Rectangle 7"/>
          <p:cNvSpPr/>
          <p:nvPr/>
        </p:nvSpPr>
        <p:spPr>
          <a:xfrm>
            <a:off x="1276598" y="3248187"/>
            <a:ext cx="1938800" cy="308418"/>
          </a:xfrm>
          <a:prstGeom prst="rect">
            <a:avLst/>
          </a:prstGeom>
        </p:spPr>
        <p:txBody>
          <a:bodyPr wrap="none">
            <a:spAutoFit/>
          </a:bodyPr>
          <a:lstStyle/>
          <a:p>
            <a:r>
              <a:rPr lang="en-GB" dirty="0"/>
              <a:t>Assessing competencies</a:t>
            </a:r>
          </a:p>
        </p:txBody>
      </p:sp>
    </p:spTree>
    <p:extLst>
      <p:ext uri="{BB962C8B-B14F-4D97-AF65-F5344CB8AC3E}">
        <p14:creationId xmlns:p14="http://schemas.microsoft.com/office/powerpoint/2010/main" val="132815990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ircle(in)">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ircle(in)">
                                      <p:cBhvr>
                                        <p:cTn id="2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managers vs leaders quotes"/>
          <p:cNvPicPr>
            <a:picLocks noChangeAspect="1" noChangeArrowheads="1"/>
          </p:cNvPicPr>
          <p:nvPr/>
        </p:nvPicPr>
        <p:blipFill rotWithShape="1">
          <a:blip r:embed="rId2">
            <a:extLst>
              <a:ext uri="{28A0092B-C50C-407E-A947-70E740481C1C}">
                <a14:useLocalDpi xmlns:a14="http://schemas.microsoft.com/office/drawing/2010/main" val="0"/>
              </a:ext>
            </a:extLst>
          </a:blip>
          <a:srcRect r="-1" b="5357"/>
          <a:stretch/>
        </p:blipFill>
        <p:spPr bwMode="auto">
          <a:xfrm>
            <a:off x="1302714" y="1081213"/>
            <a:ext cx="6555413" cy="3551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9145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55A1F76B-E3A6-44D1-AE6A-E6D2D4F56864}"/>
              </a:ext>
            </a:extLst>
          </p:cNvPr>
          <p:cNvSpPr>
            <a:spLocks noGrp="1" noChangeArrowheads="1"/>
          </p:cNvSpPr>
          <p:nvPr>
            <p:ph type="title"/>
          </p:nvPr>
        </p:nvSpPr>
        <p:spPr/>
        <p:txBody>
          <a:bodyPr/>
          <a:lstStyle/>
          <a:p>
            <a:pPr>
              <a:defRPr/>
            </a:pPr>
            <a:r>
              <a:rPr lang="en-GB" dirty="0"/>
              <a:t>   </a:t>
            </a:r>
          </a:p>
        </p:txBody>
      </p:sp>
      <p:sp>
        <p:nvSpPr>
          <p:cNvPr id="5123" name="Rectangle 3">
            <a:extLst>
              <a:ext uri="{FF2B5EF4-FFF2-40B4-BE49-F238E27FC236}">
                <a16:creationId xmlns:a16="http://schemas.microsoft.com/office/drawing/2014/main" id="{3E2567BB-4D30-446C-9769-6F5F499A4A44}"/>
              </a:ext>
            </a:extLst>
          </p:cNvPr>
          <p:cNvSpPr>
            <a:spLocks noGrp="1" noChangeArrowheads="1"/>
          </p:cNvSpPr>
          <p:nvPr>
            <p:ph type="body" idx="1"/>
          </p:nvPr>
        </p:nvSpPr>
        <p:spPr>
          <a:xfrm>
            <a:off x="2532063" y="510035"/>
            <a:ext cx="5532438" cy="3429000"/>
          </a:xfrm>
          <a:noFill/>
        </p:spPr>
        <p:txBody>
          <a:bodyPr>
            <a:normAutofit lnSpcReduction="10000"/>
          </a:bodyPr>
          <a:lstStyle/>
          <a:p>
            <a:pPr marL="0" indent="0">
              <a:buNone/>
            </a:pPr>
            <a:r>
              <a:rPr lang="en-GB" altLang="en-US" sz="3333" b="1" i="1" dirty="0"/>
              <a:t>It has been said:</a:t>
            </a:r>
            <a:endParaRPr lang="en-GB" altLang="en-US" sz="3333" i="1" dirty="0"/>
          </a:p>
          <a:p>
            <a:pPr marL="0" indent="0" algn="ctr">
              <a:buNone/>
            </a:pPr>
            <a:endParaRPr lang="en-GB" altLang="en-US" dirty="0"/>
          </a:p>
          <a:p>
            <a:pPr marL="0" indent="0" algn="ctr">
              <a:buNone/>
            </a:pPr>
            <a:endParaRPr lang="en-GB" altLang="en-US" dirty="0"/>
          </a:p>
          <a:p>
            <a:pPr marL="0" indent="0" algn="ctr">
              <a:buNone/>
            </a:pPr>
            <a:r>
              <a:rPr lang="en-GB" altLang="en-US" sz="2400" b="1" dirty="0"/>
              <a:t>“You cannot teach a man anything, you can only help him to learn.”</a:t>
            </a:r>
          </a:p>
          <a:p>
            <a:pPr marL="0" indent="0" algn="ctr">
              <a:buNone/>
            </a:pPr>
            <a:endParaRPr lang="en-GB" altLang="en-US" sz="2400" b="1" dirty="0"/>
          </a:p>
          <a:p>
            <a:pPr marL="0" indent="0" algn="ctr">
              <a:buNone/>
            </a:pPr>
            <a:r>
              <a:rPr lang="en-GB" altLang="en-US" sz="2400" b="1" dirty="0"/>
              <a:t>“Give a man a fish, and you feed him for a day.  Teach a man to fish, and you feed him for life.”</a:t>
            </a:r>
            <a:endParaRPr lang="en-GB" altLang="en-US" sz="2400" dirty="0"/>
          </a:p>
        </p:txBody>
      </p:sp>
      <p:pic>
        <p:nvPicPr>
          <p:cNvPr id="5124" name="Picture 5" descr="Man Fishing">
            <a:hlinkClick r:id="rId2" tooltip="Man Fishing"/>
            <a:extLst>
              <a:ext uri="{FF2B5EF4-FFF2-40B4-BE49-F238E27FC236}">
                <a16:creationId xmlns:a16="http://schemas.microsoft.com/office/drawing/2014/main" id="{5F88BD3D-0B82-448D-866F-1440E8900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862" y="1596761"/>
            <a:ext cx="2145201" cy="317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72120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519" y="304271"/>
            <a:ext cx="7886700" cy="1104636"/>
          </a:xfrm>
        </p:spPr>
        <p:txBody>
          <a:bodyPr>
            <a:normAutofit/>
          </a:bodyPr>
          <a:lstStyle/>
          <a:p>
            <a:pPr algn="ctr"/>
            <a:r>
              <a:rPr lang="en-GB" sz="3000" dirty="0"/>
              <a:t>The role of coaching in the workplace</a:t>
            </a:r>
          </a:p>
        </p:txBody>
      </p:sp>
      <p:pic>
        <p:nvPicPr>
          <p:cNvPr id="4" name="Content Placeholder 3"/>
          <p:cNvPicPr>
            <a:picLocks noGrp="1" noChangeAspect="1"/>
          </p:cNvPicPr>
          <p:nvPr>
            <p:ph idx="1"/>
          </p:nvPr>
        </p:nvPicPr>
        <p:blipFill>
          <a:blip r:embed="rId3"/>
          <a:stretch>
            <a:fillRect/>
          </a:stretch>
        </p:blipFill>
        <p:spPr>
          <a:xfrm>
            <a:off x="2610259" y="1515762"/>
            <a:ext cx="3491219" cy="2664352"/>
          </a:xfrm>
          <a:prstGeom prst="rect">
            <a:avLst/>
          </a:prstGeom>
        </p:spPr>
      </p:pic>
    </p:spTree>
    <p:extLst>
      <p:ext uri="{BB962C8B-B14F-4D97-AF65-F5344CB8AC3E}">
        <p14:creationId xmlns:p14="http://schemas.microsoft.com/office/powerpoint/2010/main" val="396790847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A163FA90-7768-4AC6-A625-69C0DCA1981D}"/>
              </a:ext>
            </a:extLst>
          </p:cNvPr>
          <p:cNvSpPr>
            <a:spLocks noGrp="1" noChangeArrowheads="1"/>
          </p:cNvSpPr>
          <p:nvPr>
            <p:ph type="title"/>
          </p:nvPr>
        </p:nvSpPr>
        <p:spPr>
          <a:xfrm>
            <a:off x="1333500" y="242420"/>
            <a:ext cx="6477000" cy="952500"/>
          </a:xfrm>
        </p:spPr>
        <p:txBody>
          <a:bodyPr/>
          <a:lstStyle/>
          <a:p>
            <a:pPr>
              <a:defRPr/>
            </a:pPr>
            <a:r>
              <a:rPr lang="en-GB" sz="3333" b="1" dirty="0">
                <a:latin typeface="+mn-lt"/>
              </a:rPr>
              <a:t>KEY SKILLS OF A COACH</a:t>
            </a:r>
          </a:p>
        </p:txBody>
      </p:sp>
      <p:sp>
        <p:nvSpPr>
          <p:cNvPr id="78851" name="Rectangle 3">
            <a:extLst>
              <a:ext uri="{FF2B5EF4-FFF2-40B4-BE49-F238E27FC236}">
                <a16:creationId xmlns:a16="http://schemas.microsoft.com/office/drawing/2014/main" id="{A3184DAB-7146-46BC-80F0-84B8FEFFA404}"/>
              </a:ext>
            </a:extLst>
          </p:cNvPr>
          <p:cNvSpPr>
            <a:spLocks noGrp="1" noChangeArrowheads="1"/>
          </p:cNvSpPr>
          <p:nvPr>
            <p:ph type="body" idx="1"/>
          </p:nvPr>
        </p:nvSpPr>
        <p:spPr>
          <a:xfrm>
            <a:off x="590469" y="1173428"/>
            <a:ext cx="6477000" cy="3429000"/>
          </a:xfrm>
          <a:noFill/>
        </p:spPr>
        <p:txBody>
          <a:bodyPr/>
          <a:lstStyle/>
          <a:p>
            <a:pPr>
              <a:spcBef>
                <a:spcPct val="50000"/>
              </a:spcBef>
            </a:pPr>
            <a:r>
              <a:rPr lang="en-GB" altLang="en-US" sz="2000" b="1" dirty="0"/>
              <a:t>Demonstration</a:t>
            </a:r>
          </a:p>
          <a:p>
            <a:pPr>
              <a:spcBef>
                <a:spcPct val="50000"/>
              </a:spcBef>
            </a:pPr>
            <a:r>
              <a:rPr lang="en-GB" altLang="en-US" sz="2000" b="1" dirty="0"/>
              <a:t>Explanation</a:t>
            </a:r>
          </a:p>
          <a:p>
            <a:pPr>
              <a:spcBef>
                <a:spcPct val="50000"/>
              </a:spcBef>
            </a:pPr>
            <a:r>
              <a:rPr lang="en-GB" altLang="en-US" sz="2000" b="1" dirty="0"/>
              <a:t>Giving Feedback</a:t>
            </a:r>
          </a:p>
          <a:p>
            <a:pPr>
              <a:spcBef>
                <a:spcPct val="50000"/>
              </a:spcBef>
            </a:pPr>
            <a:r>
              <a:rPr lang="en-GB" altLang="en-US" sz="2000" b="1" dirty="0"/>
              <a:t>Empathy</a:t>
            </a:r>
          </a:p>
          <a:p>
            <a:pPr>
              <a:spcBef>
                <a:spcPct val="50000"/>
              </a:spcBef>
            </a:pPr>
            <a:r>
              <a:rPr lang="en-GB" altLang="en-US" sz="2000" b="1" dirty="0"/>
              <a:t>Question Technique</a:t>
            </a:r>
          </a:p>
          <a:p>
            <a:pPr>
              <a:spcBef>
                <a:spcPct val="50000"/>
              </a:spcBef>
            </a:pPr>
            <a:r>
              <a:rPr lang="en-GB" altLang="en-US" sz="2000" b="1" dirty="0"/>
              <a:t>Listening Skills</a:t>
            </a:r>
          </a:p>
          <a:p>
            <a:pPr>
              <a:spcBef>
                <a:spcPct val="50000"/>
              </a:spcBef>
            </a:pPr>
            <a:r>
              <a:rPr lang="en-GB" altLang="en-US" sz="2000" b="1" dirty="0"/>
              <a:t>Body Language</a:t>
            </a:r>
          </a:p>
          <a:p>
            <a:pPr>
              <a:spcBef>
                <a:spcPct val="50000"/>
              </a:spcBef>
            </a:pPr>
            <a:endParaRPr lang="en-GB" altLang="en-US" b="1" dirty="0"/>
          </a:p>
        </p:txBody>
      </p:sp>
      <p:pic>
        <p:nvPicPr>
          <p:cNvPr id="15364" name="Picture 4" descr="coaching2">
            <a:hlinkClick r:id="rId2"/>
            <a:extLst>
              <a:ext uri="{FF2B5EF4-FFF2-40B4-BE49-F238E27FC236}">
                <a16:creationId xmlns:a16="http://schemas.microsoft.com/office/drawing/2014/main" id="{67817FF3-547C-408E-BE56-8E816CE66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8177" y="1194920"/>
            <a:ext cx="2961615" cy="2961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10902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5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5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885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885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885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88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build="p"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DEB2F00C-A3EE-4DDA-A748-2F39F96822BD}"/>
              </a:ext>
            </a:extLst>
          </p:cNvPr>
          <p:cNvSpPr>
            <a:spLocks noGrp="1" noChangeArrowheads="1"/>
          </p:cNvSpPr>
          <p:nvPr>
            <p:ph type="title"/>
          </p:nvPr>
        </p:nvSpPr>
        <p:spPr>
          <a:xfrm>
            <a:off x="1211792" y="213651"/>
            <a:ext cx="7886700" cy="1104636"/>
          </a:xfrm>
        </p:spPr>
        <p:txBody>
          <a:bodyPr/>
          <a:lstStyle/>
          <a:p>
            <a:pPr>
              <a:defRPr/>
            </a:pPr>
            <a:r>
              <a:rPr lang="en-GB" sz="3333" b="1" dirty="0">
                <a:latin typeface="+mn-lt"/>
              </a:rPr>
              <a:t>COACHING AND TRAINING</a:t>
            </a:r>
            <a:endParaRPr lang="en-US" sz="3333" b="1" dirty="0">
              <a:latin typeface="+mn-lt"/>
            </a:endParaRPr>
          </a:p>
        </p:txBody>
      </p:sp>
      <p:sp>
        <p:nvSpPr>
          <p:cNvPr id="7171" name="Rectangle 4">
            <a:extLst>
              <a:ext uri="{FF2B5EF4-FFF2-40B4-BE49-F238E27FC236}">
                <a16:creationId xmlns:a16="http://schemas.microsoft.com/office/drawing/2014/main" id="{343BD2B8-D663-4A5A-BCCD-2675E2A033E8}"/>
              </a:ext>
            </a:extLst>
          </p:cNvPr>
          <p:cNvSpPr>
            <a:spLocks noGrp="1" noChangeArrowheads="1"/>
          </p:cNvSpPr>
          <p:nvPr>
            <p:ph type="body" sz="half" idx="1"/>
          </p:nvPr>
        </p:nvSpPr>
        <p:spPr>
          <a:xfrm>
            <a:off x="1939630" y="1318287"/>
            <a:ext cx="3175000" cy="3429000"/>
          </a:xfrm>
        </p:spPr>
        <p:txBody>
          <a:bodyPr/>
          <a:lstStyle/>
          <a:p>
            <a:pPr>
              <a:lnSpc>
                <a:spcPct val="90000"/>
              </a:lnSpc>
              <a:buFont typeface="Marlett" pitchFamily="2" charset="2"/>
              <a:buNone/>
            </a:pPr>
            <a:r>
              <a:rPr lang="en-GB" altLang="en-US" sz="2000" b="1" i="1" dirty="0"/>
              <a:t>Coaching</a:t>
            </a:r>
          </a:p>
          <a:p>
            <a:pPr>
              <a:lnSpc>
                <a:spcPct val="90000"/>
              </a:lnSpc>
            </a:pPr>
            <a:r>
              <a:rPr lang="en-GB" altLang="en-US" sz="2000" dirty="0"/>
              <a:t>On job</a:t>
            </a:r>
          </a:p>
          <a:p>
            <a:pPr>
              <a:lnSpc>
                <a:spcPct val="90000"/>
              </a:lnSpc>
            </a:pPr>
            <a:r>
              <a:rPr lang="en-GB" altLang="en-US" sz="2000" dirty="0"/>
              <a:t>More informal</a:t>
            </a:r>
          </a:p>
          <a:p>
            <a:pPr>
              <a:lnSpc>
                <a:spcPct val="90000"/>
              </a:lnSpc>
            </a:pPr>
            <a:r>
              <a:rPr lang="en-GB" altLang="en-US" sz="2000" dirty="0"/>
              <a:t>Practical based</a:t>
            </a:r>
          </a:p>
          <a:p>
            <a:pPr>
              <a:lnSpc>
                <a:spcPct val="90000"/>
              </a:lnSpc>
            </a:pPr>
            <a:r>
              <a:rPr lang="en-GB" altLang="en-US" sz="2000" dirty="0"/>
              <a:t>1:1</a:t>
            </a:r>
          </a:p>
          <a:p>
            <a:pPr>
              <a:lnSpc>
                <a:spcPct val="90000"/>
              </a:lnSpc>
            </a:pPr>
            <a:r>
              <a:rPr lang="en-GB" altLang="en-US" sz="2000" dirty="0"/>
              <a:t>Corrective or Improvement</a:t>
            </a:r>
          </a:p>
          <a:p>
            <a:pPr>
              <a:lnSpc>
                <a:spcPct val="90000"/>
              </a:lnSpc>
              <a:buFont typeface="Marlett" pitchFamily="2" charset="2"/>
              <a:buNone/>
            </a:pPr>
            <a:endParaRPr lang="en-GB" altLang="en-US" sz="2000" dirty="0"/>
          </a:p>
          <a:p>
            <a:pPr>
              <a:lnSpc>
                <a:spcPct val="90000"/>
              </a:lnSpc>
            </a:pPr>
            <a:endParaRPr lang="en-GB" altLang="en-US" sz="2000" dirty="0"/>
          </a:p>
          <a:p>
            <a:pPr>
              <a:lnSpc>
                <a:spcPct val="90000"/>
              </a:lnSpc>
              <a:buFont typeface="Marlett" pitchFamily="2" charset="2"/>
              <a:buNone/>
            </a:pPr>
            <a:endParaRPr lang="en-US" altLang="en-US" sz="2000" dirty="0"/>
          </a:p>
        </p:txBody>
      </p:sp>
      <p:sp>
        <p:nvSpPr>
          <p:cNvPr id="7172" name="Rectangle 5">
            <a:extLst>
              <a:ext uri="{FF2B5EF4-FFF2-40B4-BE49-F238E27FC236}">
                <a16:creationId xmlns:a16="http://schemas.microsoft.com/office/drawing/2014/main" id="{34F0F538-B31B-4305-842A-6E358817D71D}"/>
              </a:ext>
            </a:extLst>
          </p:cNvPr>
          <p:cNvSpPr>
            <a:spLocks noGrp="1" noChangeArrowheads="1"/>
          </p:cNvSpPr>
          <p:nvPr>
            <p:ph type="body" sz="half" idx="2"/>
          </p:nvPr>
        </p:nvSpPr>
        <p:spPr>
          <a:xfrm>
            <a:off x="5560809" y="1315723"/>
            <a:ext cx="3175000" cy="3429000"/>
          </a:xfrm>
        </p:spPr>
        <p:txBody>
          <a:bodyPr/>
          <a:lstStyle/>
          <a:p>
            <a:pPr>
              <a:lnSpc>
                <a:spcPct val="90000"/>
              </a:lnSpc>
              <a:buFont typeface="Marlett" pitchFamily="2" charset="2"/>
              <a:buNone/>
            </a:pPr>
            <a:r>
              <a:rPr lang="en-GB" altLang="en-US" sz="2000" b="1" i="1" dirty="0"/>
              <a:t>Training</a:t>
            </a:r>
          </a:p>
          <a:p>
            <a:pPr>
              <a:lnSpc>
                <a:spcPct val="90000"/>
              </a:lnSpc>
            </a:pPr>
            <a:r>
              <a:rPr lang="en-GB" altLang="en-US" sz="2000" dirty="0"/>
              <a:t>Off job</a:t>
            </a:r>
          </a:p>
          <a:p>
            <a:pPr>
              <a:lnSpc>
                <a:spcPct val="90000"/>
              </a:lnSpc>
            </a:pPr>
            <a:r>
              <a:rPr lang="en-GB" altLang="en-US" sz="2000" dirty="0"/>
              <a:t>More structured / Formal</a:t>
            </a:r>
          </a:p>
          <a:p>
            <a:pPr>
              <a:lnSpc>
                <a:spcPct val="90000"/>
              </a:lnSpc>
            </a:pPr>
            <a:r>
              <a:rPr lang="en-GB" altLang="en-US" sz="2000" dirty="0"/>
              <a:t>Practical and/or theoretical</a:t>
            </a:r>
          </a:p>
          <a:p>
            <a:pPr>
              <a:lnSpc>
                <a:spcPct val="90000"/>
              </a:lnSpc>
            </a:pPr>
            <a:r>
              <a:rPr lang="en-GB" altLang="en-US" sz="2000" dirty="0"/>
              <a:t>Set objectives</a:t>
            </a:r>
          </a:p>
          <a:p>
            <a:pPr>
              <a:lnSpc>
                <a:spcPct val="90000"/>
              </a:lnSpc>
            </a:pPr>
            <a:r>
              <a:rPr lang="en-GB" altLang="en-US" sz="2000" dirty="0"/>
              <a:t>Formal</a:t>
            </a:r>
          </a:p>
          <a:p>
            <a:pPr>
              <a:lnSpc>
                <a:spcPct val="90000"/>
              </a:lnSpc>
            </a:pPr>
            <a:r>
              <a:rPr lang="en-GB" altLang="en-US" sz="2000" dirty="0"/>
              <a:t>1:1 or group</a:t>
            </a:r>
          </a:p>
          <a:p>
            <a:pPr>
              <a:lnSpc>
                <a:spcPct val="90000"/>
              </a:lnSpc>
            </a:pPr>
            <a:r>
              <a:rPr lang="en-GB" altLang="en-US" sz="2000" dirty="0"/>
              <a:t>New skills</a:t>
            </a:r>
            <a:endParaRPr lang="en-US" altLang="en-US" sz="2000" dirty="0"/>
          </a:p>
        </p:txBody>
      </p:sp>
      <p:pic>
        <p:nvPicPr>
          <p:cNvPr id="7173" name="Picture 6" descr="coaching2">
            <a:hlinkClick r:id="rId2"/>
            <a:extLst>
              <a:ext uri="{FF2B5EF4-FFF2-40B4-BE49-F238E27FC236}">
                <a16:creationId xmlns:a16="http://schemas.microsoft.com/office/drawing/2014/main" id="{4E7E32DF-650F-4865-BE24-0CC6E92F4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15" y="3265620"/>
            <a:ext cx="1559719" cy="1559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30689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478A4E5-BFBB-4B4A-B24D-013EE65D545E}"/>
              </a:ext>
            </a:extLst>
          </p:cNvPr>
          <p:cNvGraphicFramePr>
            <a:graphicFrameLocks noGrp="1"/>
          </p:cNvGraphicFramePr>
          <p:nvPr>
            <p:extLst>
              <p:ext uri="{D42A27DB-BD31-4B8C-83A1-F6EECF244321}">
                <p14:modId xmlns:p14="http://schemas.microsoft.com/office/powerpoint/2010/main" val="2459963104"/>
              </p:ext>
            </p:extLst>
          </p:nvPr>
        </p:nvGraphicFramePr>
        <p:xfrm>
          <a:off x="1888206" y="414620"/>
          <a:ext cx="6728256" cy="4367600"/>
        </p:xfrm>
        <a:graphic>
          <a:graphicData uri="http://schemas.openxmlformats.org/drawingml/2006/table">
            <a:tbl>
              <a:tblPr/>
              <a:tblGrid>
                <a:gridCol w="3364128">
                  <a:extLst>
                    <a:ext uri="{9D8B030D-6E8A-4147-A177-3AD203B41FA5}">
                      <a16:colId xmlns:a16="http://schemas.microsoft.com/office/drawing/2014/main" val="3962842890"/>
                    </a:ext>
                  </a:extLst>
                </a:gridCol>
                <a:gridCol w="3364128">
                  <a:extLst>
                    <a:ext uri="{9D8B030D-6E8A-4147-A177-3AD203B41FA5}">
                      <a16:colId xmlns:a16="http://schemas.microsoft.com/office/drawing/2014/main" val="4092372366"/>
                    </a:ext>
                  </a:extLst>
                </a:gridCol>
              </a:tblGrid>
              <a:tr h="253328">
                <a:tc>
                  <a:txBody>
                    <a:bodyPr/>
                    <a:lstStyle/>
                    <a:p>
                      <a:pPr algn="l" fontAlgn="t"/>
                      <a:r>
                        <a:rPr lang="en-GB" sz="1400" b="1" dirty="0">
                          <a:effectLst/>
                        </a:rPr>
                        <a:t>Mentoring</a:t>
                      </a:r>
                    </a:p>
                  </a:txBody>
                  <a:tcPr marL="53900" marR="53900" marT="53900" marB="539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GB" sz="1400" b="1" dirty="0">
                          <a:effectLst/>
                        </a:rPr>
                        <a:t>Coaching</a:t>
                      </a:r>
                    </a:p>
                  </a:txBody>
                  <a:tcPr marL="53900" marR="53900" marT="53900" marB="539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293697891"/>
                  </a:ext>
                </a:extLst>
              </a:tr>
              <a:tr h="398856">
                <a:tc>
                  <a:txBody>
                    <a:bodyPr/>
                    <a:lstStyle/>
                    <a:p>
                      <a:pPr fontAlgn="t"/>
                      <a:r>
                        <a:rPr lang="en-GB" sz="1200" dirty="0">
                          <a:effectLst/>
                        </a:rPr>
                        <a:t>Ongoing relationship that can last for a long period of time</a:t>
                      </a:r>
                    </a:p>
                  </a:txBody>
                  <a:tcPr marL="53900" marR="53900" marT="53900" marB="539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GB" sz="1200" dirty="0">
                          <a:effectLst/>
                        </a:rPr>
                        <a:t>Relationship generally has a set duration</a:t>
                      </a:r>
                    </a:p>
                  </a:txBody>
                  <a:tcPr marL="53900" marR="53900" marT="53900" marB="539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184426708"/>
                  </a:ext>
                </a:extLst>
              </a:tr>
              <a:tr h="544385">
                <a:tc>
                  <a:txBody>
                    <a:bodyPr/>
                    <a:lstStyle/>
                    <a:p>
                      <a:pPr fontAlgn="t"/>
                      <a:r>
                        <a:rPr lang="en-GB" sz="1200" dirty="0">
                          <a:effectLst/>
                        </a:rPr>
                        <a:t>Can be more informal and meetings can take place as and when the mentee needs some advice, guidance or support</a:t>
                      </a:r>
                    </a:p>
                  </a:txBody>
                  <a:tcPr marL="53900" marR="53900" marT="53900" marB="539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GB" sz="1200" dirty="0">
                          <a:effectLst/>
                        </a:rPr>
                        <a:t>Generally more structured in nature and meetings are scheduled on a regular basis</a:t>
                      </a:r>
                    </a:p>
                  </a:txBody>
                  <a:tcPr marL="53900" marR="53900" marT="53900" marB="539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788429964"/>
                  </a:ext>
                </a:extLst>
              </a:tr>
              <a:tr h="398856">
                <a:tc>
                  <a:txBody>
                    <a:bodyPr/>
                    <a:lstStyle/>
                    <a:p>
                      <a:pPr fontAlgn="t"/>
                      <a:r>
                        <a:rPr lang="en-GB" sz="1200" dirty="0">
                          <a:effectLst/>
                        </a:rPr>
                        <a:t>More long-term and takes a broader view of the person</a:t>
                      </a:r>
                    </a:p>
                  </a:txBody>
                  <a:tcPr marL="53900" marR="53900" marT="53900" marB="539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GB" sz="1200" dirty="0">
                          <a:effectLst/>
                        </a:rPr>
                        <a:t>Short-term (sometimes time-bounded) and focused on specific development areas/issues</a:t>
                      </a:r>
                    </a:p>
                  </a:txBody>
                  <a:tcPr marL="53900" marR="53900" marT="53900" marB="539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48938924"/>
                  </a:ext>
                </a:extLst>
              </a:tr>
              <a:tr h="835443">
                <a:tc>
                  <a:txBody>
                    <a:bodyPr/>
                    <a:lstStyle/>
                    <a:p>
                      <a:pPr fontAlgn="t"/>
                      <a:r>
                        <a:rPr lang="en-GB" sz="1200" dirty="0">
                          <a:effectLst/>
                        </a:rPr>
                        <a:t>Mentor is usually more experienced and qualified than the ‘mentee’. Often a senior person in the organisation who can pass on knowledge, experience and open doors to otherwise out-of-reach opportunities</a:t>
                      </a:r>
                    </a:p>
                  </a:txBody>
                  <a:tcPr marL="53900" marR="53900" marT="53900" marB="539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GB" sz="1200" dirty="0">
                          <a:effectLst/>
                        </a:rPr>
                        <a:t>Coaching is generally not performed on the basis that the coach needs to have direct experience of their client’s formal occupational role, unless the coaching is specific and skills-focused</a:t>
                      </a:r>
                    </a:p>
                  </a:txBody>
                  <a:tcPr marL="53900" marR="53900" marT="53900" marB="539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800673995"/>
                  </a:ext>
                </a:extLst>
              </a:tr>
              <a:tr h="253328">
                <a:tc>
                  <a:txBody>
                    <a:bodyPr/>
                    <a:lstStyle/>
                    <a:p>
                      <a:pPr fontAlgn="t"/>
                      <a:r>
                        <a:rPr lang="en-GB" sz="1200" dirty="0">
                          <a:effectLst/>
                        </a:rPr>
                        <a:t>Focus is on career and personal development</a:t>
                      </a:r>
                    </a:p>
                  </a:txBody>
                  <a:tcPr marL="53900" marR="53900" marT="53900" marB="539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GB" sz="1200" dirty="0">
                          <a:effectLst/>
                        </a:rPr>
                        <a:t>Focus is generally on development/issues at work</a:t>
                      </a:r>
                    </a:p>
                  </a:txBody>
                  <a:tcPr marL="53900" marR="53900" marT="53900" marB="539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9742868"/>
                  </a:ext>
                </a:extLst>
              </a:tr>
              <a:tr h="544385">
                <a:tc>
                  <a:txBody>
                    <a:bodyPr/>
                    <a:lstStyle/>
                    <a:p>
                      <a:pPr fontAlgn="t"/>
                      <a:r>
                        <a:rPr lang="en-GB" sz="1200" dirty="0">
                          <a:effectLst/>
                        </a:rPr>
                        <a:t>Agenda is set by the mentee, with the mentor providing support and guidance to prepare them for future roles</a:t>
                      </a:r>
                    </a:p>
                  </a:txBody>
                  <a:tcPr marL="53900" marR="53900" marT="53900" marB="539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GB" sz="1200" dirty="0">
                          <a:effectLst/>
                        </a:rPr>
                        <a:t>The agenda is focused on achieving specific, immediate goals</a:t>
                      </a:r>
                    </a:p>
                  </a:txBody>
                  <a:tcPr marL="53900" marR="53900" marT="53900" marB="539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686142265"/>
                  </a:ext>
                </a:extLst>
              </a:tr>
              <a:tr h="398856">
                <a:tc>
                  <a:txBody>
                    <a:bodyPr/>
                    <a:lstStyle/>
                    <a:p>
                      <a:pPr fontAlgn="t"/>
                      <a:r>
                        <a:rPr lang="en-GB" sz="1200" dirty="0">
                          <a:effectLst/>
                        </a:rPr>
                        <a:t>Mentoring revolves more around developing the mentee professional's career</a:t>
                      </a:r>
                    </a:p>
                  </a:txBody>
                  <a:tcPr marL="53900" marR="53900" marT="53900" marB="539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GB" sz="1200" dirty="0">
                          <a:effectLst/>
                        </a:rPr>
                        <a:t>Coaching revolves more around specific development areas/issues</a:t>
                      </a:r>
                    </a:p>
                  </a:txBody>
                  <a:tcPr marL="53900" marR="53900" marT="53900" marB="539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285921186"/>
                  </a:ext>
                </a:extLst>
              </a:tr>
            </a:tbl>
          </a:graphicData>
        </a:graphic>
      </p:graphicFrame>
      <p:sp>
        <p:nvSpPr>
          <p:cNvPr id="3" name="TextBox 2">
            <a:extLst>
              <a:ext uri="{FF2B5EF4-FFF2-40B4-BE49-F238E27FC236}">
                <a16:creationId xmlns:a16="http://schemas.microsoft.com/office/drawing/2014/main" id="{660739BE-EE1F-457C-A5DB-407F8A7447F8}"/>
              </a:ext>
            </a:extLst>
          </p:cNvPr>
          <p:cNvSpPr txBox="1"/>
          <p:nvPr/>
        </p:nvSpPr>
        <p:spPr>
          <a:xfrm>
            <a:off x="222738" y="4536831"/>
            <a:ext cx="1035412" cy="308418"/>
          </a:xfrm>
          <a:prstGeom prst="rect">
            <a:avLst/>
          </a:prstGeom>
          <a:noFill/>
        </p:spPr>
        <p:txBody>
          <a:bodyPr wrap="none" rtlCol="0">
            <a:spAutoFit/>
          </a:bodyPr>
          <a:lstStyle/>
          <a:p>
            <a:r>
              <a:rPr lang="en-GB" dirty="0"/>
              <a:t>Brefi group </a:t>
            </a:r>
          </a:p>
        </p:txBody>
      </p:sp>
    </p:spTree>
    <p:extLst>
      <p:ext uri="{BB962C8B-B14F-4D97-AF65-F5344CB8AC3E}">
        <p14:creationId xmlns:p14="http://schemas.microsoft.com/office/powerpoint/2010/main" val="27612945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67F30F5-11C8-4CB9-A079-ED5147A4F826}"/>
              </a:ext>
            </a:extLst>
          </p:cNvPr>
          <p:cNvSpPr>
            <a:spLocks noGrp="1" noChangeArrowheads="1"/>
          </p:cNvSpPr>
          <p:nvPr>
            <p:ph type="title"/>
          </p:nvPr>
        </p:nvSpPr>
        <p:spPr>
          <a:xfrm>
            <a:off x="1152261" y="277813"/>
            <a:ext cx="7317052" cy="952500"/>
          </a:xfrm>
        </p:spPr>
        <p:txBody>
          <a:bodyPr/>
          <a:lstStyle/>
          <a:p>
            <a:pPr algn="l">
              <a:defRPr/>
            </a:pPr>
            <a:r>
              <a:rPr lang="en-GB" sz="3333" b="1" dirty="0">
                <a:latin typeface="+mn-lt"/>
              </a:rPr>
              <a:t>What is Coaching?</a:t>
            </a:r>
          </a:p>
        </p:txBody>
      </p:sp>
      <p:sp>
        <p:nvSpPr>
          <p:cNvPr id="8195" name="Rectangle 3">
            <a:extLst>
              <a:ext uri="{FF2B5EF4-FFF2-40B4-BE49-F238E27FC236}">
                <a16:creationId xmlns:a16="http://schemas.microsoft.com/office/drawing/2014/main" id="{D7C8D4A6-7C8D-4B16-84B9-590B065F23CD}"/>
              </a:ext>
            </a:extLst>
          </p:cNvPr>
          <p:cNvSpPr>
            <a:spLocks noGrp="1" noChangeArrowheads="1"/>
          </p:cNvSpPr>
          <p:nvPr>
            <p:ph type="body" idx="1"/>
          </p:nvPr>
        </p:nvSpPr>
        <p:spPr>
          <a:xfrm>
            <a:off x="463683" y="1416844"/>
            <a:ext cx="4347104" cy="4254500"/>
          </a:xfrm>
        </p:spPr>
        <p:txBody>
          <a:bodyPr/>
          <a:lstStyle/>
          <a:p>
            <a:pPr marL="0" indent="0">
              <a:buNone/>
            </a:pPr>
            <a:r>
              <a:rPr lang="en-GB" altLang="en-US" sz="2333" b="1" dirty="0"/>
              <a:t>  “A structured, two-way process in which individuals develop skills and achieve defined competencies through</a:t>
            </a:r>
            <a:r>
              <a:rPr lang="en-GB" altLang="en-US" sz="2333" dirty="0"/>
              <a:t> </a:t>
            </a:r>
            <a:r>
              <a:rPr lang="en-GB" altLang="en-US" sz="2333" b="1" dirty="0"/>
              <a:t>assessment, guided </a:t>
            </a:r>
          </a:p>
          <a:p>
            <a:pPr marL="0" indent="0">
              <a:buNone/>
            </a:pPr>
            <a:r>
              <a:rPr lang="en-GB" altLang="en-US" sz="2333" b="1" dirty="0"/>
              <a:t>practical experience and regular feedback”</a:t>
            </a:r>
          </a:p>
        </p:txBody>
      </p:sp>
      <p:pic>
        <p:nvPicPr>
          <p:cNvPr id="8196" name="Picture 5" descr="personal_and_professional_coaching">
            <a:extLst>
              <a:ext uri="{FF2B5EF4-FFF2-40B4-BE49-F238E27FC236}">
                <a16:creationId xmlns:a16="http://schemas.microsoft.com/office/drawing/2014/main" id="{A3CD0CB4-7004-4A1E-B620-02D75076F7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1584" y="539262"/>
            <a:ext cx="3499156" cy="4036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92813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06630E1A-676E-4679-BA85-22C5962B0CDF}"/>
              </a:ext>
            </a:extLst>
          </p:cNvPr>
          <p:cNvSpPr>
            <a:spLocks noGrp="1" noChangeArrowheads="1"/>
          </p:cNvSpPr>
          <p:nvPr>
            <p:ph type="title"/>
          </p:nvPr>
        </p:nvSpPr>
        <p:spPr>
          <a:xfrm>
            <a:off x="1190625" y="296151"/>
            <a:ext cx="6477000" cy="952500"/>
          </a:xfrm>
        </p:spPr>
        <p:txBody>
          <a:bodyPr/>
          <a:lstStyle/>
          <a:p>
            <a:pPr algn="l">
              <a:defRPr/>
            </a:pPr>
            <a:r>
              <a:rPr lang="en-GB" b="1" dirty="0">
                <a:latin typeface="+mn-lt"/>
              </a:rPr>
              <a:t>When to Coach?</a:t>
            </a:r>
          </a:p>
        </p:txBody>
      </p:sp>
      <p:sp>
        <p:nvSpPr>
          <p:cNvPr id="9219" name="Rectangle 3">
            <a:extLst>
              <a:ext uri="{FF2B5EF4-FFF2-40B4-BE49-F238E27FC236}">
                <a16:creationId xmlns:a16="http://schemas.microsoft.com/office/drawing/2014/main" id="{6A9363DD-B189-4324-963D-3BADA1AAB65F}"/>
              </a:ext>
            </a:extLst>
          </p:cNvPr>
          <p:cNvSpPr>
            <a:spLocks noGrp="1" noChangeArrowheads="1"/>
          </p:cNvSpPr>
          <p:nvPr>
            <p:ph type="body" idx="1"/>
          </p:nvPr>
        </p:nvSpPr>
        <p:spPr>
          <a:xfrm>
            <a:off x="911490" y="1236928"/>
            <a:ext cx="6756135" cy="4254500"/>
          </a:xfrm>
        </p:spPr>
        <p:txBody>
          <a:bodyPr/>
          <a:lstStyle/>
          <a:p>
            <a:pPr marL="0" indent="0">
              <a:buNone/>
            </a:pPr>
            <a:endParaRPr lang="en-GB" altLang="en-US" sz="2000" b="1" dirty="0"/>
          </a:p>
          <a:p>
            <a:pPr marL="0" indent="0">
              <a:buClr>
                <a:schemeClr val="tx1"/>
              </a:buClr>
            </a:pPr>
            <a:r>
              <a:rPr lang="en-GB" altLang="en-US" sz="2000" b="1" dirty="0"/>
              <a:t>Not meeting standard</a:t>
            </a:r>
          </a:p>
          <a:p>
            <a:pPr marL="0" indent="0">
              <a:buClr>
                <a:schemeClr val="tx1"/>
              </a:buClr>
            </a:pPr>
            <a:r>
              <a:rPr lang="en-GB" altLang="en-US" sz="2000" b="1" dirty="0"/>
              <a:t>New policies/procedures</a:t>
            </a:r>
          </a:p>
          <a:p>
            <a:pPr marL="0" indent="0">
              <a:buClr>
                <a:schemeClr val="tx1"/>
              </a:buClr>
            </a:pPr>
            <a:r>
              <a:rPr lang="en-GB" altLang="en-US" sz="2000" b="1" dirty="0"/>
              <a:t>New staff</a:t>
            </a:r>
          </a:p>
          <a:p>
            <a:pPr marL="0" indent="0">
              <a:buClr>
                <a:schemeClr val="tx1"/>
              </a:buClr>
            </a:pPr>
            <a:r>
              <a:rPr lang="en-GB" altLang="en-US" sz="2000" b="1" dirty="0"/>
              <a:t>Delegate extra tasks</a:t>
            </a:r>
          </a:p>
          <a:p>
            <a:pPr marL="0" indent="0">
              <a:buClr>
                <a:schemeClr val="tx1"/>
              </a:buClr>
            </a:pPr>
            <a:r>
              <a:rPr lang="en-GB" altLang="en-US" sz="2000" b="1" dirty="0"/>
              <a:t>Individual requests new task</a:t>
            </a:r>
          </a:p>
          <a:p>
            <a:pPr marL="0" indent="0">
              <a:buClr>
                <a:schemeClr val="tx1"/>
              </a:buClr>
            </a:pPr>
            <a:r>
              <a:rPr lang="en-GB" altLang="en-US" sz="2000" b="1" dirty="0"/>
              <a:t>Individual needs motivating</a:t>
            </a:r>
          </a:p>
        </p:txBody>
      </p:sp>
      <p:pic>
        <p:nvPicPr>
          <p:cNvPr id="9220" name="Picture 5" descr="coaching">
            <a:extLst>
              <a:ext uri="{FF2B5EF4-FFF2-40B4-BE49-F238E27FC236}">
                <a16:creationId xmlns:a16="http://schemas.microsoft.com/office/drawing/2014/main" id="{5AF40B47-BA44-47EE-807F-DFF439472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7477" y="848722"/>
            <a:ext cx="3774831" cy="3774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00708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CF2B19C1-C183-493E-96EB-0B9F605AE384}"/>
              </a:ext>
            </a:extLst>
          </p:cNvPr>
          <p:cNvSpPr>
            <a:spLocks noGrp="1" noChangeArrowheads="1"/>
          </p:cNvSpPr>
          <p:nvPr>
            <p:ph type="title"/>
          </p:nvPr>
        </p:nvSpPr>
        <p:spPr>
          <a:xfrm>
            <a:off x="1206500" y="171673"/>
            <a:ext cx="7886700" cy="1104636"/>
          </a:xfrm>
        </p:spPr>
        <p:txBody>
          <a:bodyPr/>
          <a:lstStyle/>
          <a:p>
            <a:pPr algn="l">
              <a:defRPr/>
            </a:pPr>
            <a:r>
              <a:rPr lang="en-GB" sz="3333" b="1" dirty="0">
                <a:latin typeface="+mn-lt"/>
              </a:rPr>
              <a:t>LEARNING NEW TASK</a:t>
            </a:r>
          </a:p>
        </p:txBody>
      </p:sp>
      <p:pic>
        <p:nvPicPr>
          <p:cNvPr id="2" name="Picture 1"/>
          <p:cNvPicPr>
            <a:picLocks noChangeAspect="1"/>
          </p:cNvPicPr>
          <p:nvPr/>
        </p:nvPicPr>
        <p:blipFill>
          <a:blip r:embed="rId3"/>
          <a:stretch>
            <a:fillRect/>
          </a:stretch>
        </p:blipFill>
        <p:spPr>
          <a:xfrm>
            <a:off x="1626847" y="1031102"/>
            <a:ext cx="5946404" cy="3700821"/>
          </a:xfrm>
          <a:prstGeom prst="rect">
            <a:avLst/>
          </a:prstGeom>
        </p:spPr>
      </p:pic>
    </p:spTree>
    <p:extLst>
      <p:ext uri="{BB962C8B-B14F-4D97-AF65-F5344CB8AC3E}">
        <p14:creationId xmlns:p14="http://schemas.microsoft.com/office/powerpoint/2010/main" val="167808476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CF2B19C1-C183-493E-96EB-0B9F605AE384}"/>
              </a:ext>
            </a:extLst>
          </p:cNvPr>
          <p:cNvSpPr>
            <a:spLocks noGrp="1" noChangeArrowheads="1"/>
          </p:cNvSpPr>
          <p:nvPr>
            <p:ph type="title"/>
          </p:nvPr>
        </p:nvSpPr>
        <p:spPr>
          <a:xfrm>
            <a:off x="1206500" y="171673"/>
            <a:ext cx="7886700" cy="1104636"/>
          </a:xfrm>
        </p:spPr>
        <p:txBody>
          <a:bodyPr/>
          <a:lstStyle/>
          <a:p>
            <a:pPr algn="l">
              <a:defRPr/>
            </a:pPr>
            <a:r>
              <a:rPr lang="en-GB" sz="3333" b="1" dirty="0">
                <a:latin typeface="+mn-lt"/>
              </a:rPr>
              <a:t>LEARNING NEW TASK</a:t>
            </a:r>
          </a:p>
        </p:txBody>
      </p:sp>
      <p:sp>
        <p:nvSpPr>
          <p:cNvPr id="93187" name="Rectangle 3">
            <a:extLst>
              <a:ext uri="{FF2B5EF4-FFF2-40B4-BE49-F238E27FC236}">
                <a16:creationId xmlns:a16="http://schemas.microsoft.com/office/drawing/2014/main" id="{A8B69C4B-B918-4108-AA94-544BC8EE9BC2}"/>
              </a:ext>
            </a:extLst>
          </p:cNvPr>
          <p:cNvSpPr>
            <a:spLocks noGrp="1" noChangeArrowheads="1"/>
          </p:cNvSpPr>
          <p:nvPr>
            <p:ph type="body" idx="1"/>
          </p:nvPr>
        </p:nvSpPr>
        <p:spPr>
          <a:xfrm>
            <a:off x="1206500" y="1206500"/>
            <a:ext cx="6477000" cy="3429000"/>
          </a:xfrm>
        </p:spPr>
        <p:txBody>
          <a:bodyPr/>
          <a:lstStyle/>
          <a:p>
            <a:pPr>
              <a:buFont typeface="Marlett" pitchFamily="2" charset="2"/>
              <a:buNone/>
            </a:pPr>
            <a:r>
              <a:rPr lang="en-US" altLang="en-US" b="1" dirty="0">
                <a:latin typeface="Matisse ITC" pitchFamily="82" charset="0"/>
              </a:rPr>
              <a:t>UNCONSCIOUS INCOMPETENCE</a:t>
            </a:r>
          </a:p>
          <a:p>
            <a:pPr>
              <a:buFont typeface="Marlett" pitchFamily="2" charset="2"/>
              <a:buNone/>
            </a:pPr>
            <a:endParaRPr lang="en-US" altLang="en-US" b="1" dirty="0">
              <a:latin typeface="Matisse ITC" pitchFamily="82" charset="0"/>
            </a:endParaRPr>
          </a:p>
          <a:p>
            <a:pPr>
              <a:buFont typeface="Marlett" pitchFamily="2" charset="2"/>
              <a:buNone/>
            </a:pPr>
            <a:r>
              <a:rPr lang="en-US" altLang="en-US" b="1" dirty="0">
                <a:latin typeface="Matisse ITC" pitchFamily="82" charset="0"/>
              </a:rPr>
              <a:t>CONSCIOUS INCOMPETENCE</a:t>
            </a:r>
          </a:p>
          <a:p>
            <a:pPr>
              <a:buFont typeface="Marlett" pitchFamily="2" charset="2"/>
              <a:buNone/>
            </a:pPr>
            <a:endParaRPr lang="en-US" altLang="en-US" b="1" dirty="0">
              <a:latin typeface="Matisse ITC" pitchFamily="82" charset="0"/>
            </a:endParaRPr>
          </a:p>
          <a:p>
            <a:pPr>
              <a:buFont typeface="Marlett" pitchFamily="2" charset="2"/>
              <a:buNone/>
            </a:pPr>
            <a:r>
              <a:rPr lang="en-US" altLang="en-US" b="1" dirty="0">
                <a:latin typeface="Matisse ITC" pitchFamily="82" charset="0"/>
              </a:rPr>
              <a:t>CONSCIOUS COMPETENCE</a:t>
            </a:r>
          </a:p>
          <a:p>
            <a:pPr>
              <a:buFont typeface="Marlett" pitchFamily="2" charset="2"/>
              <a:buNone/>
            </a:pPr>
            <a:endParaRPr lang="en-US" altLang="en-US" b="1" dirty="0">
              <a:latin typeface="Matisse ITC" pitchFamily="82" charset="0"/>
            </a:endParaRPr>
          </a:p>
          <a:p>
            <a:pPr>
              <a:buFont typeface="Marlett" pitchFamily="2" charset="2"/>
              <a:buNone/>
            </a:pPr>
            <a:r>
              <a:rPr lang="en-US" altLang="en-US" b="1" dirty="0">
                <a:latin typeface="Matisse ITC" pitchFamily="82" charset="0"/>
              </a:rPr>
              <a:t>UNCONSCIOUS COMPETENCE</a:t>
            </a:r>
          </a:p>
        </p:txBody>
      </p:sp>
      <p:sp>
        <p:nvSpPr>
          <p:cNvPr id="93188" name="Line 4">
            <a:extLst>
              <a:ext uri="{FF2B5EF4-FFF2-40B4-BE49-F238E27FC236}">
                <a16:creationId xmlns:a16="http://schemas.microsoft.com/office/drawing/2014/main" id="{EE0B8039-4B9A-4DE0-AC38-D3639D954647}"/>
              </a:ext>
            </a:extLst>
          </p:cNvPr>
          <p:cNvSpPr>
            <a:spLocks noChangeShapeType="1"/>
          </p:cNvSpPr>
          <p:nvPr/>
        </p:nvSpPr>
        <p:spPr bwMode="auto">
          <a:xfrm>
            <a:off x="651996" y="1276309"/>
            <a:ext cx="0" cy="2730500"/>
          </a:xfrm>
          <a:prstGeom prst="line">
            <a:avLst/>
          </a:prstGeom>
          <a:noFill/>
          <a:ln w="444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170" dirty="0"/>
          </a:p>
        </p:txBody>
      </p:sp>
      <p:pic>
        <p:nvPicPr>
          <p:cNvPr id="11269" name="Picture 5" descr="coaching2">
            <a:hlinkClick r:id="rId2"/>
            <a:extLst>
              <a:ext uri="{FF2B5EF4-FFF2-40B4-BE49-F238E27FC236}">
                <a16:creationId xmlns:a16="http://schemas.microsoft.com/office/drawing/2014/main" id="{CDDFC614-534D-4E0B-B7BC-6F1964F23E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9779" y="2311136"/>
            <a:ext cx="2494085" cy="2494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321005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31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318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318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318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3187">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93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6" grpId="0" autoUpdateAnimBg="0"/>
      <p:bldP spid="93187" grpId="0" build="p"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8052F-C490-418F-A0A1-121227A85969}"/>
              </a:ext>
            </a:extLst>
          </p:cNvPr>
          <p:cNvSpPr>
            <a:spLocks noGrp="1"/>
          </p:cNvSpPr>
          <p:nvPr>
            <p:ph type="title"/>
          </p:nvPr>
        </p:nvSpPr>
        <p:spPr>
          <a:xfrm>
            <a:off x="1144466" y="315465"/>
            <a:ext cx="7886700" cy="1104636"/>
          </a:xfrm>
        </p:spPr>
        <p:txBody>
          <a:bodyPr/>
          <a:lstStyle/>
          <a:p>
            <a:r>
              <a:rPr lang="en-GB" b="1" dirty="0">
                <a:latin typeface="Arial Black" panose="020B0A04020102020204" pitchFamily="34" charset="0"/>
              </a:rPr>
              <a:t>GROW</a:t>
            </a:r>
            <a:r>
              <a:rPr lang="en-GB" dirty="0"/>
              <a:t> MODEL</a:t>
            </a:r>
          </a:p>
        </p:txBody>
      </p:sp>
      <p:sp>
        <p:nvSpPr>
          <p:cNvPr id="3" name="TextBox 2">
            <a:extLst>
              <a:ext uri="{FF2B5EF4-FFF2-40B4-BE49-F238E27FC236}">
                <a16:creationId xmlns:a16="http://schemas.microsoft.com/office/drawing/2014/main" id="{DF28477A-6C61-4BEB-83AD-3C92DAB4340A}"/>
              </a:ext>
            </a:extLst>
          </p:cNvPr>
          <p:cNvSpPr txBox="1"/>
          <p:nvPr/>
        </p:nvSpPr>
        <p:spPr>
          <a:xfrm>
            <a:off x="562707" y="1420101"/>
            <a:ext cx="4567276" cy="2646878"/>
          </a:xfrm>
          <a:prstGeom prst="rect">
            <a:avLst/>
          </a:prstGeom>
          <a:noFill/>
        </p:spPr>
        <p:txBody>
          <a:bodyPr wrap="non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5B9BD5"/>
                </a:solidFill>
                <a:effectLst/>
                <a:uLnTx/>
                <a:uFillTx/>
                <a:latin typeface="Arial Black" panose="020B0A04020102020204" pitchFamily="34" charset="0"/>
                <a:ea typeface="+mn-ea"/>
                <a:cs typeface="+mn-cs"/>
              </a:rPr>
              <a:t>G</a:t>
            </a:r>
            <a:r>
              <a:rPr kumimoji="0" lang="en-GB" sz="18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OAL </a:t>
            </a:r>
            <a:r>
              <a:rPr lang="en-GB" sz="1800" noProof="0" dirty="0">
                <a:solidFill>
                  <a:prstClr val="black"/>
                </a:solidFill>
                <a:latin typeface="Arial" panose="020B0604020202020204" pitchFamily="34" charset="0"/>
                <a:cs typeface="Arial" panose="020B0604020202020204" pitchFamily="34" charset="0"/>
              </a:rPr>
              <a:t>– establishing the goal</a:t>
            </a:r>
            <a:endParaRPr kumimoji="0" lang="en-GB" sz="18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endParaRPr>
          </a:p>
          <a:p>
            <a:pPr marL="0" marR="0" lvl="0" indent="0" algn="l" defTabSz="71323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endParaRPr>
          </a:p>
          <a:p>
            <a:pPr marL="0" marR="0" lvl="0" indent="0" algn="l" defTabSz="713232"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5B9BD5"/>
                </a:solidFill>
                <a:effectLst/>
                <a:uLnTx/>
                <a:uFillTx/>
                <a:latin typeface="Arial Black" panose="020B0A04020102020204" pitchFamily="34" charset="0"/>
                <a:ea typeface="+mn-ea"/>
                <a:cs typeface="+mn-cs"/>
              </a:rPr>
              <a:t>R</a:t>
            </a:r>
            <a:r>
              <a:rPr kumimoji="0" lang="en-GB" sz="18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EALITY </a:t>
            </a:r>
            <a:r>
              <a:rPr kumimoji="0" lang="en-GB"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examining the current reality</a:t>
            </a:r>
            <a:endParaRPr kumimoji="0" lang="en-GB" sz="18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endParaRPr>
          </a:p>
          <a:p>
            <a:pPr marL="0" marR="0" lvl="0" indent="0" algn="l" defTabSz="71323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endParaRPr>
          </a:p>
          <a:p>
            <a:pPr marL="0" marR="0" lvl="0" indent="0" algn="l" defTabSz="713232"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5B9BD5"/>
                </a:solidFill>
                <a:effectLst/>
                <a:uLnTx/>
                <a:uFillTx/>
                <a:latin typeface="Arial Black" panose="020B0A04020102020204" pitchFamily="34" charset="0"/>
                <a:ea typeface="+mn-ea"/>
                <a:cs typeface="+mn-cs"/>
              </a:rPr>
              <a:t>O</a:t>
            </a:r>
            <a:r>
              <a:rPr kumimoji="0" lang="en-GB" sz="18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PTIONS </a:t>
            </a:r>
            <a:r>
              <a:rPr kumimoji="0" lang="en-GB"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exploring the options</a:t>
            </a:r>
            <a:endParaRPr kumimoji="0" lang="en-GB" sz="18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endParaRPr>
          </a:p>
          <a:p>
            <a:pPr marL="0" marR="0" lvl="0" indent="0" algn="l" defTabSz="71323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endParaRPr>
          </a:p>
          <a:p>
            <a:pPr marL="0" marR="0" lvl="0" indent="0" algn="l" defTabSz="713232"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5B9BD5"/>
                </a:solidFill>
                <a:effectLst/>
                <a:uLnTx/>
                <a:uFillTx/>
                <a:latin typeface="Arial Black" panose="020B0A04020102020204" pitchFamily="34" charset="0"/>
                <a:ea typeface="+mn-ea"/>
                <a:cs typeface="+mn-cs"/>
              </a:rPr>
              <a:t>W</a:t>
            </a:r>
            <a:r>
              <a:rPr lang="en-GB" sz="1800" dirty="0">
                <a:solidFill>
                  <a:prstClr val="black"/>
                </a:solidFill>
                <a:latin typeface="Arial Black" panose="020B0A04020102020204" pitchFamily="34" charset="0"/>
              </a:rPr>
              <a:t>ill </a:t>
            </a:r>
            <a:r>
              <a:rPr lang="en-GB" sz="1800" dirty="0">
                <a:solidFill>
                  <a:prstClr val="black"/>
                </a:solidFill>
                <a:latin typeface="Arial" panose="020B0604020202020204" pitchFamily="34" charset="0"/>
                <a:cs typeface="Arial" panose="020B0604020202020204" pitchFamily="34" charset="0"/>
              </a:rPr>
              <a:t>– establish the will to go forward</a:t>
            </a:r>
            <a:endParaRPr kumimoji="0" lang="en-GB" sz="28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endParaRPr>
          </a:p>
        </p:txBody>
      </p:sp>
      <p:pic>
        <p:nvPicPr>
          <p:cNvPr id="4" name="Picture 5" descr="coaching2">
            <a:hlinkClick r:id="rId3"/>
            <a:extLst>
              <a:ext uri="{FF2B5EF4-FFF2-40B4-BE49-F238E27FC236}">
                <a16:creationId xmlns:a16="http://schemas.microsoft.com/office/drawing/2014/main" id="{D7113C8D-C807-4C7E-8083-219E387B7D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7081" y="867783"/>
            <a:ext cx="2494085" cy="2494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913248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Management vs. Leadership: What’s the Real Difference? | Simon Sinek">
            <a:hlinkClick r:id="" action="ppaction://media"/>
            <a:extLst>
              <a:ext uri="{FF2B5EF4-FFF2-40B4-BE49-F238E27FC236}">
                <a16:creationId xmlns:a16="http://schemas.microsoft.com/office/drawing/2014/main" id="{633A4511-E3F2-994D-EBF2-5224D71A19E9}"/>
              </a:ext>
            </a:extLst>
          </p:cNvPr>
          <p:cNvPicPr>
            <a:picLocks noGrp="1" noRot="1" noChangeAspect="1"/>
          </p:cNvPicPr>
          <p:nvPr>
            <p:ph idx="1"/>
            <a:videoFile r:link="rId1"/>
          </p:nvPr>
        </p:nvPicPr>
        <p:blipFill>
          <a:blip r:embed="rId3"/>
          <a:stretch>
            <a:fillRect/>
          </a:stretch>
        </p:blipFill>
        <p:spPr>
          <a:xfrm>
            <a:off x="1164167" y="932075"/>
            <a:ext cx="6815666" cy="3850851"/>
          </a:xfrm>
          <a:prstGeom prst="rect">
            <a:avLst/>
          </a:prstGeom>
        </p:spPr>
      </p:pic>
    </p:spTree>
    <p:extLst>
      <p:ext uri="{BB962C8B-B14F-4D97-AF65-F5344CB8AC3E}">
        <p14:creationId xmlns:p14="http://schemas.microsoft.com/office/powerpoint/2010/main" val="360350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580FAA-5482-45D5-A2E4-222FBD18AABE}"/>
              </a:ext>
            </a:extLst>
          </p:cNvPr>
          <p:cNvGrpSpPr/>
          <p:nvPr/>
        </p:nvGrpSpPr>
        <p:grpSpPr>
          <a:xfrm>
            <a:off x="2093302" y="1359877"/>
            <a:ext cx="7050698" cy="3429000"/>
            <a:chOff x="1606062" y="769327"/>
            <a:chExt cx="5826369" cy="4171950"/>
          </a:xfrm>
        </p:grpSpPr>
        <p:pic>
          <p:nvPicPr>
            <p:cNvPr id="2052" name="Picture 4" descr="http://www.mattsomers.com/wp-content/uploads/2013/10/Screen-Shot-2013-10-22-at-13.29.082.png">
              <a:extLst>
                <a:ext uri="{FF2B5EF4-FFF2-40B4-BE49-F238E27FC236}">
                  <a16:creationId xmlns:a16="http://schemas.microsoft.com/office/drawing/2014/main" id="{26B2181A-7DEF-44EC-A6D2-0ACF35012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225" y="769327"/>
              <a:ext cx="5543550" cy="41719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3F1F69F-6F46-4E0A-86B7-BFF35ADF1C43}"/>
                </a:ext>
              </a:extLst>
            </p:cNvPr>
            <p:cNvSpPr/>
            <p:nvPr/>
          </p:nvSpPr>
          <p:spPr>
            <a:xfrm>
              <a:off x="1606062" y="769327"/>
              <a:ext cx="5826369" cy="1340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en-GB" sz="1404"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TextBox 4">
            <a:extLst>
              <a:ext uri="{FF2B5EF4-FFF2-40B4-BE49-F238E27FC236}">
                <a16:creationId xmlns:a16="http://schemas.microsoft.com/office/drawing/2014/main" id="{8253E283-DD9E-4234-95D6-05C3F63D73DD}"/>
              </a:ext>
            </a:extLst>
          </p:cNvPr>
          <p:cNvSpPr txBox="1"/>
          <p:nvPr/>
        </p:nvSpPr>
        <p:spPr>
          <a:xfrm>
            <a:off x="1281615" y="522935"/>
            <a:ext cx="2692508" cy="800219"/>
          </a:xfrm>
          <a:prstGeom prst="rect">
            <a:avLst/>
          </a:prstGeom>
          <a:noFill/>
        </p:spPr>
        <p:txBody>
          <a:bodyPr wrap="squar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ARROW   </a:t>
            </a:r>
            <a:r>
              <a:rPr kumimoji="0" lang="en-GB" sz="18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MODEL</a:t>
            </a:r>
            <a:r>
              <a:rPr kumimoji="0" lang="en-GB" sz="1404"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2054" name="Picture 6" descr="http://www.clipartkid.com/images/304/resolution-5000x4000px-jEgUhu-clipart.jpg">
            <a:extLst>
              <a:ext uri="{FF2B5EF4-FFF2-40B4-BE49-F238E27FC236}">
                <a16:creationId xmlns:a16="http://schemas.microsoft.com/office/drawing/2014/main" id="{92C2173B-C51A-411A-9942-5419886A8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0" y="2559706"/>
            <a:ext cx="2504517" cy="2176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33098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callcentrehelper.com/images/stories/2010/2017/10/510x299xoscar-coaching-model.png.pagespeed.ic.lIRfC_PliK.png">
            <a:extLst>
              <a:ext uri="{FF2B5EF4-FFF2-40B4-BE49-F238E27FC236}">
                <a16:creationId xmlns:a16="http://schemas.microsoft.com/office/drawing/2014/main" id="{216D7295-2298-41A3-9DA3-D56175F4FF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524" y="1048512"/>
            <a:ext cx="7886699" cy="393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31007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image.slidesharecdn.com/fuelcoachingmodel-120930104123-phpapp01/95/fuel-coaching-model-3-638.jpg?cb=1418327124">
            <a:extLst>
              <a:ext uri="{FF2B5EF4-FFF2-40B4-BE49-F238E27FC236}">
                <a16:creationId xmlns:a16="http://schemas.microsoft.com/office/drawing/2014/main" id="{63941B50-BC0B-441E-A0E1-84D9E2F5F6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3525" y="576263"/>
            <a:ext cx="6076950" cy="45624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C752A9-D841-4D82-B815-54699204D6DB}"/>
              </a:ext>
            </a:extLst>
          </p:cNvPr>
          <p:cNvSpPr/>
          <p:nvPr/>
        </p:nvSpPr>
        <p:spPr>
          <a:xfrm>
            <a:off x="1767840" y="576263"/>
            <a:ext cx="5608320" cy="838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en-GB" sz="1404"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46962249-EFDA-43FD-9436-F95F1A4F61CE}"/>
              </a:ext>
            </a:extLst>
          </p:cNvPr>
          <p:cNvSpPr txBox="1"/>
          <p:nvPr/>
        </p:nvSpPr>
        <p:spPr>
          <a:xfrm>
            <a:off x="377951" y="1121664"/>
            <a:ext cx="825867" cy="3785652"/>
          </a:xfrm>
          <a:prstGeom prst="rect">
            <a:avLst/>
          </a:prstGeom>
          <a:noFill/>
        </p:spPr>
        <p:txBody>
          <a:bodyPr wrap="non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en-GB" sz="60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F</a:t>
            </a:r>
          </a:p>
          <a:p>
            <a:pPr marL="0" marR="0" lvl="0" indent="0" algn="l" defTabSz="713232" rtl="0" eaLnBrk="1" fontAlgn="auto" latinLnBrk="0" hangingPunct="1">
              <a:lnSpc>
                <a:spcPct val="100000"/>
              </a:lnSpc>
              <a:spcBef>
                <a:spcPts val="0"/>
              </a:spcBef>
              <a:spcAft>
                <a:spcPts val="0"/>
              </a:spcAft>
              <a:buClrTx/>
              <a:buSzTx/>
              <a:buFontTx/>
              <a:buNone/>
              <a:tabLst/>
              <a:defRPr/>
            </a:pPr>
            <a:r>
              <a:rPr kumimoji="0" lang="en-GB" sz="60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U</a:t>
            </a:r>
          </a:p>
          <a:p>
            <a:pPr marL="0" marR="0" lvl="0" indent="0" algn="l" defTabSz="713232" rtl="0" eaLnBrk="1" fontAlgn="auto" latinLnBrk="0" hangingPunct="1">
              <a:lnSpc>
                <a:spcPct val="100000"/>
              </a:lnSpc>
              <a:spcBef>
                <a:spcPts val="0"/>
              </a:spcBef>
              <a:spcAft>
                <a:spcPts val="0"/>
              </a:spcAft>
              <a:buClrTx/>
              <a:buSzTx/>
              <a:buFontTx/>
              <a:buNone/>
              <a:tabLst/>
              <a:defRPr/>
            </a:pPr>
            <a:r>
              <a:rPr kumimoji="0" lang="en-GB" sz="60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E</a:t>
            </a:r>
          </a:p>
          <a:p>
            <a:pPr marL="0" marR="0" lvl="0" indent="0" algn="l" defTabSz="713232" rtl="0" eaLnBrk="1" fontAlgn="auto" latinLnBrk="0" hangingPunct="1">
              <a:lnSpc>
                <a:spcPct val="100000"/>
              </a:lnSpc>
              <a:spcBef>
                <a:spcPts val="0"/>
              </a:spcBef>
              <a:spcAft>
                <a:spcPts val="0"/>
              </a:spcAft>
              <a:buClrTx/>
              <a:buSzTx/>
              <a:buFontTx/>
              <a:buNone/>
              <a:tabLst/>
              <a:defRPr/>
            </a:pPr>
            <a:r>
              <a:rPr kumimoji="0" lang="en-GB" sz="60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L</a:t>
            </a:r>
          </a:p>
        </p:txBody>
      </p:sp>
    </p:spTree>
    <p:extLst>
      <p:ext uri="{BB962C8B-B14F-4D97-AF65-F5344CB8AC3E}">
        <p14:creationId xmlns:p14="http://schemas.microsoft.com/office/powerpoint/2010/main" val="415621375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6386" name="Picture 4" descr="ideas">
            <a:extLst>
              <a:ext uri="{FF2B5EF4-FFF2-40B4-BE49-F238E27FC236}">
                <a16:creationId xmlns:a16="http://schemas.microsoft.com/office/drawing/2014/main" id="{66498B29-1672-4099-8AD3-70B5B8F03B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5140" y="2070365"/>
            <a:ext cx="1538553" cy="2160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4" name="Rectangle 2">
            <a:extLst>
              <a:ext uri="{FF2B5EF4-FFF2-40B4-BE49-F238E27FC236}">
                <a16:creationId xmlns:a16="http://schemas.microsoft.com/office/drawing/2014/main" id="{BE2FB6A0-CB38-47D7-A8EA-B933F3393437}"/>
              </a:ext>
            </a:extLst>
          </p:cNvPr>
          <p:cNvSpPr>
            <a:spLocks noGrp="1" noChangeArrowheads="1"/>
          </p:cNvSpPr>
          <p:nvPr>
            <p:ph type="title"/>
          </p:nvPr>
        </p:nvSpPr>
        <p:spPr>
          <a:xfrm>
            <a:off x="1428181" y="299916"/>
            <a:ext cx="6477000" cy="952500"/>
          </a:xfrm>
        </p:spPr>
        <p:txBody>
          <a:bodyPr/>
          <a:lstStyle/>
          <a:p>
            <a:pPr>
              <a:defRPr/>
            </a:pPr>
            <a:r>
              <a:rPr lang="en-GB" sz="2333" b="1" dirty="0">
                <a:latin typeface="+mn-lt"/>
              </a:rPr>
              <a:t>STRUCTURE OF A 1:1 SESSION</a:t>
            </a:r>
          </a:p>
        </p:txBody>
      </p:sp>
      <p:sp>
        <p:nvSpPr>
          <p:cNvPr id="79875" name="Rectangle 3">
            <a:extLst>
              <a:ext uri="{FF2B5EF4-FFF2-40B4-BE49-F238E27FC236}">
                <a16:creationId xmlns:a16="http://schemas.microsoft.com/office/drawing/2014/main" id="{B9B3BA30-39C9-47FC-9FC6-7CC508C822CC}"/>
              </a:ext>
            </a:extLst>
          </p:cNvPr>
          <p:cNvSpPr>
            <a:spLocks noGrp="1" noChangeArrowheads="1"/>
          </p:cNvSpPr>
          <p:nvPr>
            <p:ph type="body" idx="1"/>
          </p:nvPr>
        </p:nvSpPr>
        <p:spPr>
          <a:xfrm>
            <a:off x="426651" y="1117865"/>
            <a:ext cx="6477000" cy="3111500"/>
          </a:xfrm>
        </p:spPr>
        <p:txBody>
          <a:bodyPr/>
          <a:lstStyle/>
          <a:p>
            <a:pPr>
              <a:buNone/>
              <a:tabLst>
                <a:tab pos="1508065" algn="l"/>
                <a:tab pos="2143039" algn="l"/>
                <a:tab pos="3174873" algn="l"/>
              </a:tabLst>
              <a:defRPr/>
            </a:pPr>
            <a:r>
              <a:rPr lang="en-GB" b="1" u="sng" dirty="0">
                <a:effectLst>
                  <a:outerShdw blurRad="38100" dist="38100" dir="2700000" algn="tl">
                    <a:srgbClr val="C0C0C0"/>
                  </a:outerShdw>
                </a:effectLst>
              </a:rPr>
              <a:t>BEGINNING</a:t>
            </a:r>
            <a:endParaRPr lang="en-GB" b="1" dirty="0"/>
          </a:p>
          <a:p>
            <a:pPr>
              <a:buNone/>
              <a:tabLst>
                <a:tab pos="1508065" algn="l"/>
                <a:tab pos="2143039" algn="l"/>
                <a:tab pos="3174873" algn="l"/>
              </a:tabLst>
              <a:defRPr/>
            </a:pPr>
            <a:r>
              <a:rPr lang="en-GB" dirty="0"/>
              <a:t>	</a:t>
            </a:r>
          </a:p>
          <a:p>
            <a:pPr>
              <a:tabLst>
                <a:tab pos="1508065" algn="l"/>
                <a:tab pos="2143039" algn="l"/>
                <a:tab pos="3174873" algn="l"/>
              </a:tabLst>
              <a:defRPr/>
            </a:pPr>
            <a:r>
              <a:rPr lang="en-GB" dirty="0"/>
              <a:t>Agree the learning need </a:t>
            </a:r>
          </a:p>
          <a:p>
            <a:pPr>
              <a:tabLst>
                <a:tab pos="1508065" algn="l"/>
                <a:tab pos="2143039" algn="l"/>
                <a:tab pos="3174873" algn="l"/>
              </a:tabLst>
              <a:defRPr/>
            </a:pPr>
            <a:r>
              <a:rPr lang="en-GB" dirty="0"/>
              <a:t>Relax the individual</a:t>
            </a:r>
          </a:p>
          <a:p>
            <a:pPr>
              <a:tabLst>
                <a:tab pos="1508065" algn="l"/>
                <a:tab pos="2143039" algn="l"/>
                <a:tab pos="3174873" algn="l"/>
              </a:tabLst>
              <a:defRPr/>
            </a:pPr>
            <a:r>
              <a:rPr lang="en-GB" dirty="0"/>
              <a:t>State the benefits of learning</a:t>
            </a:r>
          </a:p>
          <a:p>
            <a:pPr>
              <a:tabLst>
                <a:tab pos="1508065" algn="l"/>
                <a:tab pos="2143039" algn="l"/>
                <a:tab pos="3174873" algn="l"/>
              </a:tabLst>
              <a:defRPr/>
            </a:pPr>
            <a:r>
              <a:rPr lang="en-GB" b="1" dirty="0">
                <a:effectLst>
                  <a:outerShdw blurRad="38100" dist="38100" dir="2700000" algn="tl">
                    <a:srgbClr val="C0C0C0"/>
                  </a:outerShdw>
                </a:effectLst>
              </a:rPr>
              <a:t>W</a:t>
            </a:r>
            <a:r>
              <a:rPr lang="en-GB" dirty="0"/>
              <a:t>HAT / </a:t>
            </a:r>
            <a:r>
              <a:rPr lang="en-GB" b="1" dirty="0">
                <a:effectLst>
                  <a:outerShdw blurRad="38100" dist="38100" dir="2700000" algn="tl">
                    <a:srgbClr val="C0C0C0"/>
                  </a:outerShdw>
                </a:effectLst>
              </a:rPr>
              <a:t>I</a:t>
            </a:r>
            <a:r>
              <a:rPr lang="en-GB" dirty="0"/>
              <a:t>NTEREST / </a:t>
            </a:r>
            <a:r>
              <a:rPr lang="en-GB" b="1" dirty="0">
                <a:effectLst>
                  <a:outerShdw blurRad="38100" dist="38100" dir="2700000" algn="tl">
                    <a:srgbClr val="C0C0C0"/>
                  </a:outerShdw>
                </a:effectLst>
              </a:rPr>
              <a:t>N</a:t>
            </a:r>
            <a:r>
              <a:rPr lang="en-GB" dirty="0"/>
              <a:t>EED</a:t>
            </a:r>
          </a:p>
        </p:txBody>
      </p:sp>
    </p:spTree>
    <p:extLst>
      <p:ext uri="{BB962C8B-B14F-4D97-AF65-F5344CB8AC3E}">
        <p14:creationId xmlns:p14="http://schemas.microsoft.com/office/powerpoint/2010/main" val="407637578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7410" name="Picture 4" descr="ideas">
            <a:extLst>
              <a:ext uri="{FF2B5EF4-FFF2-40B4-BE49-F238E27FC236}">
                <a16:creationId xmlns:a16="http://schemas.microsoft.com/office/drawing/2014/main" id="{4CC3E36D-9D3B-4B62-AC0A-1F917549AF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1223" y="2060820"/>
            <a:ext cx="1538553" cy="2160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8" name="Rectangle 2">
            <a:extLst>
              <a:ext uri="{FF2B5EF4-FFF2-40B4-BE49-F238E27FC236}">
                <a16:creationId xmlns:a16="http://schemas.microsoft.com/office/drawing/2014/main" id="{2C9D640C-4144-47B5-BC49-92E25F24B3C0}"/>
              </a:ext>
            </a:extLst>
          </p:cNvPr>
          <p:cNvSpPr>
            <a:spLocks noGrp="1" noChangeArrowheads="1"/>
          </p:cNvSpPr>
          <p:nvPr>
            <p:ph type="title"/>
          </p:nvPr>
        </p:nvSpPr>
        <p:spPr>
          <a:xfrm>
            <a:off x="1333500" y="328246"/>
            <a:ext cx="6477000" cy="952500"/>
          </a:xfrm>
        </p:spPr>
        <p:txBody>
          <a:bodyPr/>
          <a:lstStyle/>
          <a:p>
            <a:pPr>
              <a:defRPr/>
            </a:pPr>
            <a:r>
              <a:rPr lang="en-GB" sz="2667" b="1" dirty="0">
                <a:latin typeface="+mn-lt"/>
              </a:rPr>
              <a:t>STRUCTURE OF A 1:1 SESSION</a:t>
            </a:r>
            <a:endParaRPr lang="en-GB" b="1" dirty="0">
              <a:latin typeface="+mn-lt"/>
            </a:endParaRPr>
          </a:p>
        </p:txBody>
      </p:sp>
      <p:sp>
        <p:nvSpPr>
          <p:cNvPr id="80899" name="Rectangle 3">
            <a:extLst>
              <a:ext uri="{FF2B5EF4-FFF2-40B4-BE49-F238E27FC236}">
                <a16:creationId xmlns:a16="http://schemas.microsoft.com/office/drawing/2014/main" id="{CA6A2D69-88F5-49F6-BBC3-406A8FCD9A56}"/>
              </a:ext>
            </a:extLst>
          </p:cNvPr>
          <p:cNvSpPr>
            <a:spLocks noGrp="1" noChangeArrowheads="1"/>
          </p:cNvSpPr>
          <p:nvPr>
            <p:ph type="body" idx="1"/>
          </p:nvPr>
        </p:nvSpPr>
        <p:spPr>
          <a:xfrm>
            <a:off x="276490" y="984911"/>
            <a:ext cx="6477000" cy="3492500"/>
          </a:xfrm>
        </p:spPr>
        <p:txBody>
          <a:bodyPr/>
          <a:lstStyle/>
          <a:p>
            <a:pPr>
              <a:buNone/>
              <a:tabLst>
                <a:tab pos="1508065" algn="l"/>
                <a:tab pos="2143039" algn="l"/>
                <a:tab pos="3174873" algn="l"/>
              </a:tabLst>
              <a:defRPr/>
            </a:pPr>
            <a:endParaRPr lang="en-GB" sz="1667" dirty="0"/>
          </a:p>
          <a:p>
            <a:pPr>
              <a:spcBef>
                <a:spcPct val="100000"/>
              </a:spcBef>
              <a:buNone/>
              <a:tabLst>
                <a:tab pos="1508065" algn="l"/>
                <a:tab pos="2143039" algn="l"/>
                <a:tab pos="3174873" algn="l"/>
              </a:tabLst>
              <a:defRPr/>
            </a:pPr>
            <a:r>
              <a:rPr lang="en-GB" b="1" u="sng" dirty="0">
                <a:effectLst>
                  <a:outerShdw blurRad="38100" dist="38100" dir="2700000" algn="tl">
                    <a:srgbClr val="C0C0C0"/>
                  </a:outerShdw>
                </a:effectLst>
              </a:rPr>
              <a:t>MIDDLE</a:t>
            </a:r>
            <a:endParaRPr lang="en-GB" b="1" dirty="0"/>
          </a:p>
          <a:p>
            <a:pPr>
              <a:spcBef>
                <a:spcPct val="100000"/>
              </a:spcBef>
              <a:tabLst>
                <a:tab pos="1508065" algn="l"/>
                <a:tab pos="2143039" algn="l"/>
                <a:tab pos="3174873" algn="l"/>
              </a:tabLst>
              <a:defRPr/>
            </a:pPr>
            <a:r>
              <a:rPr lang="en-GB" dirty="0"/>
              <a:t>Demonstrate and/or explain stages</a:t>
            </a:r>
          </a:p>
          <a:p>
            <a:pPr>
              <a:tabLst>
                <a:tab pos="1508065" algn="l"/>
                <a:tab pos="2143039" algn="l"/>
                <a:tab pos="3174873" algn="l"/>
              </a:tabLst>
              <a:defRPr/>
            </a:pPr>
            <a:r>
              <a:rPr lang="en-GB" dirty="0"/>
              <a:t>Trainee Practises</a:t>
            </a:r>
          </a:p>
          <a:p>
            <a:pPr>
              <a:tabLst>
                <a:tab pos="1508065" algn="l"/>
                <a:tab pos="2143039" algn="l"/>
                <a:tab pos="3174873" algn="l"/>
              </a:tabLst>
              <a:defRPr/>
            </a:pPr>
            <a:r>
              <a:rPr lang="en-GB" dirty="0"/>
              <a:t>Questions</a:t>
            </a:r>
          </a:p>
          <a:p>
            <a:pPr>
              <a:tabLst>
                <a:tab pos="1508065" algn="l"/>
                <a:tab pos="2143039" algn="l"/>
                <a:tab pos="3174873" algn="l"/>
              </a:tabLst>
              <a:defRPr/>
            </a:pPr>
            <a:r>
              <a:rPr lang="en-GB" dirty="0"/>
              <a:t>Praise and feedback</a:t>
            </a:r>
          </a:p>
        </p:txBody>
      </p:sp>
    </p:spTree>
    <p:extLst>
      <p:ext uri="{BB962C8B-B14F-4D97-AF65-F5344CB8AC3E}">
        <p14:creationId xmlns:p14="http://schemas.microsoft.com/office/powerpoint/2010/main" val="271118629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9458" name="Picture 4" descr="ideas">
            <a:extLst>
              <a:ext uri="{FF2B5EF4-FFF2-40B4-BE49-F238E27FC236}">
                <a16:creationId xmlns:a16="http://schemas.microsoft.com/office/drawing/2014/main" id="{3E67BD05-757A-463B-83D8-88AD26FD8D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205" y="2518019"/>
            <a:ext cx="1538553" cy="2160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2" name="Rectangle 2">
            <a:extLst>
              <a:ext uri="{FF2B5EF4-FFF2-40B4-BE49-F238E27FC236}">
                <a16:creationId xmlns:a16="http://schemas.microsoft.com/office/drawing/2014/main" id="{B0F78884-3604-415B-9204-1AA990047C27}"/>
              </a:ext>
            </a:extLst>
          </p:cNvPr>
          <p:cNvSpPr>
            <a:spLocks noGrp="1" noChangeArrowheads="1"/>
          </p:cNvSpPr>
          <p:nvPr>
            <p:ph type="title"/>
          </p:nvPr>
        </p:nvSpPr>
        <p:spPr>
          <a:xfrm>
            <a:off x="1333500" y="329223"/>
            <a:ext cx="6477000" cy="952500"/>
          </a:xfrm>
        </p:spPr>
        <p:txBody>
          <a:bodyPr/>
          <a:lstStyle/>
          <a:p>
            <a:pPr>
              <a:defRPr/>
            </a:pPr>
            <a:r>
              <a:rPr lang="en-GB" sz="2333" b="1" dirty="0">
                <a:latin typeface="+mn-lt"/>
              </a:rPr>
              <a:t>STRUCTURE OF A 1:1 SESSION</a:t>
            </a:r>
          </a:p>
        </p:txBody>
      </p:sp>
      <p:sp>
        <p:nvSpPr>
          <p:cNvPr id="81923" name="Rectangle 3">
            <a:extLst>
              <a:ext uri="{FF2B5EF4-FFF2-40B4-BE49-F238E27FC236}">
                <a16:creationId xmlns:a16="http://schemas.microsoft.com/office/drawing/2014/main" id="{57A4044F-363B-4C95-88B8-51D1B561FA9F}"/>
              </a:ext>
            </a:extLst>
          </p:cNvPr>
          <p:cNvSpPr>
            <a:spLocks noGrp="1" noChangeArrowheads="1"/>
          </p:cNvSpPr>
          <p:nvPr>
            <p:ph type="body" idx="1"/>
          </p:nvPr>
        </p:nvSpPr>
        <p:spPr>
          <a:xfrm>
            <a:off x="1739636" y="1270000"/>
            <a:ext cx="6477000" cy="3302000"/>
          </a:xfrm>
        </p:spPr>
        <p:txBody>
          <a:bodyPr/>
          <a:lstStyle/>
          <a:p>
            <a:pPr>
              <a:spcBef>
                <a:spcPct val="100000"/>
              </a:spcBef>
              <a:buNone/>
              <a:tabLst>
                <a:tab pos="1508065" algn="l"/>
                <a:tab pos="2143039" algn="l"/>
                <a:tab pos="3174873" algn="l"/>
              </a:tabLst>
              <a:defRPr/>
            </a:pPr>
            <a:r>
              <a:rPr lang="en-GB" b="1" u="sng" dirty="0">
                <a:effectLst>
                  <a:outerShdw blurRad="38100" dist="38100" dir="2700000" algn="tl">
                    <a:srgbClr val="C0C0C0"/>
                  </a:outerShdw>
                </a:effectLst>
              </a:rPr>
              <a:t>END</a:t>
            </a:r>
            <a:r>
              <a:rPr lang="en-GB" dirty="0"/>
              <a:t>	</a:t>
            </a:r>
          </a:p>
          <a:p>
            <a:pPr>
              <a:spcBef>
                <a:spcPct val="100000"/>
              </a:spcBef>
              <a:tabLst>
                <a:tab pos="1508065" algn="l"/>
                <a:tab pos="2143039" algn="l"/>
                <a:tab pos="3174873" algn="l"/>
              </a:tabLst>
              <a:defRPr/>
            </a:pPr>
            <a:r>
              <a:rPr lang="en-GB" dirty="0"/>
              <a:t>Check understanding - both verbal and practical</a:t>
            </a:r>
          </a:p>
          <a:p>
            <a:pPr>
              <a:tabLst>
                <a:tab pos="1508065" algn="l"/>
                <a:tab pos="2143039" algn="l"/>
                <a:tab pos="3174873" algn="l"/>
              </a:tabLst>
              <a:defRPr/>
            </a:pPr>
            <a:r>
              <a:rPr lang="en-GB" dirty="0"/>
              <a:t>Offer support</a:t>
            </a:r>
          </a:p>
          <a:p>
            <a:pPr>
              <a:tabLst>
                <a:tab pos="1508065" algn="l"/>
                <a:tab pos="2143039" algn="l"/>
                <a:tab pos="3174873" algn="l"/>
              </a:tabLst>
              <a:defRPr/>
            </a:pPr>
            <a:r>
              <a:rPr lang="en-GB" dirty="0"/>
              <a:t>Link forward</a:t>
            </a:r>
          </a:p>
          <a:p>
            <a:pPr>
              <a:tabLst>
                <a:tab pos="1508065" algn="l"/>
                <a:tab pos="2143039" algn="l"/>
                <a:tab pos="3174873" algn="l"/>
              </a:tabLst>
              <a:defRPr/>
            </a:pPr>
            <a:r>
              <a:rPr lang="en-GB" dirty="0"/>
              <a:t>Praise</a:t>
            </a:r>
          </a:p>
        </p:txBody>
      </p:sp>
    </p:spTree>
    <p:extLst>
      <p:ext uri="{BB962C8B-B14F-4D97-AF65-F5344CB8AC3E}">
        <p14:creationId xmlns:p14="http://schemas.microsoft.com/office/powerpoint/2010/main" val="236516580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EAECE-E774-4A94-8DA8-CD528913A96A}"/>
              </a:ext>
            </a:extLst>
          </p:cNvPr>
          <p:cNvSpPr>
            <a:spLocks noGrp="1"/>
          </p:cNvSpPr>
          <p:nvPr>
            <p:ph type="title"/>
          </p:nvPr>
        </p:nvSpPr>
        <p:spPr>
          <a:xfrm>
            <a:off x="628650" y="304271"/>
            <a:ext cx="7886700" cy="1104636"/>
          </a:xfrm>
        </p:spPr>
        <p:txBody>
          <a:bodyPr/>
          <a:lstStyle/>
          <a:p>
            <a:pPr algn="ctr"/>
            <a:r>
              <a:rPr lang="en-GB" dirty="0"/>
              <a:t>Monitoring progress</a:t>
            </a:r>
          </a:p>
        </p:txBody>
      </p:sp>
      <p:pic>
        <p:nvPicPr>
          <p:cNvPr id="7" name="Content Placeholder 6">
            <a:extLst>
              <a:ext uri="{FF2B5EF4-FFF2-40B4-BE49-F238E27FC236}">
                <a16:creationId xmlns:a16="http://schemas.microsoft.com/office/drawing/2014/main" id="{804F9098-99EE-41E5-8E27-0A9FA3370C93}"/>
              </a:ext>
            </a:extLst>
          </p:cNvPr>
          <p:cNvPicPr>
            <a:picLocks noGrp="1" noChangeAspect="1"/>
          </p:cNvPicPr>
          <p:nvPr>
            <p:ph idx="1"/>
          </p:nvPr>
        </p:nvPicPr>
        <p:blipFill>
          <a:blip r:embed="rId3"/>
          <a:stretch>
            <a:fillRect/>
          </a:stretch>
        </p:blipFill>
        <p:spPr>
          <a:xfrm>
            <a:off x="3171825" y="1772180"/>
            <a:ext cx="2800350" cy="2667000"/>
          </a:xfrm>
          <a:prstGeom prst="rect">
            <a:avLst/>
          </a:prstGeom>
        </p:spPr>
      </p:pic>
    </p:spTree>
    <p:extLst>
      <p:ext uri="{BB962C8B-B14F-4D97-AF65-F5344CB8AC3E}">
        <p14:creationId xmlns:p14="http://schemas.microsoft.com/office/powerpoint/2010/main" val="115280505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81052-4555-4207-8AE1-612D61353722}"/>
              </a:ext>
            </a:extLst>
          </p:cNvPr>
          <p:cNvSpPr>
            <a:spLocks noGrp="1"/>
          </p:cNvSpPr>
          <p:nvPr>
            <p:ph type="title"/>
          </p:nvPr>
        </p:nvSpPr>
        <p:spPr/>
        <p:txBody>
          <a:bodyPr/>
          <a:lstStyle/>
          <a:p>
            <a:pPr algn="ctr"/>
            <a:r>
              <a:rPr lang="en-GB" dirty="0"/>
              <a:t>SMART Targets</a:t>
            </a:r>
          </a:p>
        </p:txBody>
      </p:sp>
      <p:sp>
        <p:nvSpPr>
          <p:cNvPr id="3" name="Content Placeholder 2">
            <a:extLst>
              <a:ext uri="{FF2B5EF4-FFF2-40B4-BE49-F238E27FC236}">
                <a16:creationId xmlns:a16="http://schemas.microsoft.com/office/drawing/2014/main" id="{E9E3779D-C522-433F-835F-E0BAF56ACC3B}"/>
              </a:ext>
            </a:extLst>
          </p:cNvPr>
          <p:cNvSpPr>
            <a:spLocks noGrp="1"/>
          </p:cNvSpPr>
          <p:nvPr>
            <p:ph idx="1"/>
          </p:nvPr>
        </p:nvSpPr>
        <p:spPr/>
        <p:txBody>
          <a:bodyPr/>
          <a:lstStyle/>
          <a:p>
            <a:r>
              <a:rPr lang="en-GB" sz="2400" dirty="0">
                <a:solidFill>
                  <a:srgbClr val="FF0000"/>
                </a:solidFill>
              </a:rPr>
              <a:t>S</a:t>
            </a:r>
            <a:r>
              <a:rPr lang="en-GB" sz="2400" dirty="0"/>
              <a:t>pecific – details about what exactly needs to be achieved</a:t>
            </a:r>
          </a:p>
          <a:p>
            <a:r>
              <a:rPr lang="en-GB" sz="2400" dirty="0">
                <a:solidFill>
                  <a:srgbClr val="FF0000"/>
                </a:solidFill>
              </a:rPr>
              <a:t>M</a:t>
            </a:r>
            <a:r>
              <a:rPr lang="en-GB" sz="2400" dirty="0"/>
              <a:t>easurable – this could be the number of units to be covered, or the time limit</a:t>
            </a:r>
          </a:p>
          <a:p>
            <a:r>
              <a:rPr lang="en-GB" sz="2400" dirty="0">
                <a:solidFill>
                  <a:srgbClr val="FF0000"/>
                </a:solidFill>
              </a:rPr>
              <a:t>A</a:t>
            </a:r>
            <a:r>
              <a:rPr lang="en-GB" sz="2400" dirty="0"/>
              <a:t>chievable – the task needs to be possible for the individual</a:t>
            </a:r>
          </a:p>
          <a:p>
            <a:r>
              <a:rPr lang="en-GB" sz="2400" dirty="0">
                <a:solidFill>
                  <a:srgbClr val="FF0000"/>
                </a:solidFill>
              </a:rPr>
              <a:t>R</a:t>
            </a:r>
            <a:r>
              <a:rPr lang="en-GB" sz="2400" dirty="0"/>
              <a:t>ealistic – the target and limits set need to be realistic</a:t>
            </a:r>
          </a:p>
          <a:p>
            <a:r>
              <a:rPr lang="en-GB" sz="2400" dirty="0">
                <a:solidFill>
                  <a:srgbClr val="FF0000"/>
                </a:solidFill>
              </a:rPr>
              <a:t>T</a:t>
            </a:r>
            <a:r>
              <a:rPr lang="en-GB" sz="2400" dirty="0"/>
              <a:t>ime-bound – the deadline for achieving the target or completing the task</a:t>
            </a:r>
            <a:endParaRPr lang="en-GB" dirty="0"/>
          </a:p>
          <a:p>
            <a:pPr marL="0" indent="0">
              <a:buNone/>
            </a:pPr>
            <a:endParaRPr lang="en-GB" dirty="0"/>
          </a:p>
        </p:txBody>
      </p:sp>
    </p:spTree>
    <p:extLst>
      <p:ext uri="{BB962C8B-B14F-4D97-AF65-F5344CB8AC3E}">
        <p14:creationId xmlns:p14="http://schemas.microsoft.com/office/powerpoint/2010/main" val="170817375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2998" y="1694311"/>
            <a:ext cx="5006340" cy="3246120"/>
          </a:xfrm>
        </p:spPr>
        <p:txBody>
          <a:bodyPr anchor="ctr">
            <a:normAutofit/>
          </a:bodyPr>
          <a:lstStyle/>
          <a:p>
            <a:endParaRPr lang="en-GB" sz="1700" dirty="0"/>
          </a:p>
          <a:p>
            <a:pPr marL="0" indent="0">
              <a:buNone/>
            </a:pPr>
            <a:endParaRPr lang="en-GB" sz="2200" dirty="0"/>
          </a:p>
          <a:p>
            <a:pPr marL="0" indent="0">
              <a:buNone/>
            </a:pPr>
            <a:r>
              <a:rPr lang="en-GB" sz="2200" dirty="0"/>
              <a:t> </a:t>
            </a:r>
          </a:p>
          <a:p>
            <a:endParaRPr lang="en-GB" sz="1700" dirty="0"/>
          </a:p>
        </p:txBody>
      </p:sp>
      <p:sp>
        <p:nvSpPr>
          <p:cNvPr id="2" name="Title 5">
            <a:extLst>
              <a:ext uri="{FF2B5EF4-FFF2-40B4-BE49-F238E27FC236}">
                <a16:creationId xmlns:a16="http://schemas.microsoft.com/office/drawing/2014/main" id="{3C90DD5D-55D6-485C-B6DE-EC8593D4E1E9}"/>
              </a:ext>
            </a:extLst>
          </p:cNvPr>
          <p:cNvSpPr>
            <a:spLocks noGrp="1"/>
          </p:cNvSpPr>
          <p:nvPr>
            <p:ph type="title"/>
          </p:nvPr>
        </p:nvSpPr>
        <p:spPr>
          <a:xfrm>
            <a:off x="1251832" y="412101"/>
            <a:ext cx="6101044" cy="577467"/>
          </a:xfrm>
        </p:spPr>
        <p:txBody>
          <a:bodyPr/>
          <a:lstStyle/>
          <a:p>
            <a:r>
              <a:rPr lang="en-US" sz="2950" b="1" dirty="0">
                <a:cs typeface="Calibri Light"/>
              </a:rPr>
              <a:t>Mentoring</a:t>
            </a:r>
            <a:endParaRPr lang="en-US" b="1" dirty="0"/>
          </a:p>
        </p:txBody>
      </p:sp>
      <p:sp>
        <p:nvSpPr>
          <p:cNvPr id="6" name="TextBox 5">
            <a:extLst>
              <a:ext uri="{FF2B5EF4-FFF2-40B4-BE49-F238E27FC236}">
                <a16:creationId xmlns:a16="http://schemas.microsoft.com/office/drawing/2014/main" id="{C0848D18-CDAD-4E7E-9F78-0B1CE365FE3D}"/>
              </a:ext>
            </a:extLst>
          </p:cNvPr>
          <p:cNvSpPr txBox="1"/>
          <p:nvPr/>
        </p:nvSpPr>
        <p:spPr>
          <a:xfrm>
            <a:off x="839499" y="1227108"/>
            <a:ext cx="7465002" cy="7405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a:t>
            </a:r>
            <a:r>
              <a:rPr lang="en-US" b="1" dirty="0"/>
              <a:t>purpose of mentoring</a:t>
            </a:r>
            <a:r>
              <a:rPr lang="en-US" dirty="0"/>
              <a:t> is to tap into the existing knowledge, skills, and experience of senior or high performing employees and transfer these skills to newer or less experienced employees in order to advance their careers</a:t>
            </a:r>
          </a:p>
        </p:txBody>
      </p:sp>
      <p:sp>
        <p:nvSpPr>
          <p:cNvPr id="7" name="TextBox 6">
            <a:extLst>
              <a:ext uri="{FF2B5EF4-FFF2-40B4-BE49-F238E27FC236}">
                <a16:creationId xmlns:a16="http://schemas.microsoft.com/office/drawing/2014/main" id="{BD30255C-B67F-4422-ACD1-32E0CB5AB66F}"/>
              </a:ext>
            </a:extLst>
          </p:cNvPr>
          <p:cNvSpPr txBox="1"/>
          <p:nvPr/>
        </p:nvSpPr>
        <p:spPr>
          <a:xfrm>
            <a:off x="863467" y="2137674"/>
            <a:ext cx="8279933"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Mentoring can be used for a wide variety of situations and different points in someone’s working life for example:</a:t>
            </a:r>
          </a:p>
          <a:p>
            <a:r>
              <a:rPr lang="en-US" sz="1400" dirty="0"/>
              <a:t> • Induction for a new starter*</a:t>
            </a:r>
            <a:endParaRPr lang="en-US" sz="1400" dirty="0">
              <a:cs typeface="Calibri"/>
            </a:endParaRPr>
          </a:p>
          <a:p>
            <a:r>
              <a:rPr lang="en-US" sz="1400" dirty="0"/>
              <a:t>.• Individuals working towards promotion.</a:t>
            </a:r>
            <a:endParaRPr lang="en-US" dirty="0"/>
          </a:p>
          <a:p>
            <a:r>
              <a:rPr lang="en-US" sz="1400" dirty="0"/>
              <a:t> • Staff who have changed roles in the department or across the organisation</a:t>
            </a:r>
            <a:endParaRPr lang="en-US" sz="1400" dirty="0">
              <a:cs typeface="Calibri"/>
            </a:endParaRPr>
          </a:p>
          <a:p>
            <a:r>
              <a:rPr lang="en-US" sz="1400" dirty="0"/>
              <a:t>.• Staff on structured learning programmes for example ILM programmes.</a:t>
            </a:r>
            <a:endParaRPr lang="en-US" sz="1400" dirty="0">
              <a:cs typeface="Calibri"/>
            </a:endParaRPr>
          </a:p>
          <a:p>
            <a:r>
              <a:rPr lang="en-US" sz="1400" dirty="0"/>
              <a:t> • Changes to job roles for example following a restructure. </a:t>
            </a:r>
          </a:p>
          <a:p>
            <a:r>
              <a:rPr lang="en-US" sz="1400" dirty="0"/>
              <a:t>• Continuous Professional Development (CPD).</a:t>
            </a:r>
            <a:endParaRPr lang="en-US" sz="1400" dirty="0">
              <a:cs typeface="Calibri"/>
            </a:endParaRPr>
          </a:p>
        </p:txBody>
      </p:sp>
    </p:spTree>
    <p:extLst>
      <p:ext uri="{BB962C8B-B14F-4D97-AF65-F5344CB8AC3E}">
        <p14:creationId xmlns:p14="http://schemas.microsoft.com/office/powerpoint/2010/main" val="12011170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2998" y="1694311"/>
            <a:ext cx="5006340" cy="3246120"/>
          </a:xfrm>
        </p:spPr>
        <p:txBody>
          <a:bodyPr anchor="ctr">
            <a:normAutofit/>
          </a:bodyPr>
          <a:lstStyle/>
          <a:p>
            <a:endParaRPr lang="en-GB" sz="1700" dirty="0"/>
          </a:p>
          <a:p>
            <a:pPr marL="0" indent="0">
              <a:buNone/>
            </a:pPr>
            <a:endParaRPr lang="en-GB" sz="2200" dirty="0"/>
          </a:p>
          <a:p>
            <a:pPr marL="0" indent="0">
              <a:buNone/>
            </a:pPr>
            <a:r>
              <a:rPr lang="en-GB" sz="2200" dirty="0"/>
              <a:t> </a:t>
            </a:r>
          </a:p>
          <a:p>
            <a:endParaRPr lang="en-GB" sz="1700" dirty="0"/>
          </a:p>
        </p:txBody>
      </p:sp>
      <p:sp>
        <p:nvSpPr>
          <p:cNvPr id="2" name="Title 5">
            <a:extLst>
              <a:ext uri="{FF2B5EF4-FFF2-40B4-BE49-F238E27FC236}">
                <a16:creationId xmlns:a16="http://schemas.microsoft.com/office/drawing/2014/main" id="{3C90DD5D-55D6-485C-B6DE-EC8593D4E1E9}"/>
              </a:ext>
            </a:extLst>
          </p:cNvPr>
          <p:cNvSpPr>
            <a:spLocks noGrp="1"/>
          </p:cNvSpPr>
          <p:nvPr>
            <p:ph type="title"/>
          </p:nvPr>
        </p:nvSpPr>
        <p:spPr>
          <a:xfrm>
            <a:off x="1251832" y="412101"/>
            <a:ext cx="6101044" cy="577467"/>
          </a:xfrm>
        </p:spPr>
        <p:txBody>
          <a:bodyPr/>
          <a:lstStyle/>
          <a:p>
            <a:r>
              <a:rPr lang="en-US" sz="2950" b="1" dirty="0">
                <a:cs typeface="Calibri Light"/>
              </a:rPr>
              <a:t>Mentoring</a:t>
            </a:r>
            <a:endParaRPr lang="en-US" b="1" dirty="0"/>
          </a:p>
        </p:txBody>
      </p:sp>
      <p:sp>
        <p:nvSpPr>
          <p:cNvPr id="4" name="TextBox 3">
            <a:extLst>
              <a:ext uri="{FF2B5EF4-FFF2-40B4-BE49-F238E27FC236}">
                <a16:creationId xmlns:a16="http://schemas.microsoft.com/office/drawing/2014/main" id="{C00AB6D9-02DE-4261-B744-22B04370AF86}"/>
              </a:ext>
            </a:extLst>
          </p:cNvPr>
          <p:cNvSpPr txBox="1"/>
          <p:nvPr/>
        </p:nvSpPr>
        <p:spPr>
          <a:xfrm>
            <a:off x="1246964" y="1430787"/>
            <a:ext cx="7177380" cy="7405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mentoring relationship should be based on </a:t>
            </a:r>
            <a:r>
              <a:rPr lang="en-US" b="1" dirty="0"/>
              <a:t>trust</a:t>
            </a:r>
            <a:r>
              <a:rPr lang="en-US" dirty="0"/>
              <a:t>, </a:t>
            </a:r>
            <a:r>
              <a:rPr lang="en-US" b="1" dirty="0"/>
              <a:t>confidentiality</a:t>
            </a:r>
            <a:r>
              <a:rPr lang="en-US" dirty="0"/>
              <a:t>, mutual </a:t>
            </a:r>
            <a:r>
              <a:rPr lang="en-US" b="1" dirty="0"/>
              <a:t>respect</a:t>
            </a:r>
            <a:r>
              <a:rPr lang="en-US" dirty="0"/>
              <a:t> and sensitivity. The relationship should be based on agreed boundaries and ground rules that address the power differentials between the mentor and mentee.</a:t>
            </a:r>
          </a:p>
        </p:txBody>
      </p:sp>
      <p:sp>
        <p:nvSpPr>
          <p:cNvPr id="5" name="TextBox 4">
            <a:extLst>
              <a:ext uri="{FF2B5EF4-FFF2-40B4-BE49-F238E27FC236}">
                <a16:creationId xmlns:a16="http://schemas.microsoft.com/office/drawing/2014/main" id="{430737EF-829B-4BCD-BEAA-4CF8D7AA294A}"/>
              </a:ext>
            </a:extLst>
          </p:cNvPr>
          <p:cNvSpPr txBox="1"/>
          <p:nvPr/>
        </p:nvSpPr>
        <p:spPr>
          <a:xfrm>
            <a:off x="1246965" y="2401258"/>
            <a:ext cx="6721977" cy="7405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Successful mentoring relationships go through four phases: </a:t>
            </a:r>
            <a:r>
              <a:rPr lang="en-US" b="1" dirty="0"/>
              <a:t>preparation</a:t>
            </a:r>
            <a:r>
              <a:rPr lang="en-US" dirty="0"/>
              <a:t>, negotiating, enabling </a:t>
            </a:r>
            <a:r>
              <a:rPr lang="en-US" b="1" dirty="0"/>
              <a:t>growth</a:t>
            </a:r>
            <a:r>
              <a:rPr lang="en-US" dirty="0"/>
              <a:t>, and </a:t>
            </a:r>
            <a:r>
              <a:rPr lang="en-US" b="1" dirty="0"/>
              <a:t>closure</a:t>
            </a:r>
            <a:r>
              <a:rPr lang="en-US" dirty="0"/>
              <a:t>. These sequential phases build on each other and vary in length</a:t>
            </a:r>
          </a:p>
        </p:txBody>
      </p:sp>
    </p:spTree>
    <p:extLst>
      <p:ext uri="{BB962C8B-B14F-4D97-AF65-F5344CB8AC3E}">
        <p14:creationId xmlns:p14="http://schemas.microsoft.com/office/powerpoint/2010/main" val="234689300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E1B6-DC7A-AAD3-518A-6C690191FF1C}"/>
              </a:ext>
            </a:extLst>
          </p:cNvPr>
          <p:cNvSpPr>
            <a:spLocks noGrp="1"/>
          </p:cNvSpPr>
          <p:nvPr>
            <p:ph type="title"/>
          </p:nvPr>
        </p:nvSpPr>
        <p:spPr>
          <a:xfrm>
            <a:off x="1238151" y="1266712"/>
            <a:ext cx="2907003" cy="973043"/>
          </a:xfrm>
        </p:spPr>
        <p:txBody>
          <a:bodyPr anchor="t">
            <a:normAutofit/>
          </a:bodyPr>
          <a:lstStyle/>
          <a:p>
            <a:r>
              <a:rPr lang="en-GB" sz="2083" b="1" dirty="0"/>
              <a:t>Difference Between Leadership &amp; Management?</a:t>
            </a:r>
          </a:p>
        </p:txBody>
      </p:sp>
      <p:sp>
        <p:nvSpPr>
          <p:cNvPr id="5" name="Content Placeholder 4">
            <a:extLst>
              <a:ext uri="{FF2B5EF4-FFF2-40B4-BE49-F238E27FC236}">
                <a16:creationId xmlns:a16="http://schemas.microsoft.com/office/drawing/2014/main" id="{7853C8D0-8B8B-ED52-5E9D-6074D6001C08}"/>
              </a:ext>
            </a:extLst>
          </p:cNvPr>
          <p:cNvSpPr>
            <a:spLocks noGrp="1"/>
          </p:cNvSpPr>
          <p:nvPr>
            <p:ph idx="1"/>
          </p:nvPr>
        </p:nvSpPr>
        <p:spPr>
          <a:xfrm>
            <a:off x="1238149" y="2247901"/>
            <a:ext cx="2907003" cy="2502038"/>
          </a:xfrm>
        </p:spPr>
        <p:txBody>
          <a:bodyPr>
            <a:normAutofit/>
          </a:bodyPr>
          <a:lstStyle/>
          <a:p>
            <a:r>
              <a:rPr lang="en-GB" sz="1333" dirty="0"/>
              <a:t>Leadership is the ability to continuously influence a team of individuals and encompasses many important traits.</a:t>
            </a:r>
          </a:p>
          <a:p>
            <a:r>
              <a:rPr lang="en-GB" sz="1333" dirty="0"/>
              <a:t>While management is the overall direction and oversight of the work activities of a team, oversight of the work activities of a team, leadership focuses on the ongoing motivation engagement and productivity of a team.</a:t>
            </a:r>
          </a:p>
        </p:txBody>
      </p:sp>
      <p:pic>
        <p:nvPicPr>
          <p:cNvPr id="7" name="Picture 6" descr="Colourful carved figures of humans">
            <a:extLst>
              <a:ext uri="{FF2B5EF4-FFF2-40B4-BE49-F238E27FC236}">
                <a16:creationId xmlns:a16="http://schemas.microsoft.com/office/drawing/2014/main" id="{50F5523F-F813-EDE0-B508-BB2EE1B608D4}"/>
              </a:ext>
            </a:extLst>
          </p:cNvPr>
          <p:cNvPicPr>
            <a:picLocks noChangeAspect="1"/>
          </p:cNvPicPr>
          <p:nvPr/>
        </p:nvPicPr>
        <p:blipFill rotWithShape="1">
          <a:blip r:embed="rId2"/>
          <a:srcRect l="17884" r="17397" b="3"/>
          <a:stretch/>
        </p:blipFill>
        <p:spPr>
          <a:xfrm>
            <a:off x="4572001" y="1058205"/>
            <a:ext cx="3271586" cy="3601574"/>
          </a:xfrm>
          <a:prstGeom prst="rect">
            <a:avLst/>
          </a:prstGeom>
        </p:spPr>
      </p:pic>
    </p:spTree>
    <p:extLst>
      <p:ext uri="{BB962C8B-B14F-4D97-AF65-F5344CB8AC3E}">
        <p14:creationId xmlns:p14="http://schemas.microsoft.com/office/powerpoint/2010/main" val="40177471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3C90DD5D-55D6-485C-B6DE-EC8593D4E1E9}"/>
              </a:ext>
            </a:extLst>
          </p:cNvPr>
          <p:cNvSpPr>
            <a:spLocks noGrp="1"/>
          </p:cNvSpPr>
          <p:nvPr>
            <p:ph type="title"/>
          </p:nvPr>
        </p:nvSpPr>
        <p:spPr>
          <a:xfrm>
            <a:off x="366853" y="871841"/>
            <a:ext cx="2629122" cy="1351934"/>
          </a:xfrm>
        </p:spPr>
        <p:txBody>
          <a:bodyPr>
            <a:normAutofit/>
          </a:bodyPr>
          <a:lstStyle/>
          <a:p>
            <a:r>
              <a:rPr lang="en-US" sz="2950" b="1" dirty="0">
                <a:cs typeface="Calibri Light"/>
              </a:rPr>
              <a:t>Mentoring Process</a:t>
            </a:r>
            <a:endParaRPr lang="en-US" b="1" dirty="0"/>
          </a:p>
        </p:txBody>
      </p:sp>
      <p:sp>
        <p:nvSpPr>
          <p:cNvPr id="3" name="Content Placeholder 2"/>
          <p:cNvSpPr>
            <a:spLocks noGrp="1"/>
          </p:cNvSpPr>
          <p:nvPr>
            <p:ph idx="1"/>
          </p:nvPr>
        </p:nvSpPr>
        <p:spPr>
          <a:xfrm>
            <a:off x="486698" y="2032000"/>
            <a:ext cx="2629120" cy="3154515"/>
          </a:xfrm>
        </p:spPr>
        <p:txBody>
          <a:bodyPr>
            <a:normAutofit/>
          </a:bodyPr>
          <a:lstStyle/>
          <a:p>
            <a:endParaRPr lang="en-GB" sz="1600" dirty="0"/>
          </a:p>
          <a:p>
            <a:pPr marL="0" indent="0">
              <a:buNone/>
            </a:pPr>
            <a:endParaRPr lang="en-GB" sz="1600" dirty="0"/>
          </a:p>
          <a:p>
            <a:pPr marL="0" indent="0">
              <a:buNone/>
            </a:pPr>
            <a:r>
              <a:rPr lang="en-GB" sz="1600" dirty="0"/>
              <a:t> </a:t>
            </a:r>
          </a:p>
          <a:p>
            <a:endParaRPr lang="en-GB" sz="16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715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464820"/>
            <a:ext cx="4938073" cy="478265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6" descr="A picture containing text, businesscard, screenshot&#10;&#10;Description automatically generated">
            <a:extLst>
              <a:ext uri="{FF2B5EF4-FFF2-40B4-BE49-F238E27FC236}">
                <a16:creationId xmlns:a16="http://schemas.microsoft.com/office/drawing/2014/main" id="{9745F95D-47BB-4AB9-A74D-B7F137A19377}"/>
              </a:ext>
            </a:extLst>
          </p:cNvPr>
          <p:cNvPicPr>
            <a:picLocks noChangeAspect="1"/>
          </p:cNvPicPr>
          <p:nvPr/>
        </p:nvPicPr>
        <p:blipFill>
          <a:blip r:embed="rId3"/>
          <a:stretch>
            <a:fillRect/>
          </a:stretch>
        </p:blipFill>
        <p:spPr>
          <a:xfrm>
            <a:off x="4054396" y="773835"/>
            <a:ext cx="4514498" cy="4164624"/>
          </a:xfrm>
          <a:prstGeom prst="rect">
            <a:avLst/>
          </a:prstGeom>
          <a:effectLst/>
        </p:spPr>
      </p:pic>
    </p:spTree>
    <p:extLst>
      <p:ext uri="{BB962C8B-B14F-4D97-AF65-F5344CB8AC3E}">
        <p14:creationId xmlns:p14="http://schemas.microsoft.com/office/powerpoint/2010/main" val="423921172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4359CF31-5E6C-4D6F-A109-286B662CA2D3}"/>
              </a:ext>
            </a:extLst>
          </p:cNvPr>
          <p:cNvSpPr>
            <a:spLocks noGrp="1" noChangeArrowheads="1"/>
          </p:cNvSpPr>
          <p:nvPr>
            <p:ph type="title" idx="4294967295"/>
          </p:nvPr>
        </p:nvSpPr>
        <p:spPr>
          <a:xfrm>
            <a:off x="1211792" y="415810"/>
            <a:ext cx="6624108" cy="514219"/>
          </a:xfrm>
        </p:spPr>
        <p:txBody>
          <a:bodyPr/>
          <a:lstStyle/>
          <a:p>
            <a:r>
              <a:rPr lang="en-GB" altLang="en-US" sz="2000" b="1" dirty="0"/>
              <a:t>Team Development – Bruce Tuckman</a:t>
            </a:r>
          </a:p>
        </p:txBody>
      </p:sp>
      <p:sp>
        <p:nvSpPr>
          <p:cNvPr id="152579" name="Text Box 3">
            <a:extLst>
              <a:ext uri="{FF2B5EF4-FFF2-40B4-BE49-F238E27FC236}">
                <a16:creationId xmlns:a16="http://schemas.microsoft.com/office/drawing/2014/main" id="{CF395A30-4FC2-4A32-977D-010F00FD884E}"/>
              </a:ext>
            </a:extLst>
          </p:cNvPr>
          <p:cNvSpPr txBox="1">
            <a:spLocks noChangeArrowheads="1"/>
          </p:cNvSpPr>
          <p:nvPr/>
        </p:nvSpPr>
        <p:spPr bwMode="auto">
          <a:xfrm>
            <a:off x="2794000" y="4572000"/>
            <a:ext cx="39370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GB" altLang="en-US" sz="1667" b="1" dirty="0">
                <a:effectLst>
                  <a:outerShdw blurRad="38100" dist="38100" dir="2700000" algn="tl">
                    <a:srgbClr val="C0C0C0"/>
                  </a:outerShdw>
                </a:effectLst>
                <a:latin typeface="Eurostar Regular Extended" pitchFamily="34" charset="0"/>
              </a:rPr>
              <a:t>STAGES OF DEVELOPMENT</a:t>
            </a:r>
          </a:p>
        </p:txBody>
      </p:sp>
      <p:sp>
        <p:nvSpPr>
          <p:cNvPr id="152580" name="Line 4">
            <a:extLst>
              <a:ext uri="{FF2B5EF4-FFF2-40B4-BE49-F238E27FC236}">
                <a16:creationId xmlns:a16="http://schemas.microsoft.com/office/drawing/2014/main" id="{1AEBF2D3-C02B-4F0F-9FF7-4E0E7233290B}"/>
              </a:ext>
            </a:extLst>
          </p:cNvPr>
          <p:cNvSpPr>
            <a:spLocks noChangeShapeType="1"/>
          </p:cNvSpPr>
          <p:nvPr/>
        </p:nvSpPr>
        <p:spPr bwMode="auto">
          <a:xfrm>
            <a:off x="4544219" y="1707886"/>
            <a:ext cx="1323" cy="2452688"/>
          </a:xfrm>
          <a:prstGeom prst="line">
            <a:avLst/>
          </a:prstGeom>
          <a:noFill/>
          <a:ln w="57150">
            <a:solidFill>
              <a:srgbClr val="3366FF"/>
            </a:solidFill>
            <a:round/>
            <a:headEnd/>
            <a:tailEnd/>
          </a:ln>
          <a:extLst>
            <a:ext uri="{909E8E84-426E-40DD-AFC4-6F175D3DCCD1}">
              <a14:hiddenFill xmlns:a14="http://schemas.microsoft.com/office/drawing/2010/main">
                <a:noFill/>
              </a14:hiddenFill>
            </a:ext>
          </a:extLst>
        </p:spPr>
        <p:txBody>
          <a:bodyPr/>
          <a:lstStyle/>
          <a:p>
            <a:endParaRPr lang="en-GB" sz="1170" dirty="0"/>
          </a:p>
        </p:txBody>
      </p:sp>
      <p:sp>
        <p:nvSpPr>
          <p:cNvPr id="152581" name="Rectangle 5">
            <a:extLst>
              <a:ext uri="{FF2B5EF4-FFF2-40B4-BE49-F238E27FC236}">
                <a16:creationId xmlns:a16="http://schemas.microsoft.com/office/drawing/2014/main" id="{13D9D660-45A8-4928-8244-6F428CFB6F5D}"/>
              </a:ext>
            </a:extLst>
          </p:cNvPr>
          <p:cNvSpPr>
            <a:spLocks noChangeArrowheads="1"/>
          </p:cNvSpPr>
          <p:nvPr/>
        </p:nvSpPr>
        <p:spPr bwMode="auto">
          <a:xfrm>
            <a:off x="1910292" y="1717146"/>
            <a:ext cx="5541698" cy="2448719"/>
          </a:xfrm>
          <a:prstGeom prst="rect">
            <a:avLst/>
          </a:prstGeom>
          <a:noFill/>
          <a:ln w="5715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sz="1170" dirty="0"/>
          </a:p>
        </p:txBody>
      </p:sp>
      <p:sp>
        <p:nvSpPr>
          <p:cNvPr id="152582" name="Line 6">
            <a:extLst>
              <a:ext uri="{FF2B5EF4-FFF2-40B4-BE49-F238E27FC236}">
                <a16:creationId xmlns:a16="http://schemas.microsoft.com/office/drawing/2014/main" id="{9756F8A2-DB31-4704-93AB-01C7A64FF4A3}"/>
              </a:ext>
            </a:extLst>
          </p:cNvPr>
          <p:cNvSpPr>
            <a:spLocks noChangeShapeType="1"/>
          </p:cNvSpPr>
          <p:nvPr/>
        </p:nvSpPr>
        <p:spPr bwMode="auto">
          <a:xfrm>
            <a:off x="3225271" y="1707886"/>
            <a:ext cx="1323" cy="2452688"/>
          </a:xfrm>
          <a:prstGeom prst="line">
            <a:avLst/>
          </a:prstGeom>
          <a:noFill/>
          <a:ln w="57150">
            <a:solidFill>
              <a:srgbClr val="3366FF"/>
            </a:solidFill>
            <a:round/>
            <a:headEnd/>
            <a:tailEnd/>
          </a:ln>
          <a:extLst>
            <a:ext uri="{909E8E84-426E-40DD-AFC4-6F175D3DCCD1}">
              <a14:hiddenFill xmlns:a14="http://schemas.microsoft.com/office/drawing/2010/main">
                <a:noFill/>
              </a14:hiddenFill>
            </a:ext>
          </a:extLst>
        </p:spPr>
        <p:txBody>
          <a:bodyPr/>
          <a:lstStyle/>
          <a:p>
            <a:endParaRPr lang="en-GB" sz="1170" dirty="0"/>
          </a:p>
        </p:txBody>
      </p:sp>
      <p:sp>
        <p:nvSpPr>
          <p:cNvPr id="152583" name="Line 7">
            <a:extLst>
              <a:ext uri="{FF2B5EF4-FFF2-40B4-BE49-F238E27FC236}">
                <a16:creationId xmlns:a16="http://schemas.microsoft.com/office/drawing/2014/main" id="{129C8BC0-BAE9-4355-A737-99BDCBF15387}"/>
              </a:ext>
            </a:extLst>
          </p:cNvPr>
          <p:cNvSpPr>
            <a:spLocks noChangeShapeType="1"/>
          </p:cNvSpPr>
          <p:nvPr/>
        </p:nvSpPr>
        <p:spPr bwMode="auto">
          <a:xfrm>
            <a:off x="5924021" y="1707886"/>
            <a:ext cx="1323" cy="2452688"/>
          </a:xfrm>
          <a:prstGeom prst="line">
            <a:avLst/>
          </a:prstGeom>
          <a:noFill/>
          <a:ln w="57150">
            <a:solidFill>
              <a:srgbClr val="3366FF"/>
            </a:solidFill>
            <a:round/>
            <a:headEnd/>
            <a:tailEnd/>
          </a:ln>
          <a:extLst>
            <a:ext uri="{909E8E84-426E-40DD-AFC4-6F175D3DCCD1}">
              <a14:hiddenFill xmlns:a14="http://schemas.microsoft.com/office/drawing/2010/main">
                <a:noFill/>
              </a14:hiddenFill>
            </a:ext>
          </a:extLst>
        </p:spPr>
        <p:txBody>
          <a:bodyPr/>
          <a:lstStyle/>
          <a:p>
            <a:endParaRPr lang="en-GB" sz="1170" dirty="0"/>
          </a:p>
        </p:txBody>
      </p:sp>
      <p:sp>
        <p:nvSpPr>
          <p:cNvPr id="152584" name="Text Box 8">
            <a:extLst>
              <a:ext uri="{FF2B5EF4-FFF2-40B4-BE49-F238E27FC236}">
                <a16:creationId xmlns:a16="http://schemas.microsoft.com/office/drawing/2014/main" id="{5F66A201-D445-4DA1-9A22-B9C3E2800A50}"/>
              </a:ext>
            </a:extLst>
          </p:cNvPr>
          <p:cNvSpPr txBox="1">
            <a:spLocks noChangeArrowheads="1"/>
          </p:cNvSpPr>
          <p:nvPr/>
        </p:nvSpPr>
        <p:spPr bwMode="auto">
          <a:xfrm>
            <a:off x="1211792" y="1460500"/>
            <a:ext cx="381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GB" altLang="en-US" sz="1667" b="1" dirty="0">
                <a:effectLst>
                  <a:outerShdw blurRad="38100" dist="38100" dir="2700000" algn="tl">
                    <a:srgbClr val="C0C0C0"/>
                  </a:outerShdw>
                </a:effectLst>
                <a:latin typeface="Eurostar Regular Extended" pitchFamily="34" charset="0"/>
              </a:rPr>
              <a:t>PERFORMANCE</a:t>
            </a:r>
          </a:p>
          <a:p>
            <a:pPr algn="ctr"/>
            <a:endParaRPr lang="en-GB" altLang="en-US" sz="1667" b="1" dirty="0">
              <a:effectLst>
                <a:outerShdw blurRad="38100" dist="38100" dir="2700000" algn="tl">
                  <a:srgbClr val="C0C0C0"/>
                </a:outerShdw>
              </a:effectLst>
              <a:latin typeface="Eurostar Regular Extended" pitchFamily="34" charset="0"/>
            </a:endParaRPr>
          </a:p>
        </p:txBody>
      </p:sp>
      <p:sp>
        <p:nvSpPr>
          <p:cNvPr id="152585" name="Text Box 9">
            <a:extLst>
              <a:ext uri="{FF2B5EF4-FFF2-40B4-BE49-F238E27FC236}">
                <a16:creationId xmlns:a16="http://schemas.microsoft.com/office/drawing/2014/main" id="{92EEDAC9-9B80-4DC8-BDD3-EFFF0D3D4C5D}"/>
              </a:ext>
            </a:extLst>
          </p:cNvPr>
          <p:cNvSpPr txBox="1">
            <a:spLocks noChangeArrowheads="1"/>
          </p:cNvSpPr>
          <p:nvPr/>
        </p:nvSpPr>
        <p:spPr bwMode="auto">
          <a:xfrm>
            <a:off x="1931458" y="2730500"/>
            <a:ext cx="5651500" cy="669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1500" b="1" dirty="0">
                <a:latin typeface="Comic Sans MS" panose="030F0702030302020204" pitchFamily="66" charset="0"/>
              </a:rPr>
              <a:t>FORMING    STORMING   </a:t>
            </a:r>
          </a:p>
          <a:p>
            <a:pPr>
              <a:spcBef>
                <a:spcPct val="50000"/>
              </a:spcBef>
            </a:pPr>
            <a:r>
              <a:rPr lang="en-GB" altLang="en-US" sz="1500" b="1" dirty="0">
                <a:latin typeface="Comic Sans MS" panose="030F0702030302020204" pitchFamily="66" charset="0"/>
              </a:rPr>
              <a:t>                                 NORMING    PERFORMING</a:t>
            </a:r>
            <a:endParaRPr lang="en-GB" altLang="en-US" sz="1500" b="1" dirty="0"/>
          </a:p>
        </p:txBody>
      </p:sp>
      <p:sp>
        <p:nvSpPr>
          <p:cNvPr id="152586" name="Line 10">
            <a:extLst>
              <a:ext uri="{FF2B5EF4-FFF2-40B4-BE49-F238E27FC236}">
                <a16:creationId xmlns:a16="http://schemas.microsoft.com/office/drawing/2014/main" id="{F5671BF1-8208-4D2A-AA92-8ACC5DCE6035}"/>
              </a:ext>
            </a:extLst>
          </p:cNvPr>
          <p:cNvSpPr>
            <a:spLocks noChangeShapeType="1"/>
          </p:cNvSpPr>
          <p:nvPr/>
        </p:nvSpPr>
        <p:spPr bwMode="auto">
          <a:xfrm flipV="1">
            <a:off x="1910292" y="1778000"/>
            <a:ext cx="5397500" cy="2349500"/>
          </a:xfrm>
          <a:prstGeom prst="line">
            <a:avLst/>
          </a:prstGeom>
          <a:noFill/>
          <a:ln w="76200">
            <a:solidFill>
              <a:schemeClr val="accent2"/>
            </a:solidFill>
            <a:round/>
            <a:headEnd type="oval"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170" dirty="0"/>
          </a:p>
        </p:txBody>
      </p:sp>
      <p:sp>
        <p:nvSpPr>
          <p:cNvPr id="152588" name="Text Box 12">
            <a:extLst>
              <a:ext uri="{FF2B5EF4-FFF2-40B4-BE49-F238E27FC236}">
                <a16:creationId xmlns:a16="http://schemas.microsoft.com/office/drawing/2014/main" id="{3CDE9C83-50F1-4F50-9FBE-CDE3DA0C7C82}"/>
              </a:ext>
            </a:extLst>
          </p:cNvPr>
          <p:cNvSpPr txBox="1">
            <a:spLocks noChangeArrowheads="1"/>
          </p:cNvSpPr>
          <p:nvPr/>
        </p:nvSpPr>
        <p:spPr bwMode="auto">
          <a:xfrm>
            <a:off x="7683500" y="1778000"/>
            <a:ext cx="341760" cy="2580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sz="1500" b="1" dirty="0">
                <a:latin typeface="Comic Sans MS" panose="030F0702030302020204" pitchFamily="66" charset="0"/>
              </a:rPr>
              <a:t>A</a:t>
            </a:r>
          </a:p>
          <a:p>
            <a:r>
              <a:rPr lang="en-GB" altLang="en-US" sz="1500" b="1" dirty="0">
                <a:latin typeface="Comic Sans MS" panose="030F0702030302020204" pitchFamily="66" charset="0"/>
              </a:rPr>
              <a:t>D</a:t>
            </a:r>
          </a:p>
          <a:p>
            <a:r>
              <a:rPr lang="en-GB" altLang="en-US" sz="1500" b="1" dirty="0">
                <a:latin typeface="Comic Sans MS" panose="030F0702030302020204" pitchFamily="66" charset="0"/>
              </a:rPr>
              <a:t>J</a:t>
            </a:r>
          </a:p>
          <a:p>
            <a:r>
              <a:rPr lang="en-GB" altLang="en-US" sz="1500" b="1" dirty="0">
                <a:latin typeface="Comic Sans MS" panose="030F0702030302020204" pitchFamily="66" charset="0"/>
              </a:rPr>
              <a:t>O</a:t>
            </a:r>
          </a:p>
          <a:p>
            <a:r>
              <a:rPr lang="en-GB" altLang="en-US" sz="1500" b="1" dirty="0">
                <a:latin typeface="Comic Sans MS" panose="030F0702030302020204" pitchFamily="66" charset="0"/>
              </a:rPr>
              <a:t>U</a:t>
            </a:r>
          </a:p>
          <a:p>
            <a:r>
              <a:rPr lang="en-GB" altLang="en-US" sz="1500" b="1" dirty="0">
                <a:latin typeface="Comic Sans MS" panose="030F0702030302020204" pitchFamily="66" charset="0"/>
              </a:rPr>
              <a:t>R</a:t>
            </a:r>
          </a:p>
          <a:p>
            <a:r>
              <a:rPr lang="en-GB" altLang="en-US" sz="1500" b="1" dirty="0">
                <a:latin typeface="Comic Sans MS" panose="030F0702030302020204" pitchFamily="66" charset="0"/>
              </a:rPr>
              <a:t>N</a:t>
            </a:r>
          </a:p>
          <a:p>
            <a:r>
              <a:rPr lang="en-GB" altLang="en-US" sz="1500" b="1" dirty="0">
                <a:latin typeface="Comic Sans MS" panose="030F0702030302020204" pitchFamily="66" charset="0"/>
              </a:rPr>
              <a:t>I</a:t>
            </a:r>
          </a:p>
          <a:p>
            <a:r>
              <a:rPr lang="en-GB" altLang="en-US" sz="1500" b="1" dirty="0">
                <a:latin typeface="Comic Sans MS" panose="030F0702030302020204" pitchFamily="66" charset="0"/>
              </a:rPr>
              <a:t>N</a:t>
            </a:r>
          </a:p>
          <a:p>
            <a:r>
              <a:rPr lang="en-GB" altLang="en-US" sz="1500" b="1" dirty="0">
                <a:latin typeface="Comic Sans MS" panose="030F0702030302020204" pitchFamily="66" charset="0"/>
              </a:rPr>
              <a:t>G</a:t>
            </a:r>
          </a:p>
          <a:p>
            <a:endParaRPr lang="en-US" altLang="en-US" sz="1170" b="1" dirty="0"/>
          </a:p>
        </p:txBody>
      </p:sp>
      <p:sp>
        <p:nvSpPr>
          <p:cNvPr id="152590" name="Rectangle 14">
            <a:extLst>
              <a:ext uri="{FF2B5EF4-FFF2-40B4-BE49-F238E27FC236}">
                <a16:creationId xmlns:a16="http://schemas.microsoft.com/office/drawing/2014/main" id="{C8F43B34-A08C-4F79-93CB-21A5D7886C71}"/>
              </a:ext>
            </a:extLst>
          </p:cNvPr>
          <p:cNvSpPr>
            <a:spLocks noChangeArrowheads="1"/>
          </p:cNvSpPr>
          <p:nvPr/>
        </p:nvSpPr>
        <p:spPr bwMode="auto">
          <a:xfrm>
            <a:off x="7512844" y="1717146"/>
            <a:ext cx="660135" cy="2460625"/>
          </a:xfrm>
          <a:prstGeom prst="rect">
            <a:avLst/>
          </a:prstGeom>
          <a:noFill/>
          <a:ln w="508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170" dirty="0"/>
          </a:p>
        </p:txBody>
      </p:sp>
    </p:spTree>
    <p:extLst>
      <p:ext uri="{BB962C8B-B14F-4D97-AF65-F5344CB8AC3E}">
        <p14:creationId xmlns:p14="http://schemas.microsoft.com/office/powerpoint/2010/main" val="5438853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25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258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25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25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258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25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258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5259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25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p:bldP spid="152584" grpId="0"/>
      <p:bldP spid="152585" grpId="0"/>
      <p:bldP spid="152588"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614" name="Rectangle 153613">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602" name="Rectangle 2">
            <a:extLst>
              <a:ext uri="{FF2B5EF4-FFF2-40B4-BE49-F238E27FC236}">
                <a16:creationId xmlns:a16="http://schemas.microsoft.com/office/drawing/2014/main" id="{E2C29960-D1C2-4DAA-8A5E-CD2FAF98FA66}"/>
              </a:ext>
            </a:extLst>
          </p:cNvPr>
          <p:cNvSpPr>
            <a:spLocks noGrp="1" noChangeArrowheads="1"/>
          </p:cNvSpPr>
          <p:nvPr>
            <p:ph type="title" idx="4294967295"/>
          </p:nvPr>
        </p:nvSpPr>
        <p:spPr>
          <a:xfrm>
            <a:off x="4993287" y="389392"/>
            <a:ext cx="3146755" cy="1710435"/>
          </a:xfrm>
        </p:spPr>
        <p:txBody>
          <a:bodyPr vert="horz" lIns="91440" tIns="45720" rIns="91440" bIns="45720" rtlCol="0" anchor="b">
            <a:normAutofit/>
          </a:bodyPr>
          <a:lstStyle/>
          <a:p>
            <a:pPr defTabSz="914400" eaLnBrk="1" hangingPunct="1"/>
            <a:r>
              <a:rPr lang="en-US" altLang="en-US" sz="4400" b="1" dirty="0"/>
              <a:t>Activity</a:t>
            </a:r>
          </a:p>
        </p:txBody>
      </p:sp>
      <p:grpSp>
        <p:nvGrpSpPr>
          <p:cNvPr id="153616" name="Group 153615">
            <a:extLst>
              <a:ext uri="{FF2B5EF4-FFF2-40B4-BE49-F238E27FC236}">
                <a16:creationId xmlns:a16="http://schemas.microsoft.com/office/drawing/2014/main" id="{05BBA018-FA75-43BF-99E6-1F5245727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063" y="586398"/>
            <a:ext cx="565287" cy="847134"/>
            <a:chOff x="422753" y="703679"/>
            <a:chExt cx="753718" cy="1016562"/>
          </a:xfrm>
        </p:grpSpPr>
        <p:sp>
          <p:nvSpPr>
            <p:cNvPr id="15361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dirty="0"/>
            </a:p>
          </p:txBody>
        </p:sp>
        <p:sp>
          <p:nvSpPr>
            <p:cNvPr id="15361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dirty="0"/>
            </a:p>
          </p:txBody>
        </p:sp>
      </p:grpSp>
      <p:sp>
        <p:nvSpPr>
          <p:cNvPr id="153620" name="Freeform: Shape 153619">
            <a:extLst>
              <a:ext uri="{FF2B5EF4-FFF2-40B4-BE49-F238E27FC236}">
                <a16:creationId xmlns:a16="http://schemas.microsoft.com/office/drawing/2014/main" id="{AB673405-BF85-493E-8558-0DCBEDB2B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16341"/>
            <a:ext cx="3623347" cy="3398659"/>
          </a:xfrm>
          <a:custGeom>
            <a:avLst/>
            <a:gdLst>
              <a:gd name="connsiteX0" fmla="*/ 1960035 w 4831130"/>
              <a:gd name="connsiteY0" fmla="*/ 0 h 4078390"/>
              <a:gd name="connsiteX1" fmla="*/ 4831130 w 4831130"/>
              <a:gd name="connsiteY1" fmla="*/ 2871095 h 4078390"/>
              <a:gd name="connsiteX2" fmla="*/ 4605505 w 4831130"/>
              <a:gd name="connsiteY2" fmla="*/ 3988655 h 4078390"/>
              <a:gd name="connsiteX3" fmla="*/ 4562278 w 4831130"/>
              <a:gd name="connsiteY3" fmla="*/ 4078390 h 4078390"/>
              <a:gd name="connsiteX4" fmla="*/ 0 w 4831130"/>
              <a:gd name="connsiteY4" fmla="*/ 4078390 h 4078390"/>
              <a:gd name="connsiteX5" fmla="*/ 0 w 4831130"/>
              <a:gd name="connsiteY5" fmla="*/ 777181 h 4078390"/>
              <a:gd name="connsiteX6" fmla="*/ 133752 w 4831130"/>
              <a:gd name="connsiteY6" fmla="*/ 655619 h 4078390"/>
              <a:gd name="connsiteX7" fmla="*/ 1960035 w 4831130"/>
              <a:gd name="connsiteY7" fmla="*/ 0 h 407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1130" h="4078390">
                <a:moveTo>
                  <a:pt x="1960035" y="0"/>
                </a:moveTo>
                <a:cubicBezTo>
                  <a:pt x="3545697" y="0"/>
                  <a:pt x="4831130" y="1285433"/>
                  <a:pt x="4831130" y="2871095"/>
                </a:cubicBezTo>
                <a:cubicBezTo>
                  <a:pt x="4831130" y="3267511"/>
                  <a:pt x="4750791" y="3645162"/>
                  <a:pt x="4605505" y="3988655"/>
                </a:cubicBezTo>
                <a:lnTo>
                  <a:pt x="4562278" y="4078390"/>
                </a:lnTo>
                <a:lnTo>
                  <a:pt x="0" y="4078390"/>
                </a:lnTo>
                <a:lnTo>
                  <a:pt x="0" y="777181"/>
                </a:lnTo>
                <a:lnTo>
                  <a:pt x="133752" y="655619"/>
                </a:lnTo>
                <a:cubicBezTo>
                  <a:pt x="630047" y="246040"/>
                  <a:pt x="1266308" y="0"/>
                  <a:pt x="1960035" y="0"/>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3622" name="Freeform: Shape 153621">
            <a:extLst>
              <a:ext uri="{FF2B5EF4-FFF2-40B4-BE49-F238E27FC236}">
                <a16:creationId xmlns:a16="http://schemas.microsoft.com/office/drawing/2014/main" id="{C64EAE84-A813-4501-BC71-DBD14BA02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19836" y="0"/>
            <a:ext cx="3146756" cy="2579785"/>
          </a:xfrm>
          <a:custGeom>
            <a:avLst/>
            <a:gdLst>
              <a:gd name="connsiteX0" fmla="*/ 252211 w 4195674"/>
              <a:gd name="connsiteY0" fmla="*/ 0 h 3095741"/>
              <a:gd name="connsiteX1" fmla="*/ 3943464 w 4195674"/>
              <a:gd name="connsiteY1" fmla="*/ 0 h 3095741"/>
              <a:gd name="connsiteX2" fmla="*/ 4030816 w 4195674"/>
              <a:gd name="connsiteY2" fmla="*/ 181331 h 3095741"/>
              <a:gd name="connsiteX3" fmla="*/ 4195674 w 4195674"/>
              <a:gd name="connsiteY3" fmla="*/ 997904 h 3095741"/>
              <a:gd name="connsiteX4" fmla="*/ 2097837 w 4195674"/>
              <a:gd name="connsiteY4" fmla="*/ 3095741 h 3095741"/>
              <a:gd name="connsiteX5" fmla="*/ 0 w 4195674"/>
              <a:gd name="connsiteY5" fmla="*/ 997904 h 3095741"/>
              <a:gd name="connsiteX6" fmla="*/ 164859 w 4195674"/>
              <a:gd name="connsiteY6" fmla="*/ 181331 h 309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674" h="3095741">
                <a:moveTo>
                  <a:pt x="252211" y="0"/>
                </a:moveTo>
                <a:lnTo>
                  <a:pt x="3943464" y="0"/>
                </a:lnTo>
                <a:lnTo>
                  <a:pt x="4030816" y="181331"/>
                </a:lnTo>
                <a:cubicBezTo>
                  <a:pt x="4136972" y="432313"/>
                  <a:pt x="4195674" y="708253"/>
                  <a:pt x="4195674" y="997904"/>
                </a:cubicBezTo>
                <a:cubicBezTo>
                  <a:pt x="4195674" y="2156507"/>
                  <a:pt x="3256440" y="3095741"/>
                  <a:pt x="2097837" y="3095741"/>
                </a:cubicBezTo>
                <a:cubicBezTo>
                  <a:pt x="939234" y="3095741"/>
                  <a:pt x="0" y="2156507"/>
                  <a:pt x="0" y="997904"/>
                </a:cubicBezTo>
                <a:cubicBezTo>
                  <a:pt x="0" y="708253"/>
                  <a:pt x="58702" y="432313"/>
                  <a:pt x="164859" y="181331"/>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53609" name="Picture 9" descr="team2">
            <a:extLst>
              <a:ext uri="{FF2B5EF4-FFF2-40B4-BE49-F238E27FC236}">
                <a16:creationId xmlns:a16="http://schemas.microsoft.com/office/drawing/2014/main" id="{F0E54C42-AFB9-4513-8356-45AFBE5B69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46346" y="138225"/>
            <a:ext cx="1427065" cy="1961602"/>
          </a:xfrm>
          <a:prstGeom prst="rect">
            <a:avLst/>
          </a:prstGeom>
          <a:noFill/>
          <a:extLst>
            <a:ext uri="{909E8E84-426E-40DD-AFC4-6F175D3DCCD1}">
              <a14:hiddenFill xmlns:a14="http://schemas.microsoft.com/office/drawing/2010/main">
                <a:solidFill>
                  <a:srgbClr val="FFFFFF"/>
                </a:solidFill>
              </a14:hiddenFill>
            </a:ext>
          </a:extLst>
        </p:spPr>
      </p:pic>
      <p:sp>
        <p:nvSpPr>
          <p:cNvPr id="153603" name="Rectangle 3">
            <a:extLst>
              <a:ext uri="{FF2B5EF4-FFF2-40B4-BE49-F238E27FC236}">
                <a16:creationId xmlns:a16="http://schemas.microsoft.com/office/drawing/2014/main" id="{AAA0699C-C916-4764-84C8-32539978043C}"/>
              </a:ext>
            </a:extLst>
          </p:cNvPr>
          <p:cNvSpPr>
            <a:spLocks noGrp="1" noChangeArrowheads="1"/>
          </p:cNvSpPr>
          <p:nvPr>
            <p:ph type="body" idx="4294967295"/>
          </p:nvPr>
        </p:nvSpPr>
        <p:spPr>
          <a:xfrm>
            <a:off x="4993286" y="2492348"/>
            <a:ext cx="3146756" cy="2428227"/>
          </a:xfrm>
        </p:spPr>
        <p:txBody>
          <a:bodyPr vert="horz" lIns="91440" tIns="45720" rIns="91440" bIns="45720" rtlCol="0" anchor="t">
            <a:normAutofit/>
          </a:bodyPr>
          <a:lstStyle/>
          <a:p>
            <a:pPr marL="142240" indent="-228600" defTabSz="914400" eaLnBrk="1" hangingPunct="1"/>
            <a:r>
              <a:rPr lang="en-US" altLang="en-US" sz="1600" dirty="0"/>
              <a:t>In your group </a:t>
            </a:r>
            <a:endParaRPr lang="en-US" sz="1600" dirty="0"/>
          </a:p>
          <a:p>
            <a:pPr marL="142240" indent="-228600" defTabSz="914400" eaLnBrk="1" hangingPunct="1"/>
            <a:r>
              <a:rPr lang="en-US" altLang="en-US" sz="1600" dirty="0"/>
              <a:t>Discuss what you, as a Manager, can do to move a team from</a:t>
            </a:r>
          </a:p>
          <a:p>
            <a:pPr marL="142240" indent="-228600" defTabSz="914400" eaLnBrk="1" hangingPunct="1"/>
            <a:endParaRPr lang="en-US" altLang="en-US" sz="1600" dirty="0"/>
          </a:p>
          <a:p>
            <a:pPr marL="142240" indent="-228600" defTabSz="914400" eaLnBrk="1" hangingPunct="1"/>
            <a:r>
              <a:rPr lang="en-US" altLang="en-US" sz="1600" dirty="0"/>
              <a:t>Forming to Storming</a:t>
            </a:r>
          </a:p>
          <a:p>
            <a:pPr marL="142240" indent="-228600" defTabSz="914400" eaLnBrk="1" hangingPunct="1"/>
            <a:r>
              <a:rPr lang="en-US" altLang="en-US" sz="1600" dirty="0"/>
              <a:t>Storming to Norming</a:t>
            </a:r>
          </a:p>
          <a:p>
            <a:pPr marL="142240" indent="-228600" defTabSz="914400" eaLnBrk="1" hangingPunct="1"/>
            <a:r>
              <a:rPr lang="en-US" altLang="en-US" sz="1600" dirty="0"/>
              <a:t>Norming to Performing</a:t>
            </a:r>
          </a:p>
          <a:p>
            <a:pPr marL="142240" indent="-228600" defTabSz="914400" eaLnBrk="1" hangingPunct="1"/>
            <a:endParaRPr lang="en-US" altLang="en-US" sz="1600" dirty="0"/>
          </a:p>
          <a:p>
            <a:pPr marL="142240" indent="-228600" defTabSz="914400" eaLnBrk="1" hangingPunct="1"/>
            <a:endParaRPr lang="en-US" altLang="en-US" sz="1600" dirty="0"/>
          </a:p>
          <a:p>
            <a:pPr marL="142240" indent="-228600" defTabSz="914400" eaLnBrk="1" hangingPunct="1"/>
            <a:endParaRPr lang="en-US" altLang="en-US" sz="1600" dirty="0"/>
          </a:p>
          <a:p>
            <a:pPr marL="142240" indent="-228600" defTabSz="914400" eaLnBrk="1" hangingPunct="1"/>
            <a:endParaRPr lang="en-US" altLang="en-US" sz="1600" dirty="0">
              <a:effectLst>
                <a:outerShdw blurRad="38100" dist="38100" dir="2700000" algn="tl">
                  <a:srgbClr val="C0C0C0"/>
                </a:outerShdw>
              </a:effectLst>
            </a:endParaRPr>
          </a:p>
        </p:txBody>
      </p:sp>
      <p:pic>
        <p:nvPicPr>
          <p:cNvPr id="153606" name="Picture 6" descr="j0234131">
            <a:extLst>
              <a:ext uri="{FF2B5EF4-FFF2-40B4-BE49-F238E27FC236}">
                <a16:creationId xmlns:a16="http://schemas.microsoft.com/office/drawing/2014/main" id="{E8C8BC8C-795F-44EA-B6A8-285E24A4C98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6479" y="3074805"/>
            <a:ext cx="2149336" cy="2285635"/>
          </a:xfrm>
          <a:prstGeom prst="rect">
            <a:avLst/>
          </a:prstGeom>
          <a:noFill/>
          <a:extLst>
            <a:ext uri="{909E8E84-426E-40DD-AFC4-6F175D3DCCD1}">
              <a14:hiddenFill xmlns:a14="http://schemas.microsoft.com/office/drawing/2010/main">
                <a:solidFill>
                  <a:srgbClr val="FFFFFF"/>
                </a:solidFill>
              </a14:hiddenFill>
            </a:ext>
          </a:extLst>
        </p:spPr>
      </p:pic>
      <p:sp>
        <p:nvSpPr>
          <p:cNvPr id="15362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0611" y="4812568"/>
            <a:ext cx="84320" cy="93688"/>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dirty="0">
              <a:solidFill>
                <a:srgbClr val="FFFFFF"/>
              </a:solidFill>
            </a:endParaRPr>
          </a:p>
        </p:txBody>
      </p:sp>
      <p:cxnSp>
        <p:nvCxnSpPr>
          <p:cNvPr id="153626" name="Straight Connector 15362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89621" y="3008661"/>
            <a:ext cx="0" cy="2698940"/>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53607" name="Text Box 7">
            <a:extLst>
              <a:ext uri="{FF2B5EF4-FFF2-40B4-BE49-F238E27FC236}">
                <a16:creationId xmlns:a16="http://schemas.microsoft.com/office/drawing/2014/main" id="{1C91012B-280A-400D-91E3-3DACFB30A3B7}"/>
              </a:ext>
            </a:extLst>
          </p:cNvPr>
          <p:cNvSpPr txBox="1">
            <a:spLocks noChangeArrowheads="1"/>
          </p:cNvSpPr>
          <p:nvPr/>
        </p:nvSpPr>
        <p:spPr bwMode="auto">
          <a:xfrm>
            <a:off x="3774831" y="5236205"/>
            <a:ext cx="947695" cy="297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Aft>
                <a:spcPts val="600"/>
              </a:spcAft>
            </a:pPr>
            <a:r>
              <a:rPr lang="en-GB" altLang="en-US" sz="1333" b="1" dirty="0">
                <a:latin typeface="Verdana" panose="020B0604030504040204" pitchFamily="34" charset="0"/>
              </a:rPr>
              <a:t>15 mins</a:t>
            </a:r>
            <a:endParaRPr lang="en-US" altLang="en-US" sz="1333" b="1" dirty="0">
              <a:latin typeface="Verdana" panose="020B0604030504040204" pitchFamily="34" charset="0"/>
            </a:endParaRPr>
          </a:p>
        </p:txBody>
      </p:sp>
    </p:spTree>
    <p:extLst>
      <p:ext uri="{BB962C8B-B14F-4D97-AF65-F5344CB8AC3E}">
        <p14:creationId xmlns:p14="http://schemas.microsoft.com/office/powerpoint/2010/main" val="17199394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61169" y="1388582"/>
            <a:ext cx="2778124"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2">
            <a:extLst>
              <a:ext uri="{FF2B5EF4-FFF2-40B4-BE49-F238E27FC236}">
                <a16:creationId xmlns:a16="http://schemas.microsoft.com/office/drawing/2014/main" id="{25F45733-32E3-4609-86A3-48908E1DE0F1}"/>
              </a:ext>
            </a:extLst>
          </p:cNvPr>
          <p:cNvSpPr>
            <a:spLocks noGrp="1" noChangeArrowheads="1"/>
          </p:cNvSpPr>
          <p:nvPr>
            <p:ph type="title" idx="4294967295"/>
          </p:nvPr>
        </p:nvSpPr>
        <p:spPr>
          <a:xfrm>
            <a:off x="771525" y="1639388"/>
            <a:ext cx="1971675" cy="2122714"/>
          </a:xfrm>
          <a:noFill/>
        </p:spPr>
        <p:txBody>
          <a:bodyPr vert="horz" lIns="91440" tIns="45720" rIns="91440" bIns="45720" rtlCol="0" anchor="ctr">
            <a:normAutofit/>
          </a:bodyPr>
          <a:lstStyle/>
          <a:p>
            <a:pPr algn="ctr" defTabSz="914400" eaLnBrk="1" hangingPunct="1"/>
            <a:r>
              <a:rPr lang="en-US" altLang="en-US" sz="2600" b="1" kern="1200" dirty="0">
                <a:solidFill>
                  <a:srgbClr val="FFFFFF"/>
                </a:solidFill>
                <a:latin typeface="+mj-lt"/>
                <a:ea typeface="+mj-ea"/>
                <a:cs typeface="+mj-cs"/>
              </a:rPr>
              <a:t>Team Development </a:t>
            </a:r>
            <a:r>
              <a:rPr lang="en-US" altLang="en-US" sz="2600" b="1" i="1" kern="1200" dirty="0">
                <a:solidFill>
                  <a:srgbClr val="FFFFFF"/>
                </a:solidFill>
                <a:latin typeface="+mj-lt"/>
                <a:ea typeface="+mj-ea"/>
                <a:cs typeface="+mj-cs"/>
              </a:rPr>
              <a:t>Bruce Tuckman</a:t>
            </a:r>
          </a:p>
        </p:txBody>
      </p:sp>
      <p:pic>
        <p:nvPicPr>
          <p:cNvPr id="12290" name="Picture 2" descr="https://members.md.cmi.org.uk/assets/html/images/Tuckman-stages-of-team-development.jpg">
            <a:extLst>
              <a:ext uri="{FF2B5EF4-FFF2-40B4-BE49-F238E27FC236}">
                <a16:creationId xmlns:a16="http://schemas.microsoft.com/office/drawing/2014/main" id="{93E0025E-A7CF-4033-8173-251279913D1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285" y="536221"/>
            <a:ext cx="3751244" cy="436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7006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84BA1872-A1A8-4392-AE50-37B1B715D53C}"/>
              </a:ext>
            </a:extLst>
          </p:cNvPr>
          <p:cNvSpPr>
            <a:spLocks noGrp="1" noChangeArrowheads="1"/>
          </p:cNvSpPr>
          <p:nvPr>
            <p:ph type="title" idx="4294967295"/>
          </p:nvPr>
        </p:nvSpPr>
        <p:spPr>
          <a:xfrm>
            <a:off x="1098287" y="344471"/>
            <a:ext cx="7626613" cy="576052"/>
          </a:xfrm>
        </p:spPr>
        <p:txBody>
          <a:bodyPr/>
          <a:lstStyle/>
          <a:p>
            <a:r>
              <a:rPr lang="en-GB" altLang="en-US" sz="2000" b="1" dirty="0"/>
              <a:t>In 1981 Belbin said ….</a:t>
            </a:r>
          </a:p>
        </p:txBody>
      </p:sp>
      <p:sp>
        <p:nvSpPr>
          <p:cNvPr id="185347" name="Rectangle 3">
            <a:extLst>
              <a:ext uri="{FF2B5EF4-FFF2-40B4-BE49-F238E27FC236}">
                <a16:creationId xmlns:a16="http://schemas.microsoft.com/office/drawing/2014/main" id="{A7229B83-EEFF-4473-928D-DB8D05001876}"/>
              </a:ext>
            </a:extLst>
          </p:cNvPr>
          <p:cNvSpPr>
            <a:spLocks noGrp="1" noChangeArrowheads="1"/>
          </p:cNvSpPr>
          <p:nvPr>
            <p:ph type="body" sz="half" idx="4294967295"/>
          </p:nvPr>
        </p:nvSpPr>
        <p:spPr>
          <a:xfrm>
            <a:off x="2743197" y="930275"/>
            <a:ext cx="2879725" cy="1258888"/>
          </a:xfrm>
        </p:spPr>
        <p:txBody>
          <a:bodyPr/>
          <a:lstStyle/>
          <a:p>
            <a:pPr lvl="2" algn="ctr">
              <a:lnSpc>
                <a:spcPct val="80000"/>
              </a:lnSpc>
              <a:spcBef>
                <a:spcPct val="50000"/>
              </a:spcBef>
              <a:buClr>
                <a:srgbClr val="00FF00"/>
              </a:buClr>
              <a:buSzPct val="70000"/>
              <a:buFontTx/>
              <a:buNone/>
            </a:pPr>
            <a:r>
              <a:rPr lang="en-GB" altLang="en-US" sz="1500" b="1" dirty="0">
                <a:solidFill>
                  <a:srgbClr val="339933"/>
                </a:solidFill>
                <a:effectLst>
                  <a:outerShdw blurRad="38100" dist="38100" dir="2700000" algn="tl">
                    <a:srgbClr val="C0C0C0"/>
                  </a:outerShdw>
                </a:effectLst>
              </a:rPr>
              <a:t>“TEAMS ARE A QUESTION OF BALANCE</a:t>
            </a:r>
          </a:p>
          <a:p>
            <a:pPr lvl="2" algn="ctr">
              <a:lnSpc>
                <a:spcPct val="80000"/>
              </a:lnSpc>
              <a:spcBef>
                <a:spcPct val="50000"/>
              </a:spcBef>
              <a:buClr>
                <a:srgbClr val="00FF00"/>
              </a:buClr>
              <a:buSzPct val="70000"/>
              <a:buFontTx/>
              <a:buNone/>
            </a:pPr>
            <a:r>
              <a:rPr lang="en-GB" altLang="en-US" sz="1500" b="1" dirty="0">
                <a:solidFill>
                  <a:srgbClr val="339933"/>
                </a:solidFill>
                <a:effectLst>
                  <a:outerShdw blurRad="38100" dist="38100" dir="2700000" algn="tl">
                    <a:srgbClr val="C0C0C0"/>
                  </a:outerShdw>
                </a:effectLst>
              </a:rPr>
              <a:t>  </a:t>
            </a:r>
          </a:p>
          <a:p>
            <a:pPr lvl="2" algn="ctr">
              <a:lnSpc>
                <a:spcPct val="80000"/>
              </a:lnSpc>
              <a:spcBef>
                <a:spcPct val="50000"/>
              </a:spcBef>
              <a:buClr>
                <a:srgbClr val="00FF00"/>
              </a:buClr>
              <a:buSzPct val="70000"/>
              <a:buFontTx/>
              <a:buNone/>
            </a:pPr>
            <a:r>
              <a:rPr lang="en-GB" altLang="en-US" sz="1500" b="1" dirty="0">
                <a:solidFill>
                  <a:srgbClr val="339933"/>
                </a:solidFill>
                <a:effectLst>
                  <a:outerShdw blurRad="38100" dist="38100" dir="2700000" algn="tl">
                    <a:srgbClr val="C0C0C0"/>
                  </a:outerShdw>
                </a:effectLst>
              </a:rPr>
              <a:t>  </a:t>
            </a:r>
          </a:p>
        </p:txBody>
      </p:sp>
      <p:pic>
        <p:nvPicPr>
          <p:cNvPr id="185348" name="Picture 4" descr="Balancing Act">
            <a:extLst>
              <a:ext uri="{FF2B5EF4-FFF2-40B4-BE49-F238E27FC236}">
                <a16:creationId xmlns:a16="http://schemas.microsoft.com/office/drawing/2014/main" id="{0B613D79-31E4-4D1F-978F-EF2812FA5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009" y="1515090"/>
            <a:ext cx="2063279" cy="3253152"/>
          </a:xfrm>
          <a:prstGeom prst="rect">
            <a:avLst/>
          </a:prstGeom>
          <a:noFill/>
          <a:extLst>
            <a:ext uri="{909E8E84-426E-40DD-AFC4-6F175D3DCCD1}">
              <a14:hiddenFill xmlns:a14="http://schemas.microsoft.com/office/drawing/2010/main">
                <a:solidFill>
                  <a:srgbClr val="FFFFFF"/>
                </a:solidFill>
              </a14:hiddenFill>
            </a:ext>
          </a:extLst>
        </p:spPr>
      </p:pic>
      <p:pic>
        <p:nvPicPr>
          <p:cNvPr id="185349" name="Picture 5" descr="mombosa1">
            <a:extLst>
              <a:ext uri="{FF2B5EF4-FFF2-40B4-BE49-F238E27FC236}">
                <a16:creationId xmlns:a16="http://schemas.microsoft.com/office/drawing/2014/main" id="{70919615-2E0B-4203-9432-F9BA3DDBE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1462" y="1334608"/>
            <a:ext cx="2309576" cy="3433444"/>
          </a:xfrm>
          <a:prstGeom prst="rect">
            <a:avLst/>
          </a:prstGeom>
          <a:noFill/>
          <a:extLst>
            <a:ext uri="{909E8E84-426E-40DD-AFC4-6F175D3DCCD1}">
              <a14:hiddenFill xmlns:a14="http://schemas.microsoft.com/office/drawing/2010/main">
                <a:solidFill>
                  <a:srgbClr val="FFFFFF"/>
                </a:solidFill>
              </a14:hiddenFill>
            </a:ext>
          </a:extLst>
        </p:spPr>
      </p:pic>
      <p:pic>
        <p:nvPicPr>
          <p:cNvPr id="185350" name="Picture 6" descr="600px-Green_tick">
            <a:hlinkClick r:id="rId4"/>
            <a:extLst>
              <a:ext uri="{FF2B5EF4-FFF2-40B4-BE49-F238E27FC236}">
                <a16:creationId xmlns:a16="http://schemas.microsoft.com/office/drawing/2014/main" id="{E45C840D-7C1A-416A-8DFC-8E0BFAF356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9360" y="599496"/>
            <a:ext cx="605713" cy="605713"/>
          </a:xfrm>
          <a:prstGeom prst="rect">
            <a:avLst/>
          </a:prstGeom>
          <a:noFill/>
          <a:extLst>
            <a:ext uri="{909E8E84-426E-40DD-AFC4-6F175D3DCCD1}">
              <a14:hiddenFill xmlns:a14="http://schemas.microsoft.com/office/drawing/2010/main">
                <a:solidFill>
                  <a:srgbClr val="FFFFFF"/>
                </a:solidFill>
              </a14:hiddenFill>
            </a:ext>
          </a:extLst>
        </p:spPr>
      </p:pic>
      <p:pic>
        <p:nvPicPr>
          <p:cNvPr id="185351" name="Picture 7" descr="Cross - you were wrong">
            <a:extLst>
              <a:ext uri="{FF2B5EF4-FFF2-40B4-BE49-F238E27FC236}">
                <a16:creationId xmlns:a16="http://schemas.microsoft.com/office/drawing/2014/main" id="{C5BDCCB2-0585-49FB-951E-4AB5AF1B38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2468" y="765193"/>
            <a:ext cx="857256" cy="664373"/>
          </a:xfrm>
          <a:prstGeom prst="rect">
            <a:avLst/>
          </a:prstGeom>
          <a:noFill/>
          <a:extLst>
            <a:ext uri="{909E8E84-426E-40DD-AFC4-6F175D3DCCD1}">
              <a14:hiddenFill xmlns:a14="http://schemas.microsoft.com/office/drawing/2010/main">
                <a:solidFill>
                  <a:srgbClr val="FFFFFF"/>
                </a:solidFill>
              </a14:hiddenFill>
            </a:ext>
          </a:extLst>
        </p:spPr>
      </p:pic>
      <p:sp>
        <p:nvSpPr>
          <p:cNvPr id="185352" name="Text Box 8">
            <a:extLst>
              <a:ext uri="{FF2B5EF4-FFF2-40B4-BE49-F238E27FC236}">
                <a16:creationId xmlns:a16="http://schemas.microsoft.com/office/drawing/2014/main" id="{01E59230-556A-41B7-B181-0E20E4EBFE7A}"/>
              </a:ext>
            </a:extLst>
          </p:cNvPr>
          <p:cNvSpPr txBox="1">
            <a:spLocks noChangeArrowheads="1"/>
          </p:cNvSpPr>
          <p:nvPr/>
        </p:nvSpPr>
        <p:spPr bwMode="auto">
          <a:xfrm>
            <a:off x="3479271" y="1899402"/>
            <a:ext cx="2117888" cy="1118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GB" altLang="en-US" sz="1667" b="1" dirty="0">
                <a:effectLst>
                  <a:outerShdw blurRad="38100" dist="38100" dir="2700000" algn="tl">
                    <a:srgbClr val="C0C0C0"/>
                  </a:outerShdw>
                </a:effectLst>
                <a:latin typeface="Verdana" panose="020B0604030504040204" pitchFamily="34" charset="0"/>
              </a:rPr>
              <a:t>What is needed </a:t>
            </a:r>
          </a:p>
          <a:p>
            <a:pPr algn="ctr"/>
            <a:r>
              <a:rPr lang="en-GB" altLang="en-US" sz="1667" b="1" dirty="0">
                <a:effectLst>
                  <a:outerShdw blurRad="38100" dist="38100" dir="2700000" algn="tl">
                    <a:srgbClr val="C0C0C0"/>
                  </a:outerShdw>
                </a:effectLst>
                <a:latin typeface="Verdana" panose="020B0604030504040204" pitchFamily="34" charset="0"/>
              </a:rPr>
              <a:t>is </a:t>
            </a:r>
            <a:r>
              <a:rPr lang="en-GB" altLang="en-US" sz="1667" b="1" u="sng" dirty="0">
                <a:effectLst>
                  <a:outerShdw blurRad="38100" dist="38100" dir="2700000" algn="tl">
                    <a:srgbClr val="C0C0C0"/>
                  </a:outerShdw>
                </a:effectLst>
                <a:latin typeface="Verdana" panose="020B0604030504040204" pitchFamily="34" charset="0"/>
              </a:rPr>
              <a:t>not</a:t>
            </a:r>
            <a:r>
              <a:rPr lang="en-GB" altLang="en-US" sz="1667" b="1" dirty="0">
                <a:effectLst>
                  <a:outerShdw blurRad="38100" dist="38100" dir="2700000" algn="tl">
                    <a:srgbClr val="C0C0C0"/>
                  </a:outerShdw>
                </a:effectLst>
                <a:latin typeface="Verdana" panose="020B0604030504040204" pitchFamily="34" charset="0"/>
              </a:rPr>
              <a:t> </a:t>
            </a:r>
          </a:p>
          <a:p>
            <a:pPr algn="ctr"/>
            <a:r>
              <a:rPr lang="en-GB" altLang="en-US" sz="1667" b="1" dirty="0">
                <a:effectLst>
                  <a:outerShdw blurRad="38100" dist="38100" dir="2700000" algn="tl">
                    <a:srgbClr val="C0C0C0"/>
                  </a:outerShdw>
                </a:effectLst>
                <a:latin typeface="Verdana" panose="020B0604030504040204" pitchFamily="34" charset="0"/>
              </a:rPr>
              <a:t>well balanced </a:t>
            </a:r>
          </a:p>
          <a:p>
            <a:pPr algn="ctr"/>
            <a:r>
              <a:rPr lang="en-GB" altLang="en-US" sz="1667" b="1" dirty="0">
                <a:effectLst>
                  <a:outerShdw blurRad="38100" dist="38100" dir="2700000" algn="tl">
                    <a:srgbClr val="C0C0C0"/>
                  </a:outerShdw>
                </a:effectLst>
                <a:latin typeface="Verdana" panose="020B0604030504040204" pitchFamily="34" charset="0"/>
              </a:rPr>
              <a:t>individuals</a:t>
            </a:r>
            <a:endParaRPr lang="en-US" altLang="en-US" sz="1667" b="1" dirty="0">
              <a:effectLst>
                <a:outerShdw blurRad="38100" dist="38100" dir="2700000" algn="tl">
                  <a:srgbClr val="C0C0C0"/>
                </a:outerShdw>
              </a:effectLst>
              <a:latin typeface="Verdana" panose="020B0604030504040204" pitchFamily="34" charset="0"/>
            </a:endParaRPr>
          </a:p>
        </p:txBody>
      </p:sp>
      <p:sp>
        <p:nvSpPr>
          <p:cNvPr id="185353" name="Text Box 9">
            <a:extLst>
              <a:ext uri="{FF2B5EF4-FFF2-40B4-BE49-F238E27FC236}">
                <a16:creationId xmlns:a16="http://schemas.microsoft.com/office/drawing/2014/main" id="{B2EF72CE-F5F9-4758-B455-7F26BD09E860}"/>
              </a:ext>
            </a:extLst>
          </p:cNvPr>
          <p:cNvSpPr txBox="1">
            <a:spLocks noChangeArrowheads="1"/>
          </p:cNvSpPr>
          <p:nvPr/>
        </p:nvSpPr>
        <p:spPr bwMode="auto">
          <a:xfrm>
            <a:off x="2646675" y="3037417"/>
            <a:ext cx="3015890" cy="1631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2" algn="ctr"/>
            <a:r>
              <a:rPr lang="en-GB" altLang="en-US" sz="1667" b="1" dirty="0">
                <a:effectLst>
                  <a:outerShdw blurRad="38100" dist="38100" dir="2700000" algn="tl">
                    <a:srgbClr val="C0C0C0"/>
                  </a:outerShdw>
                </a:effectLst>
                <a:latin typeface="Verdana" panose="020B0604030504040204" pitchFamily="34" charset="0"/>
              </a:rPr>
              <a:t>but </a:t>
            </a:r>
          </a:p>
          <a:p>
            <a:pPr lvl="2" algn="ctr"/>
            <a:r>
              <a:rPr lang="en-GB" altLang="en-US" sz="1667" b="1" dirty="0">
                <a:effectLst>
                  <a:outerShdw blurRad="38100" dist="38100" dir="2700000" algn="tl">
                    <a:srgbClr val="C0C0C0"/>
                  </a:outerShdw>
                </a:effectLst>
                <a:latin typeface="Verdana" panose="020B0604030504040204" pitchFamily="34" charset="0"/>
              </a:rPr>
              <a:t>  individuals who </a:t>
            </a:r>
          </a:p>
          <a:p>
            <a:pPr lvl="2" algn="ctr"/>
            <a:r>
              <a:rPr lang="en-GB" altLang="en-US" sz="1667" b="1" dirty="0">
                <a:effectLst>
                  <a:outerShdw blurRad="38100" dist="38100" dir="2700000" algn="tl">
                    <a:srgbClr val="C0C0C0"/>
                  </a:outerShdw>
                </a:effectLst>
                <a:latin typeface="Verdana" panose="020B0604030504040204" pitchFamily="34" charset="0"/>
              </a:rPr>
              <a:t>balance </a:t>
            </a:r>
          </a:p>
          <a:p>
            <a:pPr lvl="2" algn="ctr"/>
            <a:r>
              <a:rPr lang="en-GB" altLang="en-US" sz="1667" b="1" dirty="0">
                <a:effectLst>
                  <a:outerShdw blurRad="38100" dist="38100" dir="2700000" algn="tl">
                    <a:srgbClr val="C0C0C0"/>
                  </a:outerShdw>
                </a:effectLst>
                <a:latin typeface="Verdana" panose="020B0604030504040204" pitchFamily="34" charset="0"/>
              </a:rPr>
              <a:t>well with </a:t>
            </a:r>
          </a:p>
          <a:p>
            <a:pPr lvl="2" algn="ctr"/>
            <a:r>
              <a:rPr lang="en-GB" altLang="en-US" sz="1667" b="1" dirty="0">
                <a:effectLst>
                  <a:outerShdw blurRad="38100" dist="38100" dir="2700000" algn="tl">
                    <a:srgbClr val="C0C0C0"/>
                  </a:outerShdw>
                </a:effectLst>
                <a:latin typeface="Verdana" panose="020B0604030504040204" pitchFamily="34" charset="0"/>
              </a:rPr>
              <a:t>one another”</a:t>
            </a:r>
          </a:p>
          <a:p>
            <a:pPr algn="ctr"/>
            <a:endParaRPr lang="en-US" altLang="en-US" sz="1667" dirty="0">
              <a:latin typeface="Verdana" panose="020B0604030504040204" pitchFamily="34" charset="0"/>
            </a:endParaRPr>
          </a:p>
        </p:txBody>
      </p:sp>
    </p:spTree>
    <p:extLst>
      <p:ext uri="{BB962C8B-B14F-4D97-AF65-F5344CB8AC3E}">
        <p14:creationId xmlns:p14="http://schemas.microsoft.com/office/powerpoint/2010/main" val="35965928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3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534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53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5347">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853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53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535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53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53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5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6" grpId="0" animBg="1"/>
      <p:bldP spid="185347" grpId="0" build="p"/>
      <p:bldP spid="185352" grpId="0"/>
      <p:bldP spid="18535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0" name="Picture 2" descr="iStock%204%20hands%20puzzle1">
            <a:extLst>
              <a:ext uri="{FF2B5EF4-FFF2-40B4-BE49-F238E27FC236}">
                <a16:creationId xmlns:a16="http://schemas.microsoft.com/office/drawing/2014/main" id="{F76B6183-24BD-4733-BFAD-E80B6E4A5F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7711" y="1633143"/>
            <a:ext cx="2906512" cy="3289695"/>
          </a:xfrm>
          <a:prstGeom prst="rect">
            <a:avLst/>
          </a:prstGeom>
          <a:noFill/>
          <a:extLst>
            <a:ext uri="{909E8E84-426E-40DD-AFC4-6F175D3DCCD1}">
              <a14:hiddenFill xmlns:a14="http://schemas.microsoft.com/office/drawing/2010/main">
                <a:solidFill>
                  <a:srgbClr val="FFFFFF"/>
                </a:solidFill>
              </a14:hiddenFill>
            </a:ext>
          </a:extLst>
        </p:spPr>
      </p:pic>
      <p:sp>
        <p:nvSpPr>
          <p:cNvPr id="186371" name="Rectangle 3">
            <a:extLst>
              <a:ext uri="{FF2B5EF4-FFF2-40B4-BE49-F238E27FC236}">
                <a16:creationId xmlns:a16="http://schemas.microsoft.com/office/drawing/2014/main" id="{8D7E486B-377A-4627-8DD3-FE1543F703A0}"/>
              </a:ext>
            </a:extLst>
          </p:cNvPr>
          <p:cNvSpPr>
            <a:spLocks noGrp="1" noChangeArrowheads="1"/>
          </p:cNvSpPr>
          <p:nvPr>
            <p:ph type="title" idx="4294967295"/>
          </p:nvPr>
        </p:nvSpPr>
        <p:spPr>
          <a:xfrm>
            <a:off x="1150550" y="482071"/>
            <a:ext cx="6313487" cy="481012"/>
          </a:xfrm>
        </p:spPr>
        <p:txBody>
          <a:bodyPr/>
          <a:lstStyle/>
          <a:p>
            <a:r>
              <a:rPr lang="en-GB" altLang="en-US" sz="2400" b="1" dirty="0">
                <a:latin typeface="Calibri"/>
                <a:cs typeface="Calibri"/>
              </a:rPr>
              <a:t>Belbin’s Team Roles – Research Activity</a:t>
            </a:r>
          </a:p>
        </p:txBody>
      </p:sp>
      <p:sp>
        <p:nvSpPr>
          <p:cNvPr id="186372" name="Rectangle 4">
            <a:extLst>
              <a:ext uri="{FF2B5EF4-FFF2-40B4-BE49-F238E27FC236}">
                <a16:creationId xmlns:a16="http://schemas.microsoft.com/office/drawing/2014/main" id="{0A54BE41-1CD3-44BF-8DF5-9BD13B5627BD}"/>
              </a:ext>
            </a:extLst>
          </p:cNvPr>
          <p:cNvSpPr>
            <a:spLocks noGrp="1" noChangeArrowheads="1"/>
          </p:cNvSpPr>
          <p:nvPr>
            <p:ph type="body" idx="4294967295"/>
          </p:nvPr>
        </p:nvSpPr>
        <p:spPr>
          <a:xfrm>
            <a:off x="192494" y="1210998"/>
            <a:ext cx="6477000" cy="3429000"/>
          </a:xfrm>
        </p:spPr>
        <p:txBody>
          <a:bodyPr/>
          <a:lstStyle/>
          <a:p>
            <a:pPr marL="142240" indent="-142240">
              <a:lnSpc>
                <a:spcPct val="80000"/>
              </a:lnSpc>
            </a:pPr>
            <a:r>
              <a:rPr lang="en-GB" altLang="en-US" sz="2000" dirty="0">
                <a:latin typeface="Calibri"/>
                <a:cs typeface="Calibri"/>
              </a:rPr>
              <a:t>Plant</a:t>
            </a:r>
            <a:endParaRPr lang="en-US" dirty="0"/>
          </a:p>
          <a:p>
            <a:pPr marL="142240" indent="-142240">
              <a:lnSpc>
                <a:spcPct val="80000"/>
              </a:lnSpc>
            </a:pPr>
            <a:r>
              <a:rPr lang="en-GB" altLang="en-US" sz="2000" dirty="0">
                <a:latin typeface="Calibri"/>
                <a:cs typeface="Calibri"/>
              </a:rPr>
              <a:t>Resource Investigator</a:t>
            </a:r>
          </a:p>
          <a:p>
            <a:pPr marL="142240" indent="-142240">
              <a:lnSpc>
                <a:spcPct val="80000"/>
              </a:lnSpc>
            </a:pPr>
            <a:r>
              <a:rPr lang="en-GB" altLang="en-US" sz="2000" dirty="0">
                <a:latin typeface="Calibri"/>
                <a:cs typeface="Calibri"/>
              </a:rPr>
              <a:t>Co-Ordinator</a:t>
            </a:r>
            <a:endParaRPr lang="en-GB" altLang="en-US" sz="2000" dirty="0">
              <a:latin typeface="Calibri" panose="020F0502020204030204" pitchFamily="34" charset="0"/>
              <a:cs typeface="Calibri"/>
            </a:endParaRPr>
          </a:p>
          <a:p>
            <a:pPr marL="142240" indent="-142240">
              <a:lnSpc>
                <a:spcPct val="80000"/>
              </a:lnSpc>
            </a:pPr>
            <a:r>
              <a:rPr lang="en-GB" altLang="en-US" sz="2000" dirty="0">
                <a:latin typeface="Calibri"/>
                <a:cs typeface="Calibri"/>
              </a:rPr>
              <a:t>Shaper</a:t>
            </a:r>
            <a:endParaRPr lang="en-GB" altLang="en-US" sz="2000" dirty="0">
              <a:latin typeface="Calibri" panose="020F0502020204030204" pitchFamily="34" charset="0"/>
              <a:cs typeface="Calibri"/>
            </a:endParaRPr>
          </a:p>
          <a:p>
            <a:pPr marL="142240" indent="-142240">
              <a:lnSpc>
                <a:spcPct val="80000"/>
              </a:lnSpc>
            </a:pPr>
            <a:r>
              <a:rPr lang="en-GB" altLang="en-US" sz="2000" dirty="0">
                <a:latin typeface="Calibri"/>
                <a:cs typeface="Calibri"/>
              </a:rPr>
              <a:t>Monitor - Evaluator</a:t>
            </a:r>
          </a:p>
          <a:p>
            <a:pPr marL="142240" indent="-142240">
              <a:lnSpc>
                <a:spcPct val="80000"/>
              </a:lnSpc>
            </a:pPr>
            <a:r>
              <a:rPr lang="en-GB" altLang="en-US" sz="2000" dirty="0">
                <a:latin typeface="Calibri"/>
                <a:cs typeface="Calibri"/>
              </a:rPr>
              <a:t>Teamworker</a:t>
            </a:r>
            <a:endParaRPr lang="en-GB" altLang="en-US" sz="2000" dirty="0">
              <a:latin typeface="Calibri" panose="020F0502020204030204" pitchFamily="34" charset="0"/>
              <a:cs typeface="Calibri"/>
            </a:endParaRPr>
          </a:p>
          <a:p>
            <a:pPr marL="142240" indent="-142240">
              <a:lnSpc>
                <a:spcPct val="80000"/>
              </a:lnSpc>
            </a:pPr>
            <a:r>
              <a:rPr lang="en-GB" altLang="en-US" sz="2000" dirty="0">
                <a:latin typeface="Calibri"/>
                <a:cs typeface="Calibri"/>
              </a:rPr>
              <a:t>Implementer</a:t>
            </a:r>
            <a:endParaRPr lang="en-GB" altLang="en-US" sz="2000" dirty="0">
              <a:latin typeface="Calibri" panose="020F0502020204030204" pitchFamily="34" charset="0"/>
              <a:cs typeface="Calibri"/>
            </a:endParaRPr>
          </a:p>
          <a:p>
            <a:pPr marL="142240" indent="-142240">
              <a:lnSpc>
                <a:spcPct val="80000"/>
              </a:lnSpc>
            </a:pPr>
            <a:r>
              <a:rPr lang="en-GB" altLang="en-US" sz="2000" dirty="0">
                <a:latin typeface="Calibri"/>
                <a:cs typeface="Calibri"/>
              </a:rPr>
              <a:t>Completer - Finisher</a:t>
            </a:r>
          </a:p>
          <a:p>
            <a:pPr marL="142240" indent="-142240">
              <a:lnSpc>
                <a:spcPct val="80000"/>
              </a:lnSpc>
            </a:pPr>
            <a:r>
              <a:rPr lang="en-GB" altLang="en-US" sz="2000" dirty="0">
                <a:latin typeface="Calibri"/>
                <a:cs typeface="Calibri"/>
              </a:rPr>
              <a:t>Specialist </a:t>
            </a:r>
            <a:endParaRPr lang="en-GB" altLang="en-US" sz="2000" dirty="0">
              <a:effectLst>
                <a:outerShdw blurRad="38100" dist="38100" dir="2700000" algn="tl">
                  <a:srgbClr val="C0C0C0"/>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73808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86370"/>
                                        </p:tgtEl>
                                        <p:attrNameLst>
                                          <p:attrName>style.visibility</p:attrName>
                                        </p:attrNameLst>
                                      </p:cBhvr>
                                      <p:to>
                                        <p:strVal val="visible"/>
                                      </p:to>
                                    </p:set>
                                    <p:animEffect transition="in" filter="slide(fromBottom)">
                                      <p:cBhvr>
                                        <p:cTn id="7" dur="500"/>
                                        <p:tgtEl>
                                          <p:spTgt spid="1863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86372"/>
                                        </p:tgtEl>
                                        <p:attrNameLst>
                                          <p:attrName>style.visibility</p:attrName>
                                        </p:attrNameLst>
                                      </p:cBhvr>
                                      <p:to>
                                        <p:strVal val="visible"/>
                                      </p:to>
                                    </p:set>
                                    <p:anim calcmode="lin" valueType="num">
                                      <p:cBhvr additive="base">
                                        <p:cTn id="12" dur="500" fill="hold"/>
                                        <p:tgtEl>
                                          <p:spTgt spid="186372"/>
                                        </p:tgtEl>
                                        <p:attrNameLst>
                                          <p:attrName>ppt_x</p:attrName>
                                        </p:attrNameLst>
                                      </p:cBhvr>
                                      <p:tavLst>
                                        <p:tav tm="0">
                                          <p:val>
                                            <p:strVal val="#ppt_x"/>
                                          </p:val>
                                        </p:tav>
                                        <p:tav tm="100000">
                                          <p:val>
                                            <p:strVal val="#ppt_x"/>
                                          </p:val>
                                        </p:tav>
                                      </p:tavLst>
                                    </p:anim>
                                    <p:anim calcmode="lin" valueType="num">
                                      <p:cBhvr additive="base">
                                        <p:cTn id="13" dur="500" fill="hold"/>
                                        <p:tgtEl>
                                          <p:spTgt spid="1863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members.md.cmi.org.uk/assets/html/images/Belbin-team-roles.jpg">
            <a:extLst>
              <a:ext uri="{FF2B5EF4-FFF2-40B4-BE49-F238E27FC236}">
                <a16:creationId xmlns:a16="http://schemas.microsoft.com/office/drawing/2014/main" id="{C95F4AB3-31CF-4212-98EF-0D39DF9E9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0896" y="422030"/>
            <a:ext cx="5257597" cy="46908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22F093E-A8B2-4C14-8D4A-CBB2364A2855}"/>
              </a:ext>
            </a:extLst>
          </p:cNvPr>
          <p:cNvSpPr txBox="1"/>
          <p:nvPr/>
        </p:nvSpPr>
        <p:spPr>
          <a:xfrm>
            <a:off x="0" y="1019908"/>
            <a:ext cx="3750896" cy="3693319"/>
          </a:xfrm>
          <a:prstGeom prst="rect">
            <a:avLst/>
          </a:prstGeom>
          <a:noFill/>
        </p:spPr>
        <p:txBody>
          <a:bodyPr wrap="square" rtlCol="0">
            <a:spAutoFit/>
          </a:bodyPr>
          <a:lstStyle/>
          <a:p>
            <a:pPr algn="ctr"/>
            <a:r>
              <a:rPr lang="en-GB" sz="1800" b="1" dirty="0"/>
              <a:t>BELBIN’S</a:t>
            </a:r>
          </a:p>
          <a:p>
            <a:r>
              <a:rPr lang="en-GB" sz="1800" b="1" dirty="0"/>
              <a:t>CHARACTERISTICS AND WEAKNESSES</a:t>
            </a:r>
          </a:p>
          <a:p>
            <a:endParaRPr lang="en-GB" sz="1800" b="1" dirty="0"/>
          </a:p>
          <a:p>
            <a:pPr marL="285750" indent="-285750">
              <a:buFont typeface="Arial" panose="020B0604020202020204" pitchFamily="34" charset="0"/>
              <a:buChar char="•"/>
            </a:pPr>
            <a:r>
              <a:rPr lang="en-GB" sz="1800" b="1" dirty="0"/>
              <a:t>Think about you and your team and given yours and their preferences:</a:t>
            </a:r>
          </a:p>
          <a:p>
            <a:pPr marL="285750" indent="-285750">
              <a:buFont typeface="Arial" panose="020B0604020202020204" pitchFamily="34" charset="0"/>
              <a:buChar char="•"/>
            </a:pPr>
            <a:endParaRPr lang="en-GB" sz="1800" b="1" dirty="0"/>
          </a:p>
          <a:p>
            <a:pPr marL="285750" indent="-285750">
              <a:buFont typeface="Arial" panose="020B0604020202020204" pitchFamily="34" charset="0"/>
              <a:buChar char="•"/>
            </a:pPr>
            <a:r>
              <a:rPr lang="en-GB" sz="1800" b="1" dirty="0"/>
              <a:t>How will you manage your individuals?</a:t>
            </a:r>
          </a:p>
          <a:p>
            <a:pPr marL="285750" indent="-285750">
              <a:buFont typeface="Arial" panose="020B0604020202020204" pitchFamily="34" charset="0"/>
              <a:buChar char="•"/>
            </a:pPr>
            <a:endParaRPr lang="en-GB" sz="1800" b="1" dirty="0"/>
          </a:p>
          <a:p>
            <a:pPr marL="285750" indent="-285750">
              <a:buFont typeface="Arial" panose="020B0604020202020204" pitchFamily="34" charset="0"/>
              <a:buChar char="•"/>
            </a:pPr>
            <a:r>
              <a:rPr lang="en-GB" sz="1800" b="1" dirty="0"/>
              <a:t>What do you need to consider about your preferences</a:t>
            </a:r>
          </a:p>
          <a:p>
            <a:pPr marL="285750" indent="-285750">
              <a:buFontTx/>
              <a:buChar char="-"/>
            </a:pPr>
            <a:endParaRPr lang="en-GB" sz="1800" b="1" dirty="0"/>
          </a:p>
        </p:txBody>
      </p:sp>
    </p:spTree>
    <p:extLst>
      <p:ext uri="{BB962C8B-B14F-4D97-AF65-F5344CB8AC3E}">
        <p14:creationId xmlns:p14="http://schemas.microsoft.com/office/powerpoint/2010/main" val="20582600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4692" name="Picture 4" descr="Team Effort">
            <a:extLst>
              <a:ext uri="{FF2B5EF4-FFF2-40B4-BE49-F238E27FC236}">
                <a16:creationId xmlns:a16="http://schemas.microsoft.com/office/drawing/2014/main" id="{ED478F72-1E23-40FE-A263-84E65DC19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119" y="1408907"/>
            <a:ext cx="2727854" cy="3397250"/>
          </a:xfrm>
          <a:prstGeom prst="rect">
            <a:avLst/>
          </a:prstGeom>
          <a:noFill/>
          <a:extLst>
            <a:ext uri="{909E8E84-426E-40DD-AFC4-6F175D3DCCD1}">
              <a14:hiddenFill xmlns:a14="http://schemas.microsoft.com/office/drawing/2010/main">
                <a:solidFill>
                  <a:srgbClr val="FFFFFF"/>
                </a:solidFill>
              </a14:hiddenFill>
            </a:ext>
          </a:extLst>
        </p:spPr>
      </p:pic>
      <p:sp>
        <p:nvSpPr>
          <p:cNvPr id="114690" name="Rectangle 2">
            <a:extLst>
              <a:ext uri="{FF2B5EF4-FFF2-40B4-BE49-F238E27FC236}">
                <a16:creationId xmlns:a16="http://schemas.microsoft.com/office/drawing/2014/main" id="{8C836091-26C1-4895-9EBA-C504EB7005D6}"/>
              </a:ext>
            </a:extLst>
          </p:cNvPr>
          <p:cNvSpPr>
            <a:spLocks noGrp="1" noChangeArrowheads="1"/>
          </p:cNvSpPr>
          <p:nvPr>
            <p:ph type="title"/>
          </p:nvPr>
        </p:nvSpPr>
        <p:spPr>
          <a:xfrm>
            <a:off x="1219471" y="424082"/>
            <a:ext cx="1690833" cy="577467"/>
          </a:xfrm>
        </p:spPr>
        <p:txBody>
          <a:bodyPr>
            <a:normAutofit/>
          </a:bodyPr>
          <a:lstStyle/>
          <a:p>
            <a:r>
              <a:rPr lang="en-GB" altLang="en-US" sz="2400" b="1" dirty="0">
                <a:latin typeface="+mn-lt"/>
              </a:rPr>
              <a:t>Motivation</a:t>
            </a:r>
          </a:p>
        </p:txBody>
      </p:sp>
      <p:sp>
        <p:nvSpPr>
          <p:cNvPr id="114691" name="Rectangle 3">
            <a:extLst>
              <a:ext uri="{FF2B5EF4-FFF2-40B4-BE49-F238E27FC236}">
                <a16:creationId xmlns:a16="http://schemas.microsoft.com/office/drawing/2014/main" id="{40AF9677-A3FC-4672-A58C-9FB9BDCB3955}"/>
              </a:ext>
            </a:extLst>
          </p:cNvPr>
          <p:cNvSpPr>
            <a:spLocks noGrp="1" noChangeArrowheads="1"/>
          </p:cNvSpPr>
          <p:nvPr>
            <p:ph type="body" idx="1"/>
          </p:nvPr>
        </p:nvSpPr>
        <p:spPr>
          <a:xfrm>
            <a:off x="2603500" y="1447210"/>
            <a:ext cx="6540500" cy="693208"/>
          </a:xfrm>
        </p:spPr>
        <p:txBody>
          <a:bodyPr vert="horz" lIns="91440" tIns="45720" rIns="91440" bIns="45720" rtlCol="0" anchor="t">
            <a:noAutofit/>
          </a:bodyPr>
          <a:lstStyle/>
          <a:p>
            <a:pPr marL="0" indent="0" algn="ctr">
              <a:buNone/>
            </a:pPr>
            <a:r>
              <a:rPr lang="en-GB" altLang="en-US" sz="2400" i="1" dirty="0">
                <a:solidFill>
                  <a:schemeClr val="accent2"/>
                </a:solidFill>
                <a:effectLst>
                  <a:outerShdw blurRad="38100" dist="38100" dir="2700000" algn="tl">
                    <a:srgbClr val="C0C0C0"/>
                  </a:outerShdw>
                </a:effectLst>
              </a:rPr>
              <a:t>“</a:t>
            </a:r>
            <a:r>
              <a:rPr lang="en-GB" altLang="en-US" sz="2400" i="1" dirty="0">
                <a:effectLst>
                  <a:outerShdw blurRad="38100" dist="38100" dir="2700000" algn="tl">
                    <a:srgbClr val="C0C0C0"/>
                  </a:outerShdw>
                </a:effectLst>
              </a:rPr>
              <a:t>The art of getting someone else to do something you want done because they want to do it</a:t>
            </a:r>
            <a:r>
              <a:rPr lang="en-GB" altLang="en-US" sz="2400" i="1" dirty="0">
                <a:solidFill>
                  <a:schemeClr val="accent2"/>
                </a:solidFill>
                <a:effectLst>
                  <a:outerShdw blurRad="38100" dist="38100" dir="2700000" algn="tl">
                    <a:srgbClr val="C0C0C0"/>
                  </a:outerShdw>
                </a:effectLst>
              </a:rPr>
              <a:t>”</a:t>
            </a:r>
          </a:p>
          <a:p>
            <a:pPr marL="0" indent="0" algn="ctr">
              <a:buNone/>
            </a:pPr>
            <a:endParaRPr lang="en-GB" altLang="en-US" sz="2800" b="1" dirty="0">
              <a:solidFill>
                <a:srgbClr val="99FF33"/>
              </a:solidFill>
              <a:effectLst>
                <a:outerShdw blurRad="38100" dist="38100" dir="2700000" algn="tl">
                  <a:srgbClr val="C0C0C0"/>
                </a:outerShdw>
              </a:effectLst>
            </a:endParaRPr>
          </a:p>
          <a:p>
            <a:pPr marL="0" indent="0" algn="ctr">
              <a:buNone/>
            </a:pPr>
            <a:r>
              <a:rPr lang="en-GB" altLang="en-US" sz="2800" b="1" dirty="0">
                <a:solidFill>
                  <a:schemeClr val="accent2"/>
                </a:solidFill>
                <a:effectLst>
                  <a:outerShdw blurRad="38100" dist="38100" dir="2700000" algn="tl">
                    <a:srgbClr val="C0C0C0"/>
                  </a:outerShdw>
                </a:effectLst>
              </a:rPr>
              <a:t>Eisenhower</a:t>
            </a:r>
            <a:endParaRPr lang="en-GB" altLang="en-US" sz="2800" i="1" dirty="0">
              <a:solidFill>
                <a:schemeClr val="accent2"/>
              </a:solidFill>
              <a:effectLst>
                <a:outerShdw blurRad="38100" dist="38100" dir="2700000" algn="tl">
                  <a:srgbClr val="C0C0C0"/>
                </a:outerShdw>
              </a:effectLst>
            </a:endParaRPr>
          </a:p>
          <a:p>
            <a:pPr marL="0" indent="0" algn="ctr">
              <a:buNone/>
            </a:pPr>
            <a:endParaRPr lang="en-GB" altLang="en-US" sz="2800" i="1" dirty="0">
              <a:effectLst>
                <a:outerShdw blurRad="38100" dist="38100" dir="2700000" algn="tl">
                  <a:srgbClr val="C0C0C0"/>
                </a:outerShdw>
              </a:effectLst>
            </a:endParaRPr>
          </a:p>
        </p:txBody>
      </p:sp>
    </p:spTree>
    <p:extLst>
      <p:ext uri="{BB962C8B-B14F-4D97-AF65-F5344CB8AC3E}">
        <p14:creationId xmlns:p14="http://schemas.microsoft.com/office/powerpoint/2010/main" val="2420335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14691">
                                            <p:txEl>
                                              <p:pRg st="0" end="0"/>
                                            </p:txEl>
                                          </p:spTgt>
                                        </p:tgtEl>
                                        <p:attrNameLst>
                                          <p:attrName>style.visibility</p:attrName>
                                        </p:attrNameLst>
                                      </p:cBhvr>
                                      <p:to>
                                        <p:strVal val="visible"/>
                                      </p:to>
                                    </p:set>
                                    <p:animEffect transition="in" filter="barn(outVertical)">
                                      <p:cBhvr>
                                        <p:cTn id="7" dur="500"/>
                                        <p:tgtEl>
                                          <p:spTgt spid="1146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14691">
                                            <p:txEl>
                                              <p:pRg st="2" end="2"/>
                                            </p:txEl>
                                          </p:spTgt>
                                        </p:tgtEl>
                                        <p:attrNameLst>
                                          <p:attrName>style.visibility</p:attrName>
                                        </p:attrNameLst>
                                      </p:cBhvr>
                                      <p:to>
                                        <p:strVal val="visible"/>
                                      </p:to>
                                    </p:set>
                                    <p:animEffect transition="in" filter="barn(outVertical)">
                                      <p:cBhvr>
                                        <p:cTn id="12" dur="500"/>
                                        <p:tgtEl>
                                          <p:spTgt spid="1146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managers vs leaders quo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4992" y="1300596"/>
            <a:ext cx="6962775"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9289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0124" y="1399591"/>
            <a:ext cx="4466007" cy="3383001"/>
          </a:xfrm>
          <a:prstGeom prst="rect">
            <a:avLst/>
          </a:prstGeom>
        </p:spPr>
      </p:pic>
      <p:sp>
        <p:nvSpPr>
          <p:cNvPr id="3" name="TextBox 2"/>
          <p:cNvSpPr txBox="1"/>
          <p:nvPr/>
        </p:nvSpPr>
        <p:spPr>
          <a:xfrm>
            <a:off x="1273073" y="440456"/>
            <a:ext cx="4814596" cy="461665"/>
          </a:xfrm>
          <a:prstGeom prst="rect">
            <a:avLst/>
          </a:prstGeom>
          <a:noFill/>
        </p:spPr>
        <p:txBody>
          <a:bodyPr wrap="square" lIns="91440" tIns="45720" rIns="91440" bIns="45720" rtlCol="0" anchor="t">
            <a:spAutoFit/>
          </a:bodyPr>
          <a:lstStyle/>
          <a:p>
            <a:r>
              <a:rPr lang="en-GB" sz="2400" b="1" dirty="0"/>
              <a:t>Maslow’s Hierarchy</a:t>
            </a:r>
          </a:p>
        </p:txBody>
      </p:sp>
    </p:spTree>
    <p:extLst>
      <p:ext uri="{BB962C8B-B14F-4D97-AF65-F5344CB8AC3E}">
        <p14:creationId xmlns:p14="http://schemas.microsoft.com/office/powerpoint/2010/main" val="238023827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76C3ACD0CB18047AD424CD02951596B" ma:contentTypeVersion="7" ma:contentTypeDescription="Create a new document." ma:contentTypeScope="" ma:versionID="913404f86d67b3c6fdbf7bc35be3618d">
  <xsd:schema xmlns:xsd="http://www.w3.org/2001/XMLSchema" xmlns:xs="http://www.w3.org/2001/XMLSchema" xmlns:p="http://schemas.microsoft.com/office/2006/metadata/properties" xmlns:ns2="6f59699c-fc50-4b1c-b935-10547a0567fc" targetNamespace="http://schemas.microsoft.com/office/2006/metadata/properties" ma:root="true" ma:fieldsID="b67461c10e8b852020ee1858788e2f43" ns2:_="">
    <xsd:import namespace="6f59699c-fc50-4b1c-b935-10547a0567f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59699c-fc50-4b1c-b935-10547a0567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6D3198-96A3-4E63-8C0F-7BFB57034F78}">
  <ds:schemaRefs>
    <ds:schemaRef ds:uri="http://schemas.microsoft.com/sharepoint/v3/contenttype/forms"/>
  </ds:schemaRefs>
</ds:datastoreItem>
</file>

<file path=customXml/itemProps2.xml><?xml version="1.0" encoding="utf-8"?>
<ds:datastoreItem xmlns:ds="http://schemas.openxmlformats.org/officeDocument/2006/customXml" ds:itemID="{4D1005B8-904A-49B7-B055-CDD171DD6B3B}">
  <ds:schemaRefs>
    <ds:schemaRef ds:uri="6d0b30b4-251c-4d87-9ff9-7306eddd1503"/>
    <ds:schemaRef ds:uri="8316f6bd-bbf6-4508-96af-3feed3b09da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303ED25-5E1A-49B4-AE9B-5858CB26CA5F}"/>
</file>

<file path=docProps/app.xml><?xml version="1.0" encoding="utf-8"?>
<Properties xmlns="http://schemas.openxmlformats.org/officeDocument/2006/extended-properties" xmlns:vt="http://schemas.openxmlformats.org/officeDocument/2006/docPropsVTypes">
  <TotalTime>38</TotalTime>
  <Words>14607</Words>
  <Application>Microsoft Office PowerPoint</Application>
  <PresentationFormat>On-screen Show (16:10)</PresentationFormat>
  <Paragraphs>1412</Paragraphs>
  <Slides>116</Slides>
  <Notes>70</Notes>
  <HiddenSlides>0</HiddenSlides>
  <MMClips>7</MMClips>
  <ScaleCrop>false</ScaleCrop>
  <HeadingPairs>
    <vt:vector size="6" baseType="variant">
      <vt:variant>
        <vt:lpstr>Fonts Used</vt:lpstr>
      </vt:variant>
      <vt:variant>
        <vt:i4>16</vt:i4>
      </vt:variant>
      <vt:variant>
        <vt:lpstr>Theme</vt:lpstr>
      </vt:variant>
      <vt:variant>
        <vt:i4>8</vt:i4>
      </vt:variant>
      <vt:variant>
        <vt:lpstr>Slide Titles</vt:lpstr>
      </vt:variant>
      <vt:variant>
        <vt:i4>116</vt:i4>
      </vt:variant>
    </vt:vector>
  </HeadingPairs>
  <TitlesOfParts>
    <vt:vector size="140" baseType="lpstr">
      <vt:lpstr>Arial</vt:lpstr>
      <vt:lpstr>Arial Black</vt:lpstr>
      <vt:lpstr>Bradley Hand ITC</vt:lpstr>
      <vt:lpstr>Calibri</vt:lpstr>
      <vt:lpstr>Calibri Light</vt:lpstr>
      <vt:lpstr>Comic Sans MS</vt:lpstr>
      <vt:lpstr>Eurostar Regular Extended</vt:lpstr>
      <vt:lpstr>Google Sans</vt:lpstr>
      <vt:lpstr>Helvetica Neue</vt:lpstr>
      <vt:lpstr>inherit</vt:lpstr>
      <vt:lpstr>Lato</vt:lpstr>
      <vt:lpstr>Marlett</vt:lpstr>
      <vt:lpstr>Matisse ITC</vt:lpstr>
      <vt:lpstr>Monotype Sorts</vt:lpstr>
      <vt:lpstr>Verdana</vt:lpstr>
      <vt:lpstr>Wingdings</vt:lpstr>
      <vt:lpstr>Custom Design</vt:lpstr>
      <vt:lpstr>1_Custom Design</vt:lpstr>
      <vt:lpstr>Office Theme</vt:lpstr>
      <vt:lpstr>2_Office Theme</vt:lpstr>
      <vt:lpstr>1_Office Theme</vt:lpstr>
      <vt:lpstr>3_Office Theme</vt:lpstr>
      <vt:lpstr>4_Office Theme</vt:lpstr>
      <vt:lpstr>5_Office Theme</vt:lpstr>
      <vt:lpstr>PowerPoint Presentation</vt:lpstr>
      <vt:lpstr>Unit 549 – Developing and Managing &amp; Leading Teams </vt:lpstr>
      <vt:lpstr>PowerPoint Presentation</vt:lpstr>
      <vt:lpstr>PowerPoint Presentation</vt:lpstr>
      <vt:lpstr>What is Leadership?</vt:lpstr>
      <vt:lpstr>PowerPoint Presentation</vt:lpstr>
      <vt:lpstr>PowerPoint Presentation</vt:lpstr>
      <vt:lpstr>PowerPoint Presentation</vt:lpstr>
      <vt:lpstr>Difference Between Leadership &amp; Management?</vt:lpstr>
      <vt:lpstr>PowerPoint Presentation</vt:lpstr>
      <vt:lpstr>PowerPoint Presentation</vt:lpstr>
      <vt:lpstr>PowerPoint Presentation</vt:lpstr>
      <vt:lpstr>PowerPoint Presentation</vt:lpstr>
      <vt:lpstr>Traits of Great Leaders</vt:lpstr>
      <vt:lpstr>Approaches to Leadership</vt:lpstr>
      <vt:lpstr>PowerPoint Presentation</vt:lpstr>
      <vt:lpstr>Kurt Lewin’s Leadership Styles</vt:lpstr>
      <vt:lpstr>Tannenbaum and Schmidt’s Continuum of Leadership Behaviour </vt:lpstr>
      <vt:lpstr>Hersey and Blanchard’s Situational Leadership Model </vt:lpstr>
      <vt:lpstr>PowerPoint Presentation</vt:lpstr>
      <vt:lpstr>ACTION CENTRED LEADERSHIP</vt:lpstr>
      <vt:lpstr>To develop individuals a leader….</vt:lpstr>
      <vt:lpstr>To maintain the team a leader….</vt:lpstr>
      <vt:lpstr>To perform the task a leader…</vt:lpstr>
      <vt:lpstr>PowerPoint Presentation</vt:lpstr>
      <vt:lpstr>PowerPoint Presentation</vt:lpstr>
      <vt:lpstr>PowerPoint Presentation</vt:lpstr>
      <vt:lpstr>Effective Leaders Have…. </vt:lpstr>
      <vt:lpstr>PowerPoint Presentation</vt:lpstr>
      <vt:lpstr>Behavioural Styles?</vt:lpstr>
      <vt:lpstr>Merrill and Reid</vt:lpstr>
      <vt:lpstr>Merrill and Reid</vt:lpstr>
      <vt:lpstr>Merrill and Reid</vt:lpstr>
      <vt:lpstr>Berne’s Transactional Analysis</vt:lpstr>
      <vt:lpstr>PowerPoint Presentation</vt:lpstr>
      <vt:lpstr>4 Fundamentals of leadership?</vt:lpstr>
      <vt:lpstr>What Do I Bring to Leadership?</vt:lpstr>
      <vt:lpstr>Being an effective leader begins with YOU</vt:lpstr>
      <vt:lpstr>Activity:  </vt:lpstr>
      <vt:lpstr>PowerPoint Presentation</vt:lpstr>
      <vt:lpstr>Ken Blanchard once said….</vt:lpstr>
      <vt:lpstr>Recruitment and performance management support success </vt:lpstr>
      <vt:lpstr>Job Descriptions</vt:lpstr>
      <vt:lpstr>Person Specification</vt:lpstr>
      <vt:lpstr>Person Specification</vt:lpstr>
      <vt:lpstr>INITIAL SIFT - SHORTLISTING</vt:lpstr>
      <vt:lpstr>INITIAL SIFT - SHORTLISTING</vt:lpstr>
      <vt:lpstr>INITIAL SIFT - SHORTLISTING</vt:lpstr>
      <vt:lpstr>Selection Tools  </vt:lpstr>
      <vt:lpstr>PowerPoint Presentation</vt:lpstr>
      <vt:lpstr>What is Performance Management? </vt:lpstr>
      <vt:lpstr>Group Discussion</vt:lpstr>
      <vt:lpstr>Performance Management</vt:lpstr>
      <vt:lpstr>WHO BENEFITS AND HOW</vt:lpstr>
      <vt:lpstr>Skills to Manage Performance</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The role of coaching in the workplace</vt:lpstr>
      <vt:lpstr>KEY SKILLS OF A COACH</vt:lpstr>
      <vt:lpstr>COACHING AND TRAINING</vt:lpstr>
      <vt:lpstr>PowerPoint Presentation</vt:lpstr>
      <vt:lpstr>What is Coaching?</vt:lpstr>
      <vt:lpstr>When to Coach?</vt:lpstr>
      <vt:lpstr>LEARNING NEW TASK</vt:lpstr>
      <vt:lpstr>LEARNING NEW TASK</vt:lpstr>
      <vt:lpstr>GROW MODEL</vt:lpstr>
      <vt:lpstr>PowerPoint Presentation</vt:lpstr>
      <vt:lpstr>PowerPoint Presentation</vt:lpstr>
      <vt:lpstr>PowerPoint Presentation</vt:lpstr>
      <vt:lpstr>STRUCTURE OF A 1:1 SESSION</vt:lpstr>
      <vt:lpstr>STRUCTURE OF A 1:1 SESSION</vt:lpstr>
      <vt:lpstr>STRUCTURE OF A 1:1 SESSION</vt:lpstr>
      <vt:lpstr>Monitoring progress</vt:lpstr>
      <vt:lpstr>SMART Targets</vt:lpstr>
      <vt:lpstr>Mentoring</vt:lpstr>
      <vt:lpstr>Mentoring</vt:lpstr>
      <vt:lpstr>Mentoring Process</vt:lpstr>
      <vt:lpstr>Team Development – Bruce Tuckman</vt:lpstr>
      <vt:lpstr>Activity</vt:lpstr>
      <vt:lpstr>Team Development Bruce Tuckman</vt:lpstr>
      <vt:lpstr>In 1981 Belbin said ….</vt:lpstr>
      <vt:lpstr>Belbin’s Team Roles – Research Activity</vt:lpstr>
      <vt:lpstr>PowerPoint Presentation</vt:lpstr>
      <vt:lpstr>Motivation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McGregor’s Theory on Motivation</vt:lpstr>
      <vt:lpstr>McGregor’s Theory on Motivation</vt:lpstr>
      <vt:lpstr>Hackman and Oldham - High Job Motivation</vt:lpstr>
      <vt:lpstr> WHAT MAKES JOB MEANINGFUL?</vt:lpstr>
      <vt:lpstr>What is Delegation?</vt:lpstr>
      <vt:lpstr>The Process of Delegation</vt:lpstr>
      <vt:lpstr>PowerPoint Presentation</vt:lpstr>
      <vt:lpstr>Delegating Decision-Making</vt:lpstr>
      <vt:lpstr>PowerPoint Presentation</vt:lpstr>
      <vt:lpstr>Unit 549 – Developing and Managing &amp; Leading Teams </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Megan Brookes</dc:creator>
  <cp:lastModifiedBy>Louise Perkins</cp:lastModifiedBy>
  <cp:revision>163</cp:revision>
  <dcterms:created xsi:type="dcterms:W3CDTF">2021-01-06T21:00:55Z</dcterms:created>
  <dcterms:modified xsi:type="dcterms:W3CDTF">2025-10-14T18:01:52Z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0x010100F76C3ACD0CB18047AD424CD02951596B</vt:lpwstr>
  </property>
</Properties>
</file>